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753600" cy="7315200"/>
  <p:notesSz cx="6858000" cy="9144000"/>
  <p:embeddedFontLst>
    <p:embeddedFont>
      <p:font typeface="Americane Condensed" panose="020B0604020202020204" charset="0"/>
      <p:regular r:id="rId11"/>
    </p:embeddedFont>
    <p:embeddedFont>
      <p:font typeface="Arial Bold" panose="020B0704020202020204" pitchFamily="34" charset="0"/>
      <p:regular r:id="rId12"/>
      <p:bold r:id="rId13"/>
    </p:embeddedFont>
    <p:embeddedFont>
      <p:font typeface="Comic Sans" panose="020B0604020202020204" charset="0"/>
      <p:regular r:id="rId14"/>
    </p:embeddedFont>
    <p:embeddedFont>
      <p:font typeface="Comic Sans Bold" panose="020B0604020202020204" charset="0"/>
      <p:regular r:id="rId15"/>
    </p:embeddedFont>
    <p:embeddedFont>
      <p:font typeface="HvDTrial Americane Condensed" panose="020B0604020202020204" charset="0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7409" autoAdjust="0"/>
  </p:normalViewPr>
  <p:slideViewPr>
    <p:cSldViewPr>
      <p:cViewPr varScale="1">
        <p:scale>
          <a:sx n="91" d="100"/>
          <a:sy n="91" d="100"/>
        </p:scale>
        <p:origin x="201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14.04.2025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0675" y="512763"/>
            <a:ext cx="342265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Ask students to share their ideas for the competition. Hopefully they will have a photo already that they can share and discuss. </a:t>
            </a:r>
          </a:p>
          <a:p>
            <a:endParaRPr lang="en-US" dirty="0"/>
          </a:p>
          <a:p>
            <a:r>
              <a:rPr lang="en-US" dirty="0"/>
              <a:t>This can be done as a think - pair - share or as a whole group.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0675" y="512763"/>
            <a:ext cx="342265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Get students to practice applying the judging criteria to photos. This will help them to see what works well and does not in photographs.</a:t>
            </a:r>
          </a:p>
          <a:p>
            <a:endParaRPr lang="en-US" dirty="0"/>
          </a:p>
          <a:p>
            <a:r>
              <a:rPr lang="en-US" dirty="0"/>
              <a:t>This activity is best done on students' own photographs.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0675" y="512763"/>
            <a:ext cx="342265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Get students to practice applying the judging criteria to photos. This will help them to see what works well and does not in photographs.</a:t>
            </a:r>
          </a:p>
          <a:p>
            <a:endParaRPr lang="en-US"/>
          </a:p>
          <a:p>
            <a:r>
              <a:rPr lang="en-US"/>
              <a:t>This activity is best done on students' own photographs.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Get students to practice applying the judging criteria to photos. This will help them to see what works well and does not in photographs.</a:t>
            </a:r>
          </a:p>
          <a:p>
            <a:endParaRPr lang="en-US"/>
          </a:p>
          <a:p>
            <a:r>
              <a:rPr lang="en-US"/>
              <a:t>This activity is best done on students' own photographs.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0675" y="512763"/>
            <a:ext cx="342265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Adjust white balance: Correct color temperature to reflect natural tones accurately.</a:t>
            </a:r>
          </a:p>
          <a:p>
            <a:endParaRPr lang="en-US"/>
          </a:p>
          <a:p>
            <a:r>
              <a:rPr lang="en-US"/>
              <a:t>Enhance exposure: Brighten shadows and tone down highlights to reveal hidden details.</a:t>
            </a:r>
          </a:p>
          <a:p>
            <a:endParaRPr lang="en-US"/>
          </a:p>
          <a:p>
            <a:r>
              <a:rPr lang="en-US"/>
              <a:t>Boost clarity and sharpness: Emphasize textures like leaves, fur, or feathers.</a:t>
            </a:r>
          </a:p>
          <a:p>
            <a:endParaRPr lang="en-US"/>
          </a:p>
          <a:p>
            <a:r>
              <a:rPr lang="en-US"/>
              <a:t>Fine-tune contrast: Balance dark and light areas to add depth and dimension.</a:t>
            </a:r>
          </a:p>
          <a:p>
            <a:endParaRPr lang="en-US"/>
          </a:p>
          <a:p>
            <a:r>
              <a:rPr lang="en-US"/>
              <a:t>Use noise reduction: Minimize grain in low-light photos without losing detail.</a:t>
            </a:r>
          </a:p>
          <a:p>
            <a:endParaRPr lang="en-US"/>
          </a:p>
          <a:p>
            <a:r>
              <a:rPr lang="en-US"/>
              <a:t>Selective editing: Apply adjustments (like saturation or brightness) to specific areas for a balanced look.</a:t>
            </a:r>
          </a:p>
          <a:p>
            <a:endParaRPr lang="en-US"/>
          </a:p>
          <a:p>
            <a:r>
              <a:rPr lang="en-US"/>
              <a:t>Crop for impact: Remove distractions and focus attention on the main subject.</a:t>
            </a:r>
          </a:p>
          <a:p>
            <a:endParaRPr lang="en-US"/>
          </a:p>
          <a:p>
            <a:r>
              <a:rPr lang="en-US"/>
              <a:t>Preserve natural look: Avoid over-editing; keep the scene's natural beauty intact.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ildscreen.org/ark/" TargetMode="Externa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ildscreen.org/ark/" TargetMode="Externa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83881" y="2611585"/>
            <a:ext cx="6709424" cy="1312544"/>
            <a:chOff x="0" y="0"/>
            <a:chExt cx="8945899" cy="175005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555268" cy="1750058"/>
            </a:xfrm>
            <a:custGeom>
              <a:avLst/>
              <a:gdLst/>
              <a:ahLst/>
              <a:cxnLst/>
              <a:rect l="l" t="t" r="r" b="b"/>
              <a:pathLst>
                <a:path w="3555268" h="1750058">
                  <a:moveTo>
                    <a:pt x="0" y="0"/>
                  </a:moveTo>
                  <a:lnTo>
                    <a:pt x="3555268" y="0"/>
                  </a:lnTo>
                  <a:lnTo>
                    <a:pt x="3555268" y="1750058"/>
                  </a:lnTo>
                  <a:lnTo>
                    <a:pt x="0" y="17500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01" r="-101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3749343" y="-9525"/>
              <a:ext cx="5196556" cy="17595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45"/>
                </a:lnSpc>
              </a:pPr>
              <a:r>
                <a:rPr lang="en-US" sz="4745">
                  <a:solidFill>
                    <a:srgbClr val="000000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Youth Nature Photo Competition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293305" y="2108928"/>
            <a:ext cx="1810522" cy="2740754"/>
            <a:chOff x="0" y="0"/>
            <a:chExt cx="2414029" cy="3654339"/>
          </a:xfrm>
        </p:grpSpPr>
        <p:grpSp>
          <p:nvGrpSpPr>
            <p:cNvPr id="6" name="Group 6"/>
            <p:cNvGrpSpPr/>
            <p:nvPr/>
          </p:nvGrpSpPr>
          <p:grpSpPr>
            <a:xfrm rot="648335">
              <a:off x="348604" y="203002"/>
              <a:ext cx="1733890" cy="3248334"/>
              <a:chOff x="0" y="0"/>
              <a:chExt cx="1241232" cy="232537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1241232" cy="2325370"/>
              </a:xfrm>
              <a:custGeom>
                <a:avLst/>
                <a:gdLst/>
                <a:ahLst/>
                <a:cxnLst/>
                <a:rect l="l" t="t" r="r" b="b"/>
                <a:pathLst>
                  <a:path w="1241232" h="2325370">
                    <a:moveTo>
                      <a:pt x="0" y="2223770"/>
                    </a:moveTo>
                    <a:lnTo>
                      <a:pt x="0" y="101600"/>
                    </a:lnTo>
                    <a:cubicBezTo>
                      <a:pt x="0" y="45720"/>
                      <a:pt x="43383" y="0"/>
                      <a:pt x="96406" y="0"/>
                    </a:cubicBezTo>
                    <a:lnTo>
                      <a:pt x="1144825" y="0"/>
                    </a:lnTo>
                    <a:cubicBezTo>
                      <a:pt x="1197849" y="0"/>
                      <a:pt x="1241232" y="45720"/>
                      <a:pt x="1241232" y="101600"/>
                    </a:cubicBezTo>
                    <a:lnTo>
                      <a:pt x="1241232" y="2223770"/>
                    </a:lnTo>
                    <a:cubicBezTo>
                      <a:pt x="1241232" y="2279650"/>
                      <a:pt x="1197849" y="2325370"/>
                      <a:pt x="1144825" y="2325370"/>
                    </a:cubicBezTo>
                    <a:lnTo>
                      <a:pt x="96406" y="2325370"/>
                    </a:lnTo>
                    <a:cubicBezTo>
                      <a:pt x="43383" y="2325370"/>
                      <a:pt x="0" y="2279650"/>
                      <a:pt x="0" y="2223770"/>
                    </a:cubicBezTo>
                    <a:close/>
                  </a:path>
                </a:pathLst>
              </a:custGeom>
              <a:blipFill>
                <a:blip r:embed="rId3"/>
                <a:stretch>
                  <a:fillRect l="-20253" r="-20253"/>
                </a:stretch>
              </a:blip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8" name="Freeform 8"/>
            <p:cNvSpPr/>
            <p:nvPr/>
          </p:nvSpPr>
          <p:spPr>
            <a:xfrm rot="648335">
              <a:off x="300210" y="140092"/>
              <a:ext cx="1813609" cy="3374156"/>
            </a:xfrm>
            <a:custGeom>
              <a:avLst/>
              <a:gdLst/>
              <a:ahLst/>
              <a:cxnLst/>
              <a:rect l="l" t="t" r="r" b="b"/>
              <a:pathLst>
                <a:path w="1813609" h="3374156">
                  <a:moveTo>
                    <a:pt x="0" y="0"/>
                  </a:moveTo>
                  <a:lnTo>
                    <a:pt x="1813609" y="0"/>
                  </a:lnTo>
                  <a:lnTo>
                    <a:pt x="1813609" y="3374155"/>
                  </a:lnTo>
                  <a:lnTo>
                    <a:pt x="0" y="337415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830065" y="2792330"/>
              <a:ext cx="376949" cy="376949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8E8E8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896"/>
                  </a:lnSpc>
                </a:pPr>
                <a:endParaRPr/>
              </a:p>
            </p:txBody>
          </p:sp>
        </p:grpSp>
      </p:grpSp>
      <p:sp>
        <p:nvSpPr>
          <p:cNvPr id="12" name="TextBox 12"/>
          <p:cNvSpPr txBox="1"/>
          <p:nvPr/>
        </p:nvSpPr>
        <p:spPr>
          <a:xfrm>
            <a:off x="1934987" y="4637869"/>
            <a:ext cx="5883626" cy="9575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5"/>
              </a:lnSpc>
            </a:pPr>
            <a:r>
              <a:rPr lang="en-US" sz="2803" dirty="0">
                <a:solidFill>
                  <a:srgbClr val="000000"/>
                </a:solidFill>
                <a:latin typeface="Americane Condensed"/>
                <a:ea typeface="Americane Condensed"/>
                <a:cs typeface="Americane Condensed"/>
                <a:sym typeface="Americane Condensed"/>
              </a:rPr>
              <a:t>Submit your photos at :</a:t>
            </a:r>
          </a:p>
          <a:p>
            <a:pPr algn="ctr">
              <a:lnSpc>
                <a:spcPts val="3925"/>
              </a:lnSpc>
            </a:pPr>
            <a:r>
              <a:rPr lang="en-US" sz="2800" u="sng" dirty="0">
                <a:solidFill>
                  <a:srgbClr val="24A1A3"/>
                </a:solidFill>
                <a:latin typeface="Americane Condensed"/>
                <a:ea typeface="Americane Condensed"/>
                <a:cs typeface="Americane Condensed"/>
                <a:sym typeface="Americane Condensed"/>
              </a:rPr>
              <a:t>www.</a:t>
            </a:r>
            <a:r>
              <a:rPr lang="en-US" sz="2800" u="sng" dirty="0">
                <a:solidFill>
                  <a:srgbClr val="24A1A3"/>
                </a:solidFill>
                <a:latin typeface="Americane Condensed"/>
                <a:ea typeface="Americane Condensed"/>
                <a:cs typeface="Americane Condensed"/>
                <a:sym typeface="Americane Condensed"/>
                <a:hlinkClick r:id="rId6" tooltip="https://wildscreen.org/ark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wildscreen.org/ark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-11455" y="0"/>
            <a:ext cx="9753600" cy="1117403"/>
            <a:chOff x="0" y="0"/>
            <a:chExt cx="13004800" cy="1489871"/>
          </a:xfrm>
        </p:grpSpPr>
        <p:grpSp>
          <p:nvGrpSpPr>
            <p:cNvPr id="14" name="Group 14"/>
            <p:cNvGrpSpPr/>
            <p:nvPr/>
          </p:nvGrpSpPr>
          <p:grpSpPr>
            <a:xfrm>
              <a:off x="0" y="0"/>
              <a:ext cx="13004800" cy="1489871"/>
              <a:chOff x="0" y="0"/>
              <a:chExt cx="3713439" cy="425423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3713439" cy="425423"/>
              </a:xfrm>
              <a:custGeom>
                <a:avLst/>
                <a:gdLst/>
                <a:ahLst/>
                <a:cxnLst/>
                <a:rect l="l" t="t" r="r" b="b"/>
                <a:pathLst>
                  <a:path w="3713439" h="425423">
                    <a:moveTo>
                      <a:pt x="0" y="0"/>
                    </a:moveTo>
                    <a:lnTo>
                      <a:pt x="3713439" y="0"/>
                    </a:lnTo>
                    <a:lnTo>
                      <a:pt x="3713439" y="425423"/>
                    </a:lnTo>
                    <a:lnTo>
                      <a:pt x="0" y="4254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D4D4F">
                      <a:alpha val="100000"/>
                    </a:srgbClr>
                  </a:gs>
                  <a:gs pos="50000">
                    <a:srgbClr val="85CFBA">
                      <a:alpha val="100000"/>
                    </a:srgbClr>
                  </a:gs>
                  <a:gs pos="100000">
                    <a:srgbClr val="85CFBA">
                      <a:alpha val="100000"/>
                    </a:srgbClr>
                  </a:gs>
                </a:gsLst>
                <a:lin ang="0"/>
              </a:gra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" name="TextBox 16"/>
              <p:cNvSpPr txBox="1"/>
              <p:nvPr/>
            </p:nvSpPr>
            <p:spPr>
              <a:xfrm>
                <a:off x="0" y="-19050"/>
                <a:ext cx="3713439" cy="444473"/>
              </a:xfrm>
              <a:prstGeom prst="rect">
                <a:avLst/>
              </a:prstGeom>
            </p:spPr>
            <p:txBody>
              <a:bodyPr lIns="54537" tIns="54537" rIns="54537" bIns="54537" rtlCol="0" anchor="ctr"/>
              <a:lstStyle/>
              <a:p>
                <a:pPr marL="0" lvl="0" indent="0" algn="just">
                  <a:lnSpc>
                    <a:spcPts val="1045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7" name="TextBox 17"/>
            <p:cNvSpPr txBox="1"/>
            <p:nvPr/>
          </p:nvSpPr>
          <p:spPr>
            <a:xfrm>
              <a:off x="9296728" y="420479"/>
              <a:ext cx="3387906" cy="55366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77"/>
                </a:lnSpc>
              </a:pPr>
              <a:r>
                <a:rPr lang="en-US" sz="2269">
                  <a:solidFill>
                    <a:srgbClr val="0D4D4F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www.wildscreenark.org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54548" y="147993"/>
            <a:ext cx="3853201" cy="753790"/>
            <a:chOff x="0" y="0"/>
            <a:chExt cx="5137602" cy="100505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041779" cy="1005053"/>
            </a:xfrm>
            <a:custGeom>
              <a:avLst/>
              <a:gdLst/>
              <a:ahLst/>
              <a:cxnLst/>
              <a:rect l="l" t="t" r="r" b="b"/>
              <a:pathLst>
                <a:path w="2041779" h="1005053">
                  <a:moveTo>
                    <a:pt x="0" y="0"/>
                  </a:moveTo>
                  <a:lnTo>
                    <a:pt x="2041779" y="0"/>
                  </a:lnTo>
                  <a:lnTo>
                    <a:pt x="2041779" y="1005053"/>
                  </a:lnTo>
                  <a:lnTo>
                    <a:pt x="0" y="100505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2153236" y="-9525"/>
              <a:ext cx="2984366" cy="10145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725"/>
                </a:lnSpc>
              </a:pPr>
              <a:r>
                <a:rPr lang="en-US" sz="2725">
                  <a:solidFill>
                    <a:srgbClr val="FFFFFF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Youth Nature Photo Competition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-11455" y="6485457"/>
            <a:ext cx="9753600" cy="838341"/>
            <a:chOff x="0" y="0"/>
            <a:chExt cx="6249258" cy="537136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6249258" cy="537136"/>
            </a:xfrm>
            <a:custGeom>
              <a:avLst/>
              <a:gdLst/>
              <a:ahLst/>
              <a:cxnLst/>
              <a:rect l="l" t="t" r="r" b="b"/>
              <a:pathLst>
                <a:path w="6249258" h="537136">
                  <a:moveTo>
                    <a:pt x="0" y="0"/>
                  </a:moveTo>
                  <a:lnTo>
                    <a:pt x="6249258" y="0"/>
                  </a:lnTo>
                  <a:lnTo>
                    <a:pt x="6249258" y="537136"/>
                  </a:lnTo>
                  <a:lnTo>
                    <a:pt x="0" y="537136"/>
                  </a:lnTo>
                  <a:close/>
                </a:path>
              </a:pathLst>
            </a:custGeom>
            <a:solidFill>
              <a:srgbClr val="0D4D4F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19050"/>
              <a:ext cx="6249258" cy="556186"/>
            </a:xfrm>
            <a:prstGeom prst="rect">
              <a:avLst/>
            </a:prstGeom>
          </p:spPr>
          <p:txBody>
            <a:bodyPr lIns="28415" tIns="28415" rIns="28415" bIns="28415" rtlCol="0" anchor="ctr"/>
            <a:lstStyle/>
            <a:p>
              <a:pPr marL="0" lvl="0" indent="0" algn="just">
                <a:lnSpc>
                  <a:spcPts val="1045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7571922" y="6740367"/>
            <a:ext cx="1788986" cy="2904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47"/>
              </a:lnSpc>
            </a:pPr>
            <a:r>
              <a:rPr lang="en-US" sz="1677">
                <a:solidFill>
                  <a:srgbClr val="FFFFFF"/>
                </a:solidFill>
                <a:latin typeface="HvDTrial Americane Condensed"/>
                <a:ea typeface="HvDTrial Americane Condensed"/>
                <a:cs typeface="HvDTrial Americane Condensed"/>
                <a:sym typeface="HvDTrial Americane Condensed"/>
              </a:rPr>
              <a:t>© Wildscreen 2025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244151" y="3739565"/>
            <a:ext cx="5691707" cy="19544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021"/>
              </a:lnSpc>
            </a:pPr>
            <a:endParaRPr/>
          </a:p>
          <a:p>
            <a:pPr marL="1011341" lvl="2" indent="-337114" algn="just">
              <a:lnSpc>
                <a:spcPts val="3021"/>
              </a:lnSpc>
              <a:buAutoNum type="alphaLcPeriod"/>
            </a:pPr>
            <a:r>
              <a:rPr lang="en-US" sz="2342" b="1">
                <a:solidFill>
                  <a:srgbClr val="0D4D4F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Feedback using judging</a:t>
            </a:r>
          </a:p>
          <a:p>
            <a:pPr marL="1011341" lvl="2" indent="-337114" algn="just">
              <a:lnSpc>
                <a:spcPts val="3021"/>
              </a:lnSpc>
              <a:buAutoNum type="alphaLcPeriod"/>
            </a:pPr>
            <a:r>
              <a:rPr lang="en-US" sz="2342" b="1">
                <a:solidFill>
                  <a:srgbClr val="0D4D4F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Editing practice</a:t>
            </a:r>
          </a:p>
          <a:p>
            <a:pPr marL="1011341" lvl="2" indent="-337114" algn="just">
              <a:lnSpc>
                <a:spcPts val="3021"/>
              </a:lnSpc>
              <a:buAutoNum type="alphaLcPeriod"/>
            </a:pPr>
            <a:r>
              <a:rPr lang="en-US" sz="2342" b="1">
                <a:solidFill>
                  <a:srgbClr val="0D4D4F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Set competition close date</a:t>
            </a:r>
          </a:p>
          <a:p>
            <a:pPr algn="just">
              <a:lnSpc>
                <a:spcPts val="3021"/>
              </a:lnSpc>
            </a:pPr>
            <a:endParaRPr lang="en-US" sz="2342" b="1">
              <a:solidFill>
                <a:srgbClr val="0D4D4F"/>
              </a:solidFill>
              <a:latin typeface="Comic Sans Bold"/>
              <a:ea typeface="Comic Sans Bold"/>
              <a:cs typeface="Comic Sans Bold"/>
              <a:sym typeface="Comic Sans Bold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2533643" y="2250812"/>
            <a:ext cx="5112723" cy="1406788"/>
            <a:chOff x="0" y="0"/>
            <a:chExt cx="6816963" cy="1875718"/>
          </a:xfrm>
        </p:grpSpPr>
        <p:sp>
          <p:nvSpPr>
            <p:cNvPr id="4" name="TextBox 4"/>
            <p:cNvSpPr txBox="1"/>
            <p:nvPr/>
          </p:nvSpPr>
          <p:spPr>
            <a:xfrm>
              <a:off x="0" y="-19050"/>
              <a:ext cx="6816963" cy="18947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116"/>
                </a:lnSpc>
              </a:pPr>
              <a:r>
                <a:rPr lang="en-US" sz="4967">
                  <a:solidFill>
                    <a:srgbClr val="0D4D4F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SESSION 3:</a:t>
              </a:r>
            </a:p>
            <a:p>
              <a:pPr algn="ctr">
                <a:lnSpc>
                  <a:spcPts val="5116"/>
                </a:lnSpc>
              </a:pPr>
              <a:r>
                <a:rPr lang="en-US" sz="4967">
                  <a:solidFill>
                    <a:srgbClr val="0D4D4F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FEEDBACK &amp; EDITING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634676" y="-329102"/>
              <a:ext cx="5709364" cy="77189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11"/>
                </a:lnSpc>
              </a:pPr>
              <a:endParaRPr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314733" y="185067"/>
              <a:ext cx="6268660" cy="83622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94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 rot="-433819">
            <a:off x="306962" y="1942099"/>
            <a:ext cx="2107679" cy="2024215"/>
            <a:chOff x="0" y="0"/>
            <a:chExt cx="6350000" cy="6098540"/>
          </a:xfrm>
        </p:grpSpPr>
        <p:sp>
          <p:nvSpPr>
            <p:cNvPr id="8" name="Freeform 8"/>
            <p:cNvSpPr/>
            <p:nvPr/>
          </p:nvSpPr>
          <p:spPr>
            <a:xfrm>
              <a:off x="-33020" y="-31750"/>
              <a:ext cx="6413500" cy="6129020"/>
            </a:xfrm>
            <a:custGeom>
              <a:avLst/>
              <a:gdLst/>
              <a:ahLst/>
              <a:cxnLst/>
              <a:rect l="l" t="t" r="r" b="b"/>
              <a:pathLst>
                <a:path w="6413500" h="6129020">
                  <a:moveTo>
                    <a:pt x="6301740" y="2900680"/>
                  </a:moveTo>
                  <a:cubicBezTo>
                    <a:pt x="6329680" y="2816860"/>
                    <a:pt x="6413500" y="2020570"/>
                    <a:pt x="6371590" y="1912620"/>
                  </a:cubicBezTo>
                  <a:cubicBezTo>
                    <a:pt x="6329680" y="1804670"/>
                    <a:pt x="5863590" y="1394460"/>
                    <a:pt x="5742940" y="1358900"/>
                  </a:cubicBezTo>
                  <a:cubicBezTo>
                    <a:pt x="5491480" y="1285240"/>
                    <a:pt x="4833620" y="1391920"/>
                    <a:pt x="4833620" y="1391920"/>
                  </a:cubicBezTo>
                  <a:cubicBezTo>
                    <a:pt x="4833620" y="1391920"/>
                    <a:pt x="4947920" y="920750"/>
                    <a:pt x="4928870" y="744220"/>
                  </a:cubicBezTo>
                  <a:cubicBezTo>
                    <a:pt x="4909820" y="567690"/>
                    <a:pt x="4446270" y="240030"/>
                    <a:pt x="4344670" y="135890"/>
                  </a:cubicBezTo>
                  <a:cubicBezTo>
                    <a:pt x="4244340" y="33020"/>
                    <a:pt x="3361690" y="0"/>
                    <a:pt x="3166110" y="64770"/>
                  </a:cubicBezTo>
                  <a:cubicBezTo>
                    <a:pt x="2970530" y="128270"/>
                    <a:pt x="2616200" y="675640"/>
                    <a:pt x="2616200" y="675640"/>
                  </a:cubicBezTo>
                  <a:cubicBezTo>
                    <a:pt x="2616200" y="675640"/>
                    <a:pt x="1983740" y="247650"/>
                    <a:pt x="1827530" y="198120"/>
                  </a:cubicBezTo>
                  <a:cubicBezTo>
                    <a:pt x="1670050" y="148590"/>
                    <a:pt x="1182370" y="417830"/>
                    <a:pt x="965200" y="571500"/>
                  </a:cubicBezTo>
                  <a:cubicBezTo>
                    <a:pt x="748030" y="725170"/>
                    <a:pt x="566420" y="1586230"/>
                    <a:pt x="554990" y="1784350"/>
                  </a:cubicBezTo>
                  <a:cubicBezTo>
                    <a:pt x="543560" y="1982470"/>
                    <a:pt x="866140" y="2520950"/>
                    <a:pt x="866140" y="2520950"/>
                  </a:cubicBezTo>
                  <a:cubicBezTo>
                    <a:pt x="866140" y="2520950"/>
                    <a:pt x="298450" y="2749550"/>
                    <a:pt x="212090" y="2876550"/>
                  </a:cubicBezTo>
                  <a:cubicBezTo>
                    <a:pt x="125730" y="3003550"/>
                    <a:pt x="0" y="4114800"/>
                    <a:pt x="39370" y="4263390"/>
                  </a:cubicBezTo>
                  <a:cubicBezTo>
                    <a:pt x="78740" y="4411980"/>
                    <a:pt x="447040" y="4792980"/>
                    <a:pt x="708660" y="4876800"/>
                  </a:cubicBezTo>
                  <a:cubicBezTo>
                    <a:pt x="971550" y="4960620"/>
                    <a:pt x="1666240" y="4890770"/>
                    <a:pt x="1666240" y="4890770"/>
                  </a:cubicBezTo>
                  <a:cubicBezTo>
                    <a:pt x="1666240" y="4890770"/>
                    <a:pt x="1661160" y="5490210"/>
                    <a:pt x="1710690" y="5615940"/>
                  </a:cubicBezTo>
                  <a:cubicBezTo>
                    <a:pt x="1760220" y="5741670"/>
                    <a:pt x="2270760" y="6129020"/>
                    <a:pt x="2510790" y="6129020"/>
                  </a:cubicBezTo>
                  <a:cubicBezTo>
                    <a:pt x="2750820" y="6129020"/>
                    <a:pt x="3686810" y="6043930"/>
                    <a:pt x="3790950" y="5955030"/>
                  </a:cubicBezTo>
                  <a:cubicBezTo>
                    <a:pt x="3895090" y="5866130"/>
                    <a:pt x="4146550" y="5349240"/>
                    <a:pt x="4146550" y="5349240"/>
                  </a:cubicBezTo>
                  <a:cubicBezTo>
                    <a:pt x="4146550" y="5349240"/>
                    <a:pt x="4710430" y="5542280"/>
                    <a:pt x="4895850" y="5574030"/>
                  </a:cubicBezTo>
                  <a:cubicBezTo>
                    <a:pt x="5081270" y="5605780"/>
                    <a:pt x="5877560" y="5219700"/>
                    <a:pt x="5957570" y="5104130"/>
                  </a:cubicBezTo>
                  <a:cubicBezTo>
                    <a:pt x="6037580" y="4988560"/>
                    <a:pt x="6276340" y="4080510"/>
                    <a:pt x="6220460" y="3983990"/>
                  </a:cubicBezTo>
                  <a:cubicBezTo>
                    <a:pt x="6165850" y="3888740"/>
                    <a:pt x="5801360" y="3380740"/>
                    <a:pt x="5801360" y="3380740"/>
                  </a:cubicBezTo>
                  <a:cubicBezTo>
                    <a:pt x="5801360" y="3380740"/>
                    <a:pt x="6247130" y="3058160"/>
                    <a:pt x="6300470" y="2899410"/>
                  </a:cubicBezTo>
                  <a:close/>
                </a:path>
              </a:pathLst>
            </a:custGeom>
            <a:blipFill>
              <a:blip r:embed="rId2"/>
              <a:stretch>
                <a:fillRect l="-19594" t="-27773" r="-3011" b="-922"/>
              </a:stretch>
            </a:blipFill>
            <a:ln w="19050" cap="sq">
              <a:solidFill>
                <a:srgbClr val="E8E8E8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7232095" y="3292134"/>
            <a:ext cx="2256636" cy="2256636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3"/>
              <a:stretch>
                <a:fillRect t="-3167" b="-3167"/>
              </a:stretch>
            </a:blipFill>
            <a:ln w="19050" cap="sq">
              <a:solidFill>
                <a:srgbClr val="E8E8E8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-11455" y="0"/>
            <a:ext cx="9753600" cy="1117403"/>
            <a:chOff x="0" y="0"/>
            <a:chExt cx="13004800" cy="1489871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3004800" cy="1489871"/>
              <a:chOff x="0" y="0"/>
              <a:chExt cx="3713439" cy="425423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3713439" cy="425423"/>
              </a:xfrm>
              <a:custGeom>
                <a:avLst/>
                <a:gdLst/>
                <a:ahLst/>
                <a:cxnLst/>
                <a:rect l="l" t="t" r="r" b="b"/>
                <a:pathLst>
                  <a:path w="3713439" h="425423">
                    <a:moveTo>
                      <a:pt x="0" y="0"/>
                    </a:moveTo>
                    <a:lnTo>
                      <a:pt x="3713439" y="0"/>
                    </a:lnTo>
                    <a:lnTo>
                      <a:pt x="3713439" y="425423"/>
                    </a:lnTo>
                    <a:lnTo>
                      <a:pt x="0" y="4254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D4D4F">
                      <a:alpha val="100000"/>
                    </a:srgbClr>
                  </a:gs>
                  <a:gs pos="50000">
                    <a:srgbClr val="85CFBA">
                      <a:alpha val="100000"/>
                    </a:srgbClr>
                  </a:gs>
                  <a:gs pos="100000">
                    <a:srgbClr val="85CFBA">
                      <a:alpha val="100000"/>
                    </a:srgbClr>
                  </a:gs>
                </a:gsLst>
                <a:lin ang="0"/>
              </a:gra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0" y="-19050"/>
                <a:ext cx="3713439" cy="444473"/>
              </a:xfrm>
              <a:prstGeom prst="rect">
                <a:avLst/>
              </a:prstGeom>
            </p:spPr>
            <p:txBody>
              <a:bodyPr lIns="54537" tIns="54537" rIns="54537" bIns="54537" rtlCol="0" anchor="ctr"/>
              <a:lstStyle/>
              <a:p>
                <a:pPr marL="0" lvl="0" indent="0" algn="just">
                  <a:lnSpc>
                    <a:spcPts val="1045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5" name="TextBox 15"/>
            <p:cNvSpPr txBox="1"/>
            <p:nvPr/>
          </p:nvSpPr>
          <p:spPr>
            <a:xfrm>
              <a:off x="9296728" y="420479"/>
              <a:ext cx="3387906" cy="55366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77"/>
                </a:lnSpc>
              </a:pPr>
              <a:r>
                <a:rPr lang="en-US" sz="2269">
                  <a:solidFill>
                    <a:srgbClr val="0D4D4F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www.wildscreenark.org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54548" y="147993"/>
            <a:ext cx="3853201" cy="753790"/>
            <a:chOff x="0" y="0"/>
            <a:chExt cx="5137602" cy="100505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041779" cy="1005053"/>
            </a:xfrm>
            <a:custGeom>
              <a:avLst/>
              <a:gdLst/>
              <a:ahLst/>
              <a:cxnLst/>
              <a:rect l="l" t="t" r="r" b="b"/>
              <a:pathLst>
                <a:path w="2041779" h="1005053">
                  <a:moveTo>
                    <a:pt x="0" y="0"/>
                  </a:moveTo>
                  <a:lnTo>
                    <a:pt x="2041779" y="0"/>
                  </a:lnTo>
                  <a:lnTo>
                    <a:pt x="2041779" y="1005053"/>
                  </a:lnTo>
                  <a:lnTo>
                    <a:pt x="0" y="100505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2153236" y="-9525"/>
              <a:ext cx="2984366" cy="10145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725"/>
                </a:lnSpc>
              </a:pPr>
              <a:r>
                <a:rPr lang="en-US" sz="2725">
                  <a:solidFill>
                    <a:srgbClr val="FFFFFF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Youth Nature Photo Competition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-11455" y="6485457"/>
            <a:ext cx="9753600" cy="838341"/>
            <a:chOff x="0" y="0"/>
            <a:chExt cx="6249258" cy="537136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6249258" cy="537136"/>
            </a:xfrm>
            <a:custGeom>
              <a:avLst/>
              <a:gdLst/>
              <a:ahLst/>
              <a:cxnLst/>
              <a:rect l="l" t="t" r="r" b="b"/>
              <a:pathLst>
                <a:path w="6249258" h="537136">
                  <a:moveTo>
                    <a:pt x="0" y="0"/>
                  </a:moveTo>
                  <a:lnTo>
                    <a:pt x="6249258" y="0"/>
                  </a:lnTo>
                  <a:lnTo>
                    <a:pt x="6249258" y="537136"/>
                  </a:lnTo>
                  <a:lnTo>
                    <a:pt x="0" y="537136"/>
                  </a:lnTo>
                  <a:close/>
                </a:path>
              </a:pathLst>
            </a:custGeom>
            <a:solidFill>
              <a:srgbClr val="0D4D4F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19050"/>
              <a:ext cx="6249258" cy="556186"/>
            </a:xfrm>
            <a:prstGeom prst="rect">
              <a:avLst/>
            </a:prstGeom>
          </p:spPr>
          <p:txBody>
            <a:bodyPr lIns="28415" tIns="28415" rIns="28415" bIns="28415" rtlCol="0" anchor="ctr"/>
            <a:lstStyle/>
            <a:p>
              <a:pPr marL="0" lvl="0" indent="0" algn="just">
                <a:lnSpc>
                  <a:spcPts val="1045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7571922" y="6740367"/>
            <a:ext cx="1788986" cy="2904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47"/>
              </a:lnSpc>
            </a:pPr>
            <a:r>
              <a:rPr lang="en-US" sz="1677">
                <a:solidFill>
                  <a:srgbClr val="FFFFFF"/>
                </a:solidFill>
                <a:latin typeface="HvDTrial Americane Condensed"/>
                <a:ea typeface="HvDTrial Americane Condensed"/>
                <a:cs typeface="HvDTrial Americane Condensed"/>
                <a:sym typeface="HvDTrial Americane Condensed"/>
              </a:rPr>
              <a:t>© Wildscreen 2025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080011" y="2426777"/>
            <a:ext cx="1769820" cy="1769820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3"/>
              <a:stretch>
                <a:fillRect l="-6637" r="-43456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" name="Group 4"/>
          <p:cNvGrpSpPr/>
          <p:nvPr/>
        </p:nvGrpSpPr>
        <p:grpSpPr>
          <a:xfrm rot="-340810">
            <a:off x="7594319" y="3797416"/>
            <a:ext cx="2540694" cy="2540694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4"/>
              <a:stretch>
                <a:fillRect l="-25046" r="-25046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548640" y="2426777"/>
            <a:ext cx="7200044" cy="3276282"/>
            <a:chOff x="0" y="0"/>
            <a:chExt cx="2495544" cy="113556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495544" cy="1135563"/>
            </a:xfrm>
            <a:custGeom>
              <a:avLst/>
              <a:gdLst/>
              <a:ahLst/>
              <a:cxnLst/>
              <a:rect l="l" t="t" r="r" b="b"/>
              <a:pathLst>
                <a:path w="2495544" h="1135563">
                  <a:moveTo>
                    <a:pt x="0" y="0"/>
                  </a:moveTo>
                  <a:lnTo>
                    <a:pt x="2495544" y="0"/>
                  </a:lnTo>
                  <a:lnTo>
                    <a:pt x="2495544" y="1135563"/>
                  </a:lnTo>
                  <a:lnTo>
                    <a:pt x="0" y="113556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85725"/>
              <a:ext cx="2495544" cy="1221288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marL="480733" lvl="1" indent="-240366" algn="l">
                <a:lnSpc>
                  <a:spcPts val="3562"/>
                </a:lnSpc>
                <a:buAutoNum type="arabicPeriod"/>
              </a:pPr>
              <a:r>
                <a:rPr lang="en-US" sz="2226">
                  <a:solidFill>
                    <a:srgbClr val="0D4D4F"/>
                  </a:solidFill>
                  <a:latin typeface="Comic Sans"/>
                  <a:ea typeface="Comic Sans"/>
                  <a:cs typeface="Comic Sans"/>
                  <a:sym typeface="Comic Sans"/>
                </a:rPr>
                <a:t>Share the photos and videos you’ve already taken with a buddy </a:t>
              </a:r>
            </a:p>
            <a:p>
              <a:pPr marL="480733" lvl="1" indent="-240366" algn="l">
                <a:lnSpc>
                  <a:spcPts val="3562"/>
                </a:lnSpc>
                <a:buAutoNum type="arabicPeriod"/>
              </a:pPr>
              <a:r>
                <a:rPr lang="en-US" sz="2226">
                  <a:solidFill>
                    <a:srgbClr val="0D4D4F"/>
                  </a:solidFill>
                  <a:latin typeface="Comic Sans"/>
                  <a:ea typeface="Comic Sans"/>
                  <a:cs typeface="Comic Sans"/>
                  <a:sym typeface="Comic Sans"/>
                </a:rPr>
                <a:t>Use the judging criteria to give some informal feedback</a:t>
              </a:r>
            </a:p>
            <a:p>
              <a:pPr marL="961465" lvl="2" indent="-320488" algn="l">
                <a:lnSpc>
                  <a:spcPts val="3562"/>
                </a:lnSpc>
                <a:buAutoNum type="alphaLcPeriod"/>
              </a:pPr>
              <a:r>
                <a:rPr lang="en-US" sz="2226">
                  <a:solidFill>
                    <a:srgbClr val="0D4D4F"/>
                  </a:solidFill>
                  <a:latin typeface="Comic Sans"/>
                  <a:ea typeface="Comic Sans"/>
                  <a:cs typeface="Comic Sans"/>
                  <a:sym typeface="Comic Sans"/>
                </a:rPr>
                <a:t>What went well for each category?</a:t>
              </a:r>
            </a:p>
            <a:p>
              <a:pPr marL="961465" lvl="2" indent="-320488" algn="l">
                <a:lnSpc>
                  <a:spcPts val="3562"/>
                </a:lnSpc>
                <a:buAutoNum type="alphaLcPeriod"/>
              </a:pPr>
              <a:r>
                <a:rPr lang="en-US" sz="2226">
                  <a:solidFill>
                    <a:srgbClr val="0D4D4F"/>
                  </a:solidFill>
                  <a:latin typeface="Comic Sans"/>
                  <a:ea typeface="Comic Sans"/>
                  <a:cs typeface="Comic Sans"/>
                  <a:sym typeface="Comic Sans"/>
                </a:rPr>
                <a:t>What could be improved?</a:t>
              </a:r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3203605" y="1670885"/>
            <a:ext cx="3323481" cy="5807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41"/>
              </a:lnSpc>
              <a:spcBef>
                <a:spcPct val="0"/>
              </a:spcBef>
            </a:pPr>
            <a:r>
              <a:rPr lang="en-US" sz="3386" b="1">
                <a:solidFill>
                  <a:srgbClr val="0D4D4F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Buddy feedback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82425" y="993330"/>
            <a:ext cx="3416173" cy="668295"/>
            <a:chOff x="0" y="0"/>
            <a:chExt cx="4554897" cy="89106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810202" cy="891060"/>
            </a:xfrm>
            <a:custGeom>
              <a:avLst/>
              <a:gdLst/>
              <a:ahLst/>
              <a:cxnLst/>
              <a:rect l="l" t="t" r="r" b="b"/>
              <a:pathLst>
                <a:path w="1810202" h="891060">
                  <a:moveTo>
                    <a:pt x="0" y="0"/>
                  </a:moveTo>
                  <a:lnTo>
                    <a:pt x="1810202" y="0"/>
                  </a:lnTo>
                  <a:lnTo>
                    <a:pt x="1810202" y="891060"/>
                  </a:lnTo>
                  <a:lnTo>
                    <a:pt x="0" y="89106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1909017" y="0"/>
              <a:ext cx="2645880" cy="8910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16"/>
                </a:lnSpc>
              </a:pPr>
              <a:r>
                <a:rPr lang="en-US" sz="2416">
                  <a:solidFill>
                    <a:srgbClr val="FFFFFF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Youth Nature Photo Competition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-11455" y="0"/>
            <a:ext cx="9753600" cy="1117403"/>
            <a:chOff x="0" y="0"/>
            <a:chExt cx="13004800" cy="1489871"/>
          </a:xfrm>
        </p:grpSpPr>
        <p:grpSp>
          <p:nvGrpSpPr>
            <p:cNvPr id="14" name="Group 14"/>
            <p:cNvGrpSpPr/>
            <p:nvPr/>
          </p:nvGrpSpPr>
          <p:grpSpPr>
            <a:xfrm>
              <a:off x="0" y="0"/>
              <a:ext cx="13004800" cy="1489871"/>
              <a:chOff x="0" y="0"/>
              <a:chExt cx="3713439" cy="425423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3713439" cy="425423"/>
              </a:xfrm>
              <a:custGeom>
                <a:avLst/>
                <a:gdLst/>
                <a:ahLst/>
                <a:cxnLst/>
                <a:rect l="l" t="t" r="r" b="b"/>
                <a:pathLst>
                  <a:path w="3713439" h="425423">
                    <a:moveTo>
                      <a:pt x="0" y="0"/>
                    </a:moveTo>
                    <a:lnTo>
                      <a:pt x="3713439" y="0"/>
                    </a:lnTo>
                    <a:lnTo>
                      <a:pt x="3713439" y="425423"/>
                    </a:lnTo>
                    <a:lnTo>
                      <a:pt x="0" y="4254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D4D4F">
                      <a:alpha val="100000"/>
                    </a:srgbClr>
                  </a:gs>
                  <a:gs pos="50000">
                    <a:srgbClr val="85CFBA">
                      <a:alpha val="100000"/>
                    </a:srgbClr>
                  </a:gs>
                  <a:gs pos="100000">
                    <a:srgbClr val="85CFBA">
                      <a:alpha val="100000"/>
                    </a:srgbClr>
                  </a:gs>
                </a:gsLst>
                <a:lin ang="0"/>
              </a:gra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" name="TextBox 16"/>
              <p:cNvSpPr txBox="1"/>
              <p:nvPr/>
            </p:nvSpPr>
            <p:spPr>
              <a:xfrm>
                <a:off x="0" y="-19050"/>
                <a:ext cx="3713439" cy="444473"/>
              </a:xfrm>
              <a:prstGeom prst="rect">
                <a:avLst/>
              </a:prstGeom>
            </p:spPr>
            <p:txBody>
              <a:bodyPr lIns="54537" tIns="54537" rIns="54537" bIns="54537" rtlCol="0" anchor="ctr"/>
              <a:lstStyle/>
              <a:p>
                <a:pPr marL="0" lvl="0" indent="0" algn="just">
                  <a:lnSpc>
                    <a:spcPts val="1045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7" name="TextBox 17"/>
            <p:cNvSpPr txBox="1"/>
            <p:nvPr/>
          </p:nvSpPr>
          <p:spPr>
            <a:xfrm>
              <a:off x="9296728" y="420479"/>
              <a:ext cx="3387906" cy="55366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77"/>
                </a:lnSpc>
              </a:pPr>
              <a:r>
                <a:rPr lang="en-US" sz="2269">
                  <a:solidFill>
                    <a:srgbClr val="0D4D4F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www.wildscreenark.org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54548" y="147993"/>
            <a:ext cx="3853201" cy="753790"/>
            <a:chOff x="0" y="0"/>
            <a:chExt cx="5137602" cy="100505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041779" cy="1005053"/>
            </a:xfrm>
            <a:custGeom>
              <a:avLst/>
              <a:gdLst/>
              <a:ahLst/>
              <a:cxnLst/>
              <a:rect l="l" t="t" r="r" b="b"/>
              <a:pathLst>
                <a:path w="2041779" h="1005053">
                  <a:moveTo>
                    <a:pt x="0" y="0"/>
                  </a:moveTo>
                  <a:lnTo>
                    <a:pt x="2041779" y="0"/>
                  </a:lnTo>
                  <a:lnTo>
                    <a:pt x="2041779" y="1005053"/>
                  </a:lnTo>
                  <a:lnTo>
                    <a:pt x="0" y="100505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2153236" y="-9525"/>
              <a:ext cx="2984366" cy="10145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725"/>
                </a:lnSpc>
              </a:pPr>
              <a:r>
                <a:rPr lang="en-US" sz="2725">
                  <a:solidFill>
                    <a:srgbClr val="FFFFFF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Youth Nature Photo Competition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-11455" y="6485457"/>
            <a:ext cx="9753600" cy="838341"/>
            <a:chOff x="0" y="0"/>
            <a:chExt cx="6249258" cy="537136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6249258" cy="537136"/>
            </a:xfrm>
            <a:custGeom>
              <a:avLst/>
              <a:gdLst/>
              <a:ahLst/>
              <a:cxnLst/>
              <a:rect l="l" t="t" r="r" b="b"/>
              <a:pathLst>
                <a:path w="6249258" h="537136">
                  <a:moveTo>
                    <a:pt x="0" y="0"/>
                  </a:moveTo>
                  <a:lnTo>
                    <a:pt x="6249258" y="0"/>
                  </a:lnTo>
                  <a:lnTo>
                    <a:pt x="6249258" y="537136"/>
                  </a:lnTo>
                  <a:lnTo>
                    <a:pt x="0" y="537136"/>
                  </a:lnTo>
                  <a:close/>
                </a:path>
              </a:pathLst>
            </a:custGeom>
            <a:solidFill>
              <a:srgbClr val="0D4D4F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19050"/>
              <a:ext cx="6249258" cy="556186"/>
            </a:xfrm>
            <a:prstGeom prst="rect">
              <a:avLst/>
            </a:prstGeom>
          </p:spPr>
          <p:txBody>
            <a:bodyPr lIns="28415" tIns="28415" rIns="28415" bIns="28415" rtlCol="0" anchor="ctr"/>
            <a:lstStyle/>
            <a:p>
              <a:pPr marL="0" lvl="0" indent="0" algn="just">
                <a:lnSpc>
                  <a:spcPts val="1045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7571922" y="6740367"/>
            <a:ext cx="1788986" cy="2904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47"/>
              </a:lnSpc>
            </a:pPr>
            <a:r>
              <a:rPr lang="en-US" sz="1677">
                <a:solidFill>
                  <a:srgbClr val="FFFFFF"/>
                </a:solidFill>
                <a:latin typeface="HvDTrial Americane Condensed"/>
                <a:ea typeface="HvDTrial Americane Condensed"/>
                <a:cs typeface="HvDTrial Americane Condensed"/>
                <a:sym typeface="HvDTrial Americane Condensed"/>
              </a:rPr>
              <a:t>© Wildscreen 2025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815117" y="1684964"/>
            <a:ext cx="1769820" cy="1769820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 rot="2794054">
              <a:off x="-43030" y="-43030"/>
              <a:ext cx="898860" cy="898860"/>
            </a:xfrm>
            <a:custGeom>
              <a:avLst/>
              <a:gdLst/>
              <a:ahLst/>
              <a:cxnLst/>
              <a:rect l="l" t="t" r="r" b="b"/>
              <a:pathLst>
                <a:path w="898860" h="898860">
                  <a:moveTo>
                    <a:pt x="154308" y="170031"/>
                  </a:moveTo>
                  <a:cubicBezTo>
                    <a:pt x="0" y="333022"/>
                    <a:pt x="7039" y="590244"/>
                    <a:pt x="170031" y="744552"/>
                  </a:cubicBezTo>
                  <a:cubicBezTo>
                    <a:pt x="333022" y="898860"/>
                    <a:pt x="590244" y="891821"/>
                    <a:pt x="744552" y="728829"/>
                  </a:cubicBezTo>
                  <a:cubicBezTo>
                    <a:pt x="898860" y="565838"/>
                    <a:pt x="891821" y="308616"/>
                    <a:pt x="728829" y="154308"/>
                  </a:cubicBezTo>
                  <a:cubicBezTo>
                    <a:pt x="565838" y="0"/>
                    <a:pt x="308616" y="7039"/>
                    <a:pt x="154308" y="170031"/>
                  </a:cubicBezTo>
                  <a:close/>
                </a:path>
              </a:pathLst>
            </a:custGeom>
            <a:blipFill>
              <a:blip r:embed="rId3"/>
              <a:stretch>
                <a:fillRect l="-20028" r="-20028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" name="Group 4"/>
          <p:cNvGrpSpPr/>
          <p:nvPr/>
        </p:nvGrpSpPr>
        <p:grpSpPr>
          <a:xfrm rot="-340810">
            <a:off x="7934613" y="3574280"/>
            <a:ext cx="2540694" cy="2540694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4"/>
              <a:stretch>
                <a:fillRect l="-49906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059655" y="2575262"/>
            <a:ext cx="6621740" cy="610807"/>
            <a:chOff x="0" y="0"/>
            <a:chExt cx="2295103" cy="211706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295103" cy="211706"/>
            </a:xfrm>
            <a:custGeom>
              <a:avLst/>
              <a:gdLst/>
              <a:ahLst/>
              <a:cxnLst/>
              <a:rect l="l" t="t" r="r" b="b"/>
              <a:pathLst>
                <a:path w="2295103" h="211706">
                  <a:moveTo>
                    <a:pt x="0" y="0"/>
                  </a:moveTo>
                  <a:lnTo>
                    <a:pt x="2295103" y="0"/>
                  </a:lnTo>
                  <a:lnTo>
                    <a:pt x="2295103" y="211706"/>
                  </a:lnTo>
                  <a:lnTo>
                    <a:pt x="0" y="21170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133350"/>
              <a:ext cx="2295103" cy="345056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3498"/>
                </a:lnSpc>
              </a:pPr>
              <a:r>
                <a:rPr lang="en-US" sz="2186" b="1">
                  <a:solidFill>
                    <a:srgbClr val="0D4D4F"/>
                  </a:solidFill>
                  <a:latin typeface="Arial Bold"/>
                  <a:ea typeface="Arial Bold"/>
                  <a:cs typeface="Arial Bold"/>
                  <a:sym typeface="Arial Bold"/>
                </a:rPr>
                <a:t>Score photos out of 10 on the following aspects:</a:t>
              </a:r>
            </a:p>
          </p:txBody>
        </p:sp>
      </p:grpSp>
      <p:grpSp>
        <p:nvGrpSpPr>
          <p:cNvPr id="9" name="Group 9"/>
          <p:cNvGrpSpPr>
            <a:grpSpLocks noGrp="1" noUngrp="1" noRot="1" noMove="1" noResize="1"/>
          </p:cNvGrpSpPr>
          <p:nvPr/>
        </p:nvGrpSpPr>
        <p:grpSpPr>
          <a:xfrm>
            <a:off x="1424462" y="3352648"/>
            <a:ext cx="6807094" cy="1994553"/>
            <a:chOff x="0" y="0"/>
            <a:chExt cx="2359347" cy="691314"/>
          </a:xfrm>
        </p:grpSpPr>
        <p:sp>
          <p:nvSpPr>
            <p:cNvPr id="10" name="Freeform 10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0"/>
              <a:ext cx="2359347" cy="691314"/>
            </a:xfrm>
            <a:custGeom>
              <a:avLst/>
              <a:gdLst/>
              <a:ahLst/>
              <a:cxnLst/>
              <a:rect l="l" t="t" r="r" b="b"/>
              <a:pathLst>
                <a:path w="2359347" h="691314">
                  <a:moveTo>
                    <a:pt x="0" y="0"/>
                  </a:moveTo>
                  <a:lnTo>
                    <a:pt x="2359347" y="0"/>
                  </a:lnTo>
                  <a:lnTo>
                    <a:pt x="2359347" y="691314"/>
                  </a:lnTo>
                  <a:lnTo>
                    <a:pt x="0" y="691314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TextBox 11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190500"/>
              <a:ext cx="2359347" cy="881814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l">
                <a:lnSpc>
                  <a:spcPts val="4134"/>
                </a:lnSpc>
              </a:pPr>
              <a:r>
                <a:rPr lang="en-US" sz="1813" b="1" dirty="0">
                  <a:solidFill>
                    <a:srgbClr val="0D4D4F"/>
                  </a:solidFill>
                  <a:latin typeface="Comic Sans Bold"/>
                  <a:ea typeface="Comic Sans Bold"/>
                  <a:cs typeface="Comic Sans Bold"/>
                  <a:sym typeface="Comic Sans Bold"/>
                </a:rPr>
                <a:t>Story </a:t>
              </a:r>
              <a:r>
                <a:rPr lang="en-US" sz="1813" dirty="0">
                  <a:solidFill>
                    <a:srgbClr val="0D4D4F"/>
                  </a:solidFill>
                  <a:latin typeface="Comic Sans"/>
                  <a:ea typeface="Comic Sans"/>
                  <a:cs typeface="Comic Sans"/>
                  <a:sym typeface="Comic Sans"/>
                </a:rPr>
                <a:t>- does the photo tell a good story or message?  </a:t>
              </a:r>
            </a:p>
            <a:p>
              <a:pPr algn="l">
                <a:lnSpc>
                  <a:spcPts val="4134"/>
                </a:lnSpc>
              </a:pPr>
              <a:r>
                <a:rPr lang="en-US" sz="1813" b="1" dirty="0">
                  <a:solidFill>
                    <a:srgbClr val="0D4D4F"/>
                  </a:solidFill>
                  <a:latin typeface="Comic Sans Bold"/>
                  <a:ea typeface="Comic Sans Bold"/>
                  <a:cs typeface="Comic Sans Bold"/>
                  <a:sym typeface="Comic Sans Bold"/>
                </a:rPr>
                <a:t>Edit </a:t>
              </a:r>
              <a:r>
                <a:rPr lang="en-US" sz="1813" dirty="0">
                  <a:solidFill>
                    <a:srgbClr val="0D4D4F"/>
                  </a:solidFill>
                  <a:latin typeface="Comic Sans"/>
                  <a:ea typeface="Comic Sans"/>
                  <a:cs typeface="Comic Sans"/>
                  <a:sym typeface="Comic Sans"/>
                </a:rPr>
                <a:t>– does the photo look of sufficient quality?</a:t>
              </a:r>
            </a:p>
            <a:p>
              <a:pPr algn="l">
                <a:lnSpc>
                  <a:spcPts val="4134"/>
                </a:lnSpc>
              </a:pPr>
              <a:r>
                <a:rPr lang="en-US" sz="1813" b="1" dirty="0">
                  <a:solidFill>
                    <a:srgbClr val="0D4D4F"/>
                  </a:solidFill>
                  <a:latin typeface="Comic Sans Bold"/>
                  <a:ea typeface="Comic Sans Bold"/>
                  <a:cs typeface="Comic Sans Bold"/>
                  <a:sym typeface="Comic Sans Bold"/>
                </a:rPr>
                <a:t>Composition </a:t>
              </a:r>
              <a:r>
                <a:rPr lang="en-US" sz="1813" dirty="0">
                  <a:solidFill>
                    <a:srgbClr val="0D4D4F"/>
                  </a:solidFill>
                  <a:latin typeface="Comic Sans"/>
                  <a:ea typeface="Comic Sans"/>
                  <a:cs typeface="Comic Sans"/>
                  <a:sym typeface="Comic Sans"/>
                </a:rPr>
                <a:t>– do all the different elements work together?</a:t>
              </a:r>
            </a:p>
            <a:p>
              <a:pPr algn="l">
                <a:lnSpc>
                  <a:spcPts val="4134"/>
                </a:lnSpc>
              </a:pPr>
              <a:r>
                <a:rPr lang="en-US" sz="1813" b="1" dirty="0">
                  <a:solidFill>
                    <a:srgbClr val="0D4D4F"/>
                  </a:solidFill>
                  <a:latin typeface="Comic Sans Bold"/>
                  <a:ea typeface="Comic Sans Bold"/>
                  <a:cs typeface="Comic Sans Bold"/>
                  <a:sym typeface="Comic Sans Bold"/>
                </a:rPr>
                <a:t>Originality </a:t>
              </a:r>
              <a:r>
                <a:rPr lang="en-US" sz="1813" dirty="0">
                  <a:solidFill>
                    <a:srgbClr val="0D4D4F"/>
                  </a:solidFill>
                  <a:latin typeface="Comic Sans"/>
                  <a:ea typeface="Comic Sans"/>
                  <a:cs typeface="Comic Sans"/>
                  <a:sym typeface="Comic Sans"/>
                </a:rPr>
                <a:t>– does the photo have a unique perspective?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864073" y="3065844"/>
            <a:ext cx="450421" cy="669847"/>
            <a:chOff x="0" y="-38100"/>
            <a:chExt cx="109612" cy="163011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09612" cy="101491"/>
            </a:xfrm>
            <a:custGeom>
              <a:avLst/>
              <a:gdLst/>
              <a:ahLst/>
              <a:cxnLst/>
              <a:rect l="l" t="t" r="r" b="b"/>
              <a:pathLst>
                <a:path w="109612" h="101491">
                  <a:moveTo>
                    <a:pt x="50745" y="0"/>
                  </a:moveTo>
                  <a:lnTo>
                    <a:pt x="58866" y="0"/>
                  </a:lnTo>
                  <a:cubicBezTo>
                    <a:pt x="72325" y="0"/>
                    <a:pt x="85232" y="5346"/>
                    <a:pt x="94749" y="14863"/>
                  </a:cubicBezTo>
                  <a:cubicBezTo>
                    <a:pt x="104265" y="24380"/>
                    <a:pt x="109612" y="37287"/>
                    <a:pt x="109612" y="50745"/>
                  </a:cubicBezTo>
                  <a:lnTo>
                    <a:pt x="109612" y="50745"/>
                  </a:lnTo>
                  <a:cubicBezTo>
                    <a:pt x="109612" y="78771"/>
                    <a:pt x="86892" y="101491"/>
                    <a:pt x="58866" y="101491"/>
                  </a:cubicBezTo>
                  <a:lnTo>
                    <a:pt x="50745" y="101491"/>
                  </a:lnTo>
                  <a:cubicBezTo>
                    <a:pt x="37287" y="101491"/>
                    <a:pt x="24380" y="96144"/>
                    <a:pt x="14863" y="86628"/>
                  </a:cubicBezTo>
                  <a:cubicBezTo>
                    <a:pt x="5346" y="77111"/>
                    <a:pt x="0" y="64204"/>
                    <a:pt x="0" y="50745"/>
                  </a:cubicBezTo>
                  <a:lnTo>
                    <a:pt x="0" y="50745"/>
                  </a:lnTo>
                  <a:cubicBezTo>
                    <a:pt x="0" y="37287"/>
                    <a:pt x="5346" y="24380"/>
                    <a:pt x="14863" y="14863"/>
                  </a:cubicBezTo>
                  <a:cubicBezTo>
                    <a:pt x="24380" y="5346"/>
                    <a:pt x="37287" y="0"/>
                    <a:pt x="50745" y="0"/>
                  </a:cubicBezTo>
                  <a:close/>
                </a:path>
              </a:pathLst>
            </a:custGeom>
            <a:solidFill>
              <a:srgbClr val="24A1A3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38100"/>
              <a:ext cx="109611" cy="163011"/>
            </a:xfrm>
            <a:prstGeom prst="rect">
              <a:avLst/>
            </a:prstGeom>
          </p:spPr>
          <p:txBody>
            <a:bodyPr lIns="13547" tIns="13547" rIns="13547" bIns="13547" rtlCol="0" anchor="ctr"/>
            <a:lstStyle/>
            <a:p>
              <a:pPr algn="ctr">
                <a:lnSpc>
                  <a:spcPts val="2771"/>
                </a:lnSpc>
              </a:pPr>
              <a:r>
                <a:rPr lang="en-US" sz="1979" b="1" dirty="0">
                  <a:solidFill>
                    <a:srgbClr val="FFFFFF"/>
                  </a:solidFill>
                  <a:latin typeface="Comic Sans Bold"/>
                  <a:ea typeface="Comic Sans Bold"/>
                  <a:cs typeface="Comic Sans Bold"/>
                  <a:sym typeface="Comic Sans Bold"/>
                </a:rPr>
                <a:t>1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864073" y="3606585"/>
            <a:ext cx="450421" cy="652604"/>
            <a:chOff x="0" y="-38100"/>
            <a:chExt cx="109612" cy="15881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09612" cy="101491"/>
            </a:xfrm>
            <a:custGeom>
              <a:avLst/>
              <a:gdLst/>
              <a:ahLst/>
              <a:cxnLst/>
              <a:rect l="l" t="t" r="r" b="b"/>
              <a:pathLst>
                <a:path w="109612" h="101491">
                  <a:moveTo>
                    <a:pt x="50745" y="0"/>
                  </a:moveTo>
                  <a:lnTo>
                    <a:pt x="58866" y="0"/>
                  </a:lnTo>
                  <a:cubicBezTo>
                    <a:pt x="72325" y="0"/>
                    <a:pt x="85232" y="5346"/>
                    <a:pt x="94749" y="14863"/>
                  </a:cubicBezTo>
                  <a:cubicBezTo>
                    <a:pt x="104265" y="24380"/>
                    <a:pt x="109612" y="37287"/>
                    <a:pt x="109612" y="50745"/>
                  </a:cubicBezTo>
                  <a:lnTo>
                    <a:pt x="109612" y="50745"/>
                  </a:lnTo>
                  <a:cubicBezTo>
                    <a:pt x="109612" y="78771"/>
                    <a:pt x="86892" y="101491"/>
                    <a:pt x="58866" y="101491"/>
                  </a:cubicBezTo>
                  <a:lnTo>
                    <a:pt x="50745" y="101491"/>
                  </a:lnTo>
                  <a:cubicBezTo>
                    <a:pt x="37287" y="101491"/>
                    <a:pt x="24380" y="96144"/>
                    <a:pt x="14863" y="86628"/>
                  </a:cubicBezTo>
                  <a:cubicBezTo>
                    <a:pt x="5346" y="77111"/>
                    <a:pt x="0" y="64204"/>
                    <a:pt x="0" y="50745"/>
                  </a:cubicBezTo>
                  <a:lnTo>
                    <a:pt x="0" y="50745"/>
                  </a:lnTo>
                  <a:cubicBezTo>
                    <a:pt x="0" y="37287"/>
                    <a:pt x="5346" y="24380"/>
                    <a:pt x="14863" y="14863"/>
                  </a:cubicBezTo>
                  <a:cubicBezTo>
                    <a:pt x="24380" y="5346"/>
                    <a:pt x="37287" y="0"/>
                    <a:pt x="50745" y="0"/>
                  </a:cubicBezTo>
                  <a:close/>
                </a:path>
              </a:pathLst>
            </a:custGeom>
            <a:solidFill>
              <a:srgbClr val="24A1A3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09611" cy="158815"/>
            </a:xfrm>
            <a:prstGeom prst="rect">
              <a:avLst/>
            </a:prstGeom>
          </p:spPr>
          <p:txBody>
            <a:bodyPr lIns="13547" tIns="13547" rIns="13547" bIns="13547" rtlCol="0" anchor="ctr"/>
            <a:lstStyle/>
            <a:p>
              <a:pPr algn="ctr">
                <a:lnSpc>
                  <a:spcPts val="2771"/>
                </a:lnSpc>
              </a:pPr>
              <a:r>
                <a:rPr lang="en-US" sz="1979" b="1" dirty="0">
                  <a:solidFill>
                    <a:srgbClr val="FFFFFF"/>
                  </a:solidFill>
                  <a:latin typeface="Comic Sans Bold"/>
                  <a:ea typeface="Comic Sans Bold"/>
                  <a:cs typeface="Comic Sans Bold"/>
                  <a:sym typeface="Comic Sans Bold"/>
                </a:rPr>
                <a:t>2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864073" y="4147325"/>
            <a:ext cx="450421" cy="686177"/>
            <a:chOff x="0" y="-38100"/>
            <a:chExt cx="109612" cy="166985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09612" cy="101491"/>
            </a:xfrm>
            <a:custGeom>
              <a:avLst/>
              <a:gdLst/>
              <a:ahLst/>
              <a:cxnLst/>
              <a:rect l="l" t="t" r="r" b="b"/>
              <a:pathLst>
                <a:path w="109612" h="101491">
                  <a:moveTo>
                    <a:pt x="50745" y="0"/>
                  </a:moveTo>
                  <a:lnTo>
                    <a:pt x="58866" y="0"/>
                  </a:lnTo>
                  <a:cubicBezTo>
                    <a:pt x="72325" y="0"/>
                    <a:pt x="85232" y="5346"/>
                    <a:pt x="94749" y="14863"/>
                  </a:cubicBezTo>
                  <a:cubicBezTo>
                    <a:pt x="104265" y="24380"/>
                    <a:pt x="109612" y="37287"/>
                    <a:pt x="109612" y="50745"/>
                  </a:cubicBezTo>
                  <a:lnTo>
                    <a:pt x="109612" y="50745"/>
                  </a:lnTo>
                  <a:cubicBezTo>
                    <a:pt x="109612" y="78771"/>
                    <a:pt x="86892" y="101491"/>
                    <a:pt x="58866" y="101491"/>
                  </a:cubicBezTo>
                  <a:lnTo>
                    <a:pt x="50745" y="101491"/>
                  </a:lnTo>
                  <a:cubicBezTo>
                    <a:pt x="37287" y="101491"/>
                    <a:pt x="24380" y="96144"/>
                    <a:pt x="14863" y="86628"/>
                  </a:cubicBezTo>
                  <a:cubicBezTo>
                    <a:pt x="5346" y="77111"/>
                    <a:pt x="0" y="64204"/>
                    <a:pt x="0" y="50745"/>
                  </a:cubicBezTo>
                  <a:lnTo>
                    <a:pt x="0" y="50745"/>
                  </a:lnTo>
                  <a:cubicBezTo>
                    <a:pt x="0" y="37287"/>
                    <a:pt x="5346" y="24380"/>
                    <a:pt x="14863" y="14863"/>
                  </a:cubicBezTo>
                  <a:cubicBezTo>
                    <a:pt x="24380" y="5346"/>
                    <a:pt x="37287" y="0"/>
                    <a:pt x="50745" y="0"/>
                  </a:cubicBezTo>
                  <a:close/>
                </a:path>
              </a:pathLst>
            </a:custGeom>
            <a:solidFill>
              <a:srgbClr val="24A1A3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109611" cy="166985"/>
            </a:xfrm>
            <a:prstGeom prst="rect">
              <a:avLst/>
            </a:prstGeom>
          </p:spPr>
          <p:txBody>
            <a:bodyPr lIns="13547" tIns="13547" rIns="13547" bIns="13547" rtlCol="0" anchor="ctr"/>
            <a:lstStyle/>
            <a:p>
              <a:pPr algn="ctr">
                <a:lnSpc>
                  <a:spcPts val="2771"/>
                </a:lnSpc>
              </a:pPr>
              <a:r>
                <a:rPr lang="en-US" sz="1979" b="1" dirty="0">
                  <a:solidFill>
                    <a:srgbClr val="FFFFFF"/>
                  </a:solidFill>
                  <a:latin typeface="Comic Sans Bold"/>
                  <a:ea typeface="Comic Sans Bold"/>
                  <a:cs typeface="Comic Sans Bold"/>
                  <a:sym typeface="Comic Sans Bold"/>
                </a:rPr>
                <a:t>3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864073" y="4688066"/>
            <a:ext cx="450421" cy="659134"/>
            <a:chOff x="0" y="-38100"/>
            <a:chExt cx="109612" cy="160404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09612" cy="101491"/>
            </a:xfrm>
            <a:custGeom>
              <a:avLst/>
              <a:gdLst/>
              <a:ahLst/>
              <a:cxnLst/>
              <a:rect l="l" t="t" r="r" b="b"/>
              <a:pathLst>
                <a:path w="109612" h="101491">
                  <a:moveTo>
                    <a:pt x="50745" y="0"/>
                  </a:moveTo>
                  <a:lnTo>
                    <a:pt x="58866" y="0"/>
                  </a:lnTo>
                  <a:cubicBezTo>
                    <a:pt x="72325" y="0"/>
                    <a:pt x="85232" y="5346"/>
                    <a:pt x="94749" y="14863"/>
                  </a:cubicBezTo>
                  <a:cubicBezTo>
                    <a:pt x="104265" y="24380"/>
                    <a:pt x="109612" y="37287"/>
                    <a:pt x="109612" y="50745"/>
                  </a:cubicBezTo>
                  <a:lnTo>
                    <a:pt x="109612" y="50745"/>
                  </a:lnTo>
                  <a:cubicBezTo>
                    <a:pt x="109612" y="78771"/>
                    <a:pt x="86892" y="101491"/>
                    <a:pt x="58866" y="101491"/>
                  </a:cubicBezTo>
                  <a:lnTo>
                    <a:pt x="50745" y="101491"/>
                  </a:lnTo>
                  <a:cubicBezTo>
                    <a:pt x="37287" y="101491"/>
                    <a:pt x="24380" y="96144"/>
                    <a:pt x="14863" y="86628"/>
                  </a:cubicBezTo>
                  <a:cubicBezTo>
                    <a:pt x="5346" y="77111"/>
                    <a:pt x="0" y="64204"/>
                    <a:pt x="0" y="50745"/>
                  </a:cubicBezTo>
                  <a:lnTo>
                    <a:pt x="0" y="50745"/>
                  </a:lnTo>
                  <a:cubicBezTo>
                    <a:pt x="0" y="37287"/>
                    <a:pt x="5346" y="24380"/>
                    <a:pt x="14863" y="14863"/>
                  </a:cubicBezTo>
                  <a:cubicBezTo>
                    <a:pt x="24380" y="5346"/>
                    <a:pt x="37287" y="0"/>
                    <a:pt x="50745" y="0"/>
                  </a:cubicBezTo>
                  <a:close/>
                </a:path>
              </a:pathLst>
            </a:custGeom>
            <a:solidFill>
              <a:srgbClr val="24A1A3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38100"/>
              <a:ext cx="109611" cy="160404"/>
            </a:xfrm>
            <a:prstGeom prst="rect">
              <a:avLst/>
            </a:prstGeom>
          </p:spPr>
          <p:txBody>
            <a:bodyPr lIns="13547" tIns="13547" rIns="13547" bIns="13547" rtlCol="0" anchor="ctr"/>
            <a:lstStyle/>
            <a:p>
              <a:pPr algn="ctr">
                <a:lnSpc>
                  <a:spcPts val="2771"/>
                </a:lnSpc>
              </a:pPr>
              <a:r>
                <a:rPr lang="en-US" sz="1979" b="1" dirty="0">
                  <a:solidFill>
                    <a:srgbClr val="FFFFFF"/>
                  </a:solidFill>
                  <a:latin typeface="Comic Sans Bold"/>
                  <a:ea typeface="Comic Sans Bold"/>
                  <a:cs typeface="Comic Sans Bold"/>
                  <a:sym typeface="Comic Sans Bold"/>
                </a:rPr>
                <a:t>4</a:t>
              </a: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2081148" y="1562549"/>
            <a:ext cx="5330577" cy="11808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41"/>
              </a:lnSpc>
            </a:pPr>
            <a:r>
              <a:rPr lang="en-US" sz="3386" b="1" dirty="0">
                <a:solidFill>
                  <a:srgbClr val="0D4D4F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Judging Photos - Criteria</a:t>
            </a:r>
          </a:p>
          <a:p>
            <a:pPr algn="ctr">
              <a:lnSpc>
                <a:spcPts val="4741"/>
              </a:lnSpc>
              <a:spcBef>
                <a:spcPct val="0"/>
              </a:spcBef>
            </a:pPr>
            <a:endParaRPr lang="en-US" sz="3386" b="1" dirty="0">
              <a:solidFill>
                <a:srgbClr val="0D4D4F"/>
              </a:solidFill>
              <a:latin typeface="Comic Sans Bold"/>
              <a:ea typeface="Comic Sans Bold"/>
              <a:cs typeface="Comic Sans Bold"/>
              <a:sym typeface="Comic Sans Bold"/>
            </a:endParaRPr>
          </a:p>
        </p:txBody>
      </p:sp>
      <p:grpSp>
        <p:nvGrpSpPr>
          <p:cNvPr id="25" name="Group 25"/>
          <p:cNvGrpSpPr/>
          <p:nvPr/>
        </p:nvGrpSpPr>
        <p:grpSpPr>
          <a:xfrm>
            <a:off x="-11455" y="0"/>
            <a:ext cx="9753600" cy="1117403"/>
            <a:chOff x="0" y="0"/>
            <a:chExt cx="13004800" cy="1489871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13004800" cy="1489871"/>
              <a:chOff x="0" y="0"/>
              <a:chExt cx="3713439" cy="425423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3713439" cy="425423"/>
              </a:xfrm>
              <a:custGeom>
                <a:avLst/>
                <a:gdLst/>
                <a:ahLst/>
                <a:cxnLst/>
                <a:rect l="l" t="t" r="r" b="b"/>
                <a:pathLst>
                  <a:path w="3713439" h="425423">
                    <a:moveTo>
                      <a:pt x="0" y="0"/>
                    </a:moveTo>
                    <a:lnTo>
                      <a:pt x="3713439" y="0"/>
                    </a:lnTo>
                    <a:lnTo>
                      <a:pt x="3713439" y="425423"/>
                    </a:lnTo>
                    <a:lnTo>
                      <a:pt x="0" y="4254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D4D4F">
                      <a:alpha val="100000"/>
                    </a:srgbClr>
                  </a:gs>
                  <a:gs pos="50000">
                    <a:srgbClr val="85CFBA">
                      <a:alpha val="100000"/>
                    </a:srgbClr>
                  </a:gs>
                  <a:gs pos="100000">
                    <a:srgbClr val="85CFBA">
                      <a:alpha val="100000"/>
                    </a:srgbClr>
                  </a:gs>
                </a:gsLst>
                <a:lin ang="0"/>
              </a:gra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0" y="-19050"/>
                <a:ext cx="3713439" cy="444473"/>
              </a:xfrm>
              <a:prstGeom prst="rect">
                <a:avLst/>
              </a:prstGeom>
            </p:spPr>
            <p:txBody>
              <a:bodyPr lIns="54537" tIns="54537" rIns="54537" bIns="54537" rtlCol="0" anchor="ctr"/>
              <a:lstStyle/>
              <a:p>
                <a:pPr marL="0" lvl="0" indent="0" algn="just">
                  <a:lnSpc>
                    <a:spcPts val="1045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9" name="TextBox 29"/>
            <p:cNvSpPr txBox="1"/>
            <p:nvPr/>
          </p:nvSpPr>
          <p:spPr>
            <a:xfrm>
              <a:off x="9296728" y="420479"/>
              <a:ext cx="3387906" cy="55366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77"/>
                </a:lnSpc>
              </a:pPr>
              <a:r>
                <a:rPr lang="en-US" sz="2269">
                  <a:solidFill>
                    <a:srgbClr val="0D4D4F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www.wildscreenark.org</a:t>
              </a: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154548" y="147993"/>
            <a:ext cx="3853201" cy="753790"/>
            <a:chOff x="0" y="0"/>
            <a:chExt cx="5137602" cy="1005053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2041779" cy="1005053"/>
            </a:xfrm>
            <a:custGeom>
              <a:avLst/>
              <a:gdLst/>
              <a:ahLst/>
              <a:cxnLst/>
              <a:rect l="l" t="t" r="r" b="b"/>
              <a:pathLst>
                <a:path w="2041779" h="1005053">
                  <a:moveTo>
                    <a:pt x="0" y="0"/>
                  </a:moveTo>
                  <a:lnTo>
                    <a:pt x="2041779" y="0"/>
                  </a:lnTo>
                  <a:lnTo>
                    <a:pt x="2041779" y="1005053"/>
                  </a:lnTo>
                  <a:lnTo>
                    <a:pt x="0" y="100505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2153236" y="-9525"/>
              <a:ext cx="2984366" cy="10145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725"/>
                </a:lnSpc>
              </a:pPr>
              <a:r>
                <a:rPr lang="en-US" sz="2725">
                  <a:solidFill>
                    <a:srgbClr val="FFFFFF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Youth Nature Photo Competition</a:t>
              </a:r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-11455" y="6485457"/>
            <a:ext cx="9753600" cy="838341"/>
            <a:chOff x="0" y="0"/>
            <a:chExt cx="6249258" cy="537136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6249258" cy="537136"/>
            </a:xfrm>
            <a:custGeom>
              <a:avLst/>
              <a:gdLst/>
              <a:ahLst/>
              <a:cxnLst/>
              <a:rect l="l" t="t" r="r" b="b"/>
              <a:pathLst>
                <a:path w="6249258" h="537136">
                  <a:moveTo>
                    <a:pt x="0" y="0"/>
                  </a:moveTo>
                  <a:lnTo>
                    <a:pt x="6249258" y="0"/>
                  </a:lnTo>
                  <a:lnTo>
                    <a:pt x="6249258" y="537136"/>
                  </a:lnTo>
                  <a:lnTo>
                    <a:pt x="0" y="537136"/>
                  </a:lnTo>
                  <a:close/>
                </a:path>
              </a:pathLst>
            </a:custGeom>
            <a:solidFill>
              <a:srgbClr val="0D4D4F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-19050"/>
              <a:ext cx="6249258" cy="556186"/>
            </a:xfrm>
            <a:prstGeom prst="rect">
              <a:avLst/>
            </a:prstGeom>
          </p:spPr>
          <p:txBody>
            <a:bodyPr lIns="28415" tIns="28415" rIns="28415" bIns="28415" rtlCol="0" anchor="ctr"/>
            <a:lstStyle/>
            <a:p>
              <a:pPr marL="0" lvl="0" indent="0" algn="just">
                <a:lnSpc>
                  <a:spcPts val="1045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6" name="TextBox 36"/>
          <p:cNvSpPr txBox="1"/>
          <p:nvPr/>
        </p:nvSpPr>
        <p:spPr>
          <a:xfrm>
            <a:off x="7571922" y="6740367"/>
            <a:ext cx="1788986" cy="2904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47"/>
              </a:lnSpc>
            </a:pPr>
            <a:r>
              <a:rPr lang="en-US" sz="1677">
                <a:solidFill>
                  <a:srgbClr val="FFFFFF"/>
                </a:solidFill>
                <a:latin typeface="HvDTrial Americane Condensed"/>
                <a:ea typeface="HvDTrial Americane Condensed"/>
                <a:cs typeface="HvDTrial Americane Condensed"/>
                <a:sym typeface="HvDTrial Americane Condensed"/>
              </a:rPr>
              <a:t>© Wildscreen 2025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1812078">
            <a:off x="-588773" y="3352909"/>
            <a:ext cx="2120047" cy="2120047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3"/>
              <a:stretch>
                <a:fillRect l="-25046" r="-25046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" name="Group 4"/>
          <p:cNvGrpSpPr/>
          <p:nvPr/>
        </p:nvGrpSpPr>
        <p:grpSpPr>
          <a:xfrm rot="-340810">
            <a:off x="7935188" y="1458509"/>
            <a:ext cx="2540694" cy="2540694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4"/>
              <a:stretch>
                <a:fillRect l="-25471" r="-25471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593398" y="2588455"/>
            <a:ext cx="6566804" cy="3648957"/>
            <a:chOff x="0" y="0"/>
            <a:chExt cx="2276062" cy="126473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276062" cy="1264733"/>
            </a:xfrm>
            <a:custGeom>
              <a:avLst/>
              <a:gdLst/>
              <a:ahLst/>
              <a:cxnLst/>
              <a:rect l="l" t="t" r="r" b="b"/>
              <a:pathLst>
                <a:path w="2276062" h="1264733">
                  <a:moveTo>
                    <a:pt x="0" y="0"/>
                  </a:moveTo>
                  <a:lnTo>
                    <a:pt x="2276062" y="0"/>
                  </a:lnTo>
                  <a:lnTo>
                    <a:pt x="2276062" y="1264733"/>
                  </a:lnTo>
                  <a:lnTo>
                    <a:pt x="0" y="126473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104775"/>
              <a:ext cx="2276062" cy="1369508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4458"/>
                </a:lnSpc>
              </a:pPr>
              <a:r>
                <a:rPr lang="en-US" sz="2786">
                  <a:solidFill>
                    <a:srgbClr val="0D4D4F"/>
                  </a:solidFill>
                  <a:latin typeface="Comic Sans"/>
                  <a:ea typeface="Comic Sans"/>
                  <a:cs typeface="Comic Sans"/>
                  <a:sym typeface="Comic Sans"/>
                </a:rPr>
                <a:t>Take some time to practice editing photos.</a:t>
              </a:r>
            </a:p>
            <a:p>
              <a:pPr algn="ctr">
                <a:lnSpc>
                  <a:spcPts val="4458"/>
                </a:lnSpc>
              </a:pPr>
              <a:endParaRPr lang="en-US" sz="2786">
                <a:solidFill>
                  <a:srgbClr val="0D4D4F"/>
                </a:solidFill>
                <a:latin typeface="Comic Sans"/>
                <a:ea typeface="Comic Sans"/>
                <a:cs typeface="Comic Sans"/>
                <a:sym typeface="Comic Sans"/>
              </a:endParaRPr>
            </a:p>
            <a:p>
              <a:pPr algn="ctr">
                <a:lnSpc>
                  <a:spcPts val="4458"/>
                </a:lnSpc>
              </a:pPr>
              <a:r>
                <a:rPr lang="en-US" sz="2786">
                  <a:solidFill>
                    <a:srgbClr val="0D4D4F"/>
                  </a:solidFill>
                  <a:latin typeface="Comic Sans"/>
                  <a:ea typeface="Comic Sans"/>
                  <a:cs typeface="Comic Sans"/>
                  <a:sym typeface="Comic Sans"/>
                </a:rPr>
                <a:t>This can be done on a computer or your phone using native or downloaded free apps - there are tons!</a:t>
              </a:r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2362200" y="1709923"/>
            <a:ext cx="4779467" cy="5725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sz="3333" b="1" dirty="0">
                <a:solidFill>
                  <a:srgbClr val="0D4D4F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Editing photos &amp; films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-11455" y="0"/>
            <a:ext cx="9753600" cy="1117403"/>
            <a:chOff x="0" y="0"/>
            <a:chExt cx="13004800" cy="1489871"/>
          </a:xfrm>
        </p:grpSpPr>
        <p:grpSp>
          <p:nvGrpSpPr>
            <p:cNvPr id="11" name="Group 11"/>
            <p:cNvGrpSpPr/>
            <p:nvPr/>
          </p:nvGrpSpPr>
          <p:grpSpPr>
            <a:xfrm>
              <a:off x="0" y="0"/>
              <a:ext cx="13004800" cy="1489871"/>
              <a:chOff x="0" y="0"/>
              <a:chExt cx="3713439" cy="425423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3713439" cy="425423"/>
              </a:xfrm>
              <a:custGeom>
                <a:avLst/>
                <a:gdLst/>
                <a:ahLst/>
                <a:cxnLst/>
                <a:rect l="l" t="t" r="r" b="b"/>
                <a:pathLst>
                  <a:path w="3713439" h="425423">
                    <a:moveTo>
                      <a:pt x="0" y="0"/>
                    </a:moveTo>
                    <a:lnTo>
                      <a:pt x="3713439" y="0"/>
                    </a:lnTo>
                    <a:lnTo>
                      <a:pt x="3713439" y="425423"/>
                    </a:lnTo>
                    <a:lnTo>
                      <a:pt x="0" y="4254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D4D4F">
                      <a:alpha val="100000"/>
                    </a:srgbClr>
                  </a:gs>
                  <a:gs pos="50000">
                    <a:srgbClr val="85CFBA">
                      <a:alpha val="100000"/>
                    </a:srgbClr>
                  </a:gs>
                  <a:gs pos="100000">
                    <a:srgbClr val="85CFBA">
                      <a:alpha val="100000"/>
                    </a:srgbClr>
                  </a:gs>
                </a:gsLst>
                <a:lin ang="0"/>
              </a:gra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" name="TextBox 13"/>
              <p:cNvSpPr txBox="1"/>
              <p:nvPr/>
            </p:nvSpPr>
            <p:spPr>
              <a:xfrm>
                <a:off x="0" y="-19050"/>
                <a:ext cx="3713439" cy="444473"/>
              </a:xfrm>
              <a:prstGeom prst="rect">
                <a:avLst/>
              </a:prstGeom>
            </p:spPr>
            <p:txBody>
              <a:bodyPr lIns="54537" tIns="54537" rIns="54537" bIns="54537" rtlCol="0" anchor="ctr"/>
              <a:lstStyle/>
              <a:p>
                <a:pPr marL="0" lvl="0" indent="0" algn="just">
                  <a:lnSpc>
                    <a:spcPts val="1045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4" name="TextBox 14"/>
            <p:cNvSpPr txBox="1"/>
            <p:nvPr/>
          </p:nvSpPr>
          <p:spPr>
            <a:xfrm>
              <a:off x="9296728" y="420479"/>
              <a:ext cx="3387906" cy="55366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77"/>
                </a:lnSpc>
              </a:pPr>
              <a:r>
                <a:rPr lang="en-US" sz="2269">
                  <a:solidFill>
                    <a:srgbClr val="0D4D4F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www.wildscreenark.org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54548" y="147993"/>
            <a:ext cx="3853201" cy="753790"/>
            <a:chOff x="0" y="0"/>
            <a:chExt cx="5137602" cy="1005053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2041779" cy="1005053"/>
            </a:xfrm>
            <a:custGeom>
              <a:avLst/>
              <a:gdLst/>
              <a:ahLst/>
              <a:cxnLst/>
              <a:rect l="l" t="t" r="r" b="b"/>
              <a:pathLst>
                <a:path w="2041779" h="1005053">
                  <a:moveTo>
                    <a:pt x="0" y="0"/>
                  </a:moveTo>
                  <a:lnTo>
                    <a:pt x="2041779" y="0"/>
                  </a:lnTo>
                  <a:lnTo>
                    <a:pt x="2041779" y="1005053"/>
                  </a:lnTo>
                  <a:lnTo>
                    <a:pt x="0" y="100505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2153236" y="-9525"/>
              <a:ext cx="2984366" cy="10145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725"/>
                </a:lnSpc>
              </a:pPr>
              <a:r>
                <a:rPr lang="en-US" sz="2725">
                  <a:solidFill>
                    <a:srgbClr val="FFFFFF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Youth Nature Photo Competition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-11455" y="6485457"/>
            <a:ext cx="9753600" cy="838341"/>
            <a:chOff x="0" y="0"/>
            <a:chExt cx="6249258" cy="537136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6249258" cy="537136"/>
            </a:xfrm>
            <a:custGeom>
              <a:avLst/>
              <a:gdLst/>
              <a:ahLst/>
              <a:cxnLst/>
              <a:rect l="l" t="t" r="r" b="b"/>
              <a:pathLst>
                <a:path w="6249258" h="537136">
                  <a:moveTo>
                    <a:pt x="0" y="0"/>
                  </a:moveTo>
                  <a:lnTo>
                    <a:pt x="6249258" y="0"/>
                  </a:lnTo>
                  <a:lnTo>
                    <a:pt x="6249258" y="537136"/>
                  </a:lnTo>
                  <a:lnTo>
                    <a:pt x="0" y="537136"/>
                  </a:lnTo>
                  <a:close/>
                </a:path>
              </a:pathLst>
            </a:custGeom>
            <a:solidFill>
              <a:srgbClr val="0D4D4F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19050"/>
              <a:ext cx="6249258" cy="556186"/>
            </a:xfrm>
            <a:prstGeom prst="rect">
              <a:avLst/>
            </a:prstGeom>
          </p:spPr>
          <p:txBody>
            <a:bodyPr lIns="28415" tIns="28415" rIns="28415" bIns="28415" rtlCol="0" anchor="ctr"/>
            <a:lstStyle/>
            <a:p>
              <a:pPr marL="0" lvl="0" indent="0" algn="just">
                <a:lnSpc>
                  <a:spcPts val="1045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7571922" y="6740367"/>
            <a:ext cx="1788986" cy="2904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47"/>
              </a:lnSpc>
            </a:pPr>
            <a:r>
              <a:rPr lang="en-US" sz="1677">
                <a:solidFill>
                  <a:srgbClr val="FFFFFF"/>
                </a:solidFill>
                <a:latin typeface="HvDTrial Americane Condensed"/>
                <a:ea typeface="HvDTrial Americane Condensed"/>
                <a:cs typeface="HvDTrial Americane Condensed"/>
                <a:sym typeface="HvDTrial Americane Condensed"/>
              </a:rPr>
              <a:t>© Wildscreen 2025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462989" y="5011654"/>
            <a:ext cx="2402356" cy="843838"/>
          </a:xfrm>
          <a:custGeom>
            <a:avLst/>
            <a:gdLst/>
            <a:ahLst/>
            <a:cxnLst/>
            <a:rect l="l" t="t" r="r" b="b"/>
            <a:pathLst>
              <a:path w="2402356" h="843838">
                <a:moveTo>
                  <a:pt x="0" y="0"/>
                </a:moveTo>
                <a:lnTo>
                  <a:pt x="2402356" y="0"/>
                </a:lnTo>
                <a:lnTo>
                  <a:pt x="2402356" y="843838"/>
                </a:lnTo>
                <a:lnTo>
                  <a:pt x="0" y="8438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5211088" y="4854992"/>
            <a:ext cx="1932842" cy="1157162"/>
          </a:xfrm>
          <a:custGeom>
            <a:avLst/>
            <a:gdLst/>
            <a:ahLst/>
            <a:cxnLst/>
            <a:rect l="l" t="t" r="r" b="b"/>
            <a:pathLst>
              <a:path w="1932842" h="1157162">
                <a:moveTo>
                  <a:pt x="0" y="0"/>
                </a:moveTo>
                <a:lnTo>
                  <a:pt x="1932843" y="0"/>
                </a:lnTo>
                <a:lnTo>
                  <a:pt x="1932843" y="1157162"/>
                </a:lnTo>
                <a:lnTo>
                  <a:pt x="0" y="11571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2119480" y="2862932"/>
            <a:ext cx="1199294" cy="1334929"/>
          </a:xfrm>
          <a:custGeom>
            <a:avLst/>
            <a:gdLst/>
            <a:ahLst/>
            <a:cxnLst/>
            <a:rect l="l" t="t" r="r" b="b"/>
            <a:pathLst>
              <a:path w="1199294" h="1334929">
                <a:moveTo>
                  <a:pt x="0" y="0"/>
                </a:moveTo>
                <a:lnTo>
                  <a:pt x="1199295" y="0"/>
                </a:lnTo>
                <a:lnTo>
                  <a:pt x="1199295" y="1334929"/>
                </a:lnTo>
                <a:lnTo>
                  <a:pt x="0" y="133492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4323126" y="2931883"/>
            <a:ext cx="1107348" cy="1197027"/>
          </a:xfrm>
          <a:custGeom>
            <a:avLst/>
            <a:gdLst/>
            <a:ahLst/>
            <a:cxnLst/>
            <a:rect l="l" t="t" r="r" b="b"/>
            <a:pathLst>
              <a:path w="1107348" h="1197027">
                <a:moveTo>
                  <a:pt x="0" y="0"/>
                </a:moveTo>
                <a:lnTo>
                  <a:pt x="1107348" y="0"/>
                </a:lnTo>
                <a:lnTo>
                  <a:pt x="1107348" y="1197027"/>
                </a:lnTo>
                <a:lnTo>
                  <a:pt x="0" y="119702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6313057" y="2985486"/>
            <a:ext cx="1207542" cy="1143425"/>
          </a:xfrm>
          <a:custGeom>
            <a:avLst/>
            <a:gdLst/>
            <a:ahLst/>
            <a:cxnLst/>
            <a:rect l="l" t="t" r="r" b="b"/>
            <a:pathLst>
              <a:path w="1207542" h="1143425">
                <a:moveTo>
                  <a:pt x="0" y="0"/>
                </a:moveTo>
                <a:lnTo>
                  <a:pt x="1207542" y="0"/>
                </a:lnTo>
                <a:lnTo>
                  <a:pt x="1207542" y="1143424"/>
                </a:lnTo>
                <a:lnTo>
                  <a:pt x="0" y="114342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TextBox 7"/>
          <p:cNvSpPr txBox="1"/>
          <p:nvPr/>
        </p:nvSpPr>
        <p:spPr>
          <a:xfrm>
            <a:off x="1970319" y="4295043"/>
            <a:ext cx="1497617" cy="32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8"/>
              </a:lnSpc>
              <a:spcBef>
                <a:spcPct val="0"/>
              </a:spcBef>
            </a:pPr>
            <a:r>
              <a:rPr lang="en-US" sz="1905" b="1">
                <a:solidFill>
                  <a:srgbClr val="0D4D4F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Apple Photos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072161" y="4295043"/>
            <a:ext cx="1609278" cy="32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8"/>
              </a:lnSpc>
              <a:spcBef>
                <a:spcPct val="0"/>
              </a:spcBef>
            </a:pPr>
            <a:r>
              <a:rPr lang="en-US" sz="1905" b="1">
                <a:solidFill>
                  <a:srgbClr val="0D4D4F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Google Photos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6079537" y="4309858"/>
            <a:ext cx="1972698" cy="32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8"/>
              </a:lnSpc>
              <a:spcBef>
                <a:spcPct val="0"/>
              </a:spcBef>
            </a:pPr>
            <a:r>
              <a:rPr lang="en-US" sz="1905" b="1">
                <a:solidFill>
                  <a:srgbClr val="0D4D4F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Adobe Lightroom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821529" y="1416317"/>
            <a:ext cx="7759342" cy="837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15"/>
              </a:lnSpc>
              <a:spcBef>
                <a:spcPct val="0"/>
              </a:spcBef>
            </a:pPr>
            <a:r>
              <a:rPr lang="en-US" sz="2296" b="1">
                <a:solidFill>
                  <a:srgbClr val="0D4D4F"/>
                </a:solidFill>
                <a:latin typeface="Arial Bold"/>
                <a:ea typeface="Arial Bold"/>
                <a:cs typeface="Arial Bold"/>
                <a:sym typeface="Arial Bold"/>
              </a:rPr>
              <a:t>A selection of the free apps available for editing - play around or use YouTube tutorials to learn 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-11455" y="0"/>
            <a:ext cx="9753600" cy="1117403"/>
            <a:chOff x="0" y="0"/>
            <a:chExt cx="13004800" cy="1489871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3004800" cy="1489871"/>
              <a:chOff x="0" y="0"/>
              <a:chExt cx="3713439" cy="425423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3713439" cy="425423"/>
              </a:xfrm>
              <a:custGeom>
                <a:avLst/>
                <a:gdLst/>
                <a:ahLst/>
                <a:cxnLst/>
                <a:rect l="l" t="t" r="r" b="b"/>
                <a:pathLst>
                  <a:path w="3713439" h="425423">
                    <a:moveTo>
                      <a:pt x="0" y="0"/>
                    </a:moveTo>
                    <a:lnTo>
                      <a:pt x="3713439" y="0"/>
                    </a:lnTo>
                    <a:lnTo>
                      <a:pt x="3713439" y="425423"/>
                    </a:lnTo>
                    <a:lnTo>
                      <a:pt x="0" y="4254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D4D4F">
                      <a:alpha val="100000"/>
                    </a:srgbClr>
                  </a:gs>
                  <a:gs pos="50000">
                    <a:srgbClr val="85CFBA">
                      <a:alpha val="100000"/>
                    </a:srgbClr>
                  </a:gs>
                  <a:gs pos="100000">
                    <a:srgbClr val="85CFBA">
                      <a:alpha val="100000"/>
                    </a:srgbClr>
                  </a:gs>
                </a:gsLst>
                <a:lin ang="0"/>
              </a:gra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0" y="-19050"/>
                <a:ext cx="3713439" cy="444473"/>
              </a:xfrm>
              <a:prstGeom prst="rect">
                <a:avLst/>
              </a:prstGeom>
            </p:spPr>
            <p:txBody>
              <a:bodyPr lIns="54537" tIns="54537" rIns="54537" bIns="54537" rtlCol="0" anchor="ctr"/>
              <a:lstStyle/>
              <a:p>
                <a:pPr marL="0" lvl="0" indent="0" algn="just">
                  <a:lnSpc>
                    <a:spcPts val="1045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5" name="TextBox 15"/>
            <p:cNvSpPr txBox="1"/>
            <p:nvPr/>
          </p:nvSpPr>
          <p:spPr>
            <a:xfrm>
              <a:off x="9296728" y="420479"/>
              <a:ext cx="3387906" cy="55366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77"/>
                </a:lnSpc>
              </a:pPr>
              <a:r>
                <a:rPr lang="en-US" sz="2269">
                  <a:solidFill>
                    <a:srgbClr val="0D4D4F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www.wildscreenark.org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54548" y="147993"/>
            <a:ext cx="3853201" cy="753790"/>
            <a:chOff x="0" y="0"/>
            <a:chExt cx="5137602" cy="100505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041779" cy="1005053"/>
            </a:xfrm>
            <a:custGeom>
              <a:avLst/>
              <a:gdLst/>
              <a:ahLst/>
              <a:cxnLst/>
              <a:rect l="l" t="t" r="r" b="b"/>
              <a:pathLst>
                <a:path w="2041779" h="1005053">
                  <a:moveTo>
                    <a:pt x="0" y="0"/>
                  </a:moveTo>
                  <a:lnTo>
                    <a:pt x="2041779" y="0"/>
                  </a:lnTo>
                  <a:lnTo>
                    <a:pt x="2041779" y="1005053"/>
                  </a:lnTo>
                  <a:lnTo>
                    <a:pt x="0" y="100505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2153236" y="-9525"/>
              <a:ext cx="2984366" cy="10145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725"/>
                </a:lnSpc>
              </a:pPr>
              <a:r>
                <a:rPr lang="en-US" sz="2725">
                  <a:solidFill>
                    <a:srgbClr val="FFFFFF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Youth Nature Photo Competition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-11455" y="6485457"/>
            <a:ext cx="9753600" cy="838341"/>
            <a:chOff x="0" y="0"/>
            <a:chExt cx="6249258" cy="537136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6249258" cy="537136"/>
            </a:xfrm>
            <a:custGeom>
              <a:avLst/>
              <a:gdLst/>
              <a:ahLst/>
              <a:cxnLst/>
              <a:rect l="l" t="t" r="r" b="b"/>
              <a:pathLst>
                <a:path w="6249258" h="537136">
                  <a:moveTo>
                    <a:pt x="0" y="0"/>
                  </a:moveTo>
                  <a:lnTo>
                    <a:pt x="6249258" y="0"/>
                  </a:lnTo>
                  <a:lnTo>
                    <a:pt x="6249258" y="537136"/>
                  </a:lnTo>
                  <a:lnTo>
                    <a:pt x="0" y="537136"/>
                  </a:lnTo>
                  <a:close/>
                </a:path>
              </a:pathLst>
            </a:custGeom>
            <a:solidFill>
              <a:srgbClr val="0D4D4F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19050"/>
              <a:ext cx="6249258" cy="556186"/>
            </a:xfrm>
            <a:prstGeom prst="rect">
              <a:avLst/>
            </a:prstGeom>
          </p:spPr>
          <p:txBody>
            <a:bodyPr lIns="28415" tIns="28415" rIns="28415" bIns="28415" rtlCol="0" anchor="ctr"/>
            <a:lstStyle/>
            <a:p>
              <a:pPr marL="0" lvl="0" indent="0" algn="just">
                <a:lnSpc>
                  <a:spcPts val="1045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7571922" y="6740367"/>
            <a:ext cx="1788986" cy="2904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47"/>
              </a:lnSpc>
            </a:pPr>
            <a:r>
              <a:rPr lang="en-US" sz="1677">
                <a:solidFill>
                  <a:srgbClr val="FFFFFF"/>
                </a:solidFill>
                <a:latin typeface="HvDTrial Americane Condensed"/>
                <a:ea typeface="HvDTrial Americane Condensed"/>
                <a:cs typeface="HvDTrial Americane Condensed"/>
                <a:sym typeface="HvDTrial Americane Condensed"/>
              </a:rPr>
              <a:t>© Wildscreen 2025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120976" y="2143312"/>
            <a:ext cx="1769820" cy="1769820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 rot="2794054">
              <a:off x="-43030" y="-43030"/>
              <a:ext cx="898860" cy="898860"/>
            </a:xfrm>
            <a:custGeom>
              <a:avLst/>
              <a:gdLst/>
              <a:ahLst/>
              <a:cxnLst/>
              <a:rect l="l" t="t" r="r" b="b"/>
              <a:pathLst>
                <a:path w="898860" h="898860">
                  <a:moveTo>
                    <a:pt x="154308" y="170031"/>
                  </a:moveTo>
                  <a:cubicBezTo>
                    <a:pt x="0" y="333022"/>
                    <a:pt x="7039" y="590244"/>
                    <a:pt x="170031" y="744552"/>
                  </a:cubicBezTo>
                  <a:cubicBezTo>
                    <a:pt x="333022" y="898860"/>
                    <a:pt x="590244" y="891821"/>
                    <a:pt x="744552" y="728829"/>
                  </a:cubicBezTo>
                  <a:cubicBezTo>
                    <a:pt x="898860" y="565838"/>
                    <a:pt x="891821" y="308616"/>
                    <a:pt x="728829" y="154308"/>
                  </a:cubicBezTo>
                  <a:cubicBezTo>
                    <a:pt x="565838" y="0"/>
                    <a:pt x="308616" y="7039"/>
                    <a:pt x="154308" y="170031"/>
                  </a:cubicBezTo>
                  <a:close/>
                </a:path>
              </a:pathLst>
            </a:custGeom>
            <a:blipFill>
              <a:blip r:embed="rId3"/>
              <a:stretch>
                <a:fillRect l="-20028" r="-20028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" name="Group 4"/>
          <p:cNvGrpSpPr/>
          <p:nvPr/>
        </p:nvGrpSpPr>
        <p:grpSpPr>
          <a:xfrm rot="-340810">
            <a:off x="7510236" y="3740610"/>
            <a:ext cx="2540694" cy="2540694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4"/>
              <a:stretch>
                <a:fillRect l="-49906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731520" y="2692506"/>
            <a:ext cx="7318039" cy="3931126"/>
            <a:chOff x="0" y="0"/>
            <a:chExt cx="2536441" cy="136253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536441" cy="1362533"/>
            </a:xfrm>
            <a:custGeom>
              <a:avLst/>
              <a:gdLst/>
              <a:ahLst/>
              <a:cxnLst/>
              <a:rect l="l" t="t" r="r" b="b"/>
              <a:pathLst>
                <a:path w="2536441" h="1362533">
                  <a:moveTo>
                    <a:pt x="0" y="0"/>
                  </a:moveTo>
                  <a:lnTo>
                    <a:pt x="2536441" y="0"/>
                  </a:lnTo>
                  <a:lnTo>
                    <a:pt x="2536441" y="1362533"/>
                  </a:lnTo>
                  <a:lnTo>
                    <a:pt x="0" y="136253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95250"/>
              <a:ext cx="2536441" cy="1457783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marL="518165" lvl="1" indent="-259082" algn="l">
                <a:lnSpc>
                  <a:spcPts val="3840"/>
                </a:lnSpc>
                <a:buFont typeface="Arial"/>
                <a:buChar char="•"/>
              </a:pPr>
              <a:r>
                <a:rPr lang="en-US" sz="2400">
                  <a:solidFill>
                    <a:srgbClr val="0D4D4F"/>
                  </a:solidFill>
                  <a:latin typeface="Comic Sans"/>
                  <a:ea typeface="Comic Sans"/>
                  <a:cs typeface="Comic Sans"/>
                  <a:sym typeface="Comic Sans"/>
                </a:rPr>
                <a:t>Adjust white balance</a:t>
              </a:r>
            </a:p>
            <a:p>
              <a:pPr marL="518165" lvl="1" indent="-259082" algn="l">
                <a:lnSpc>
                  <a:spcPts val="3840"/>
                </a:lnSpc>
                <a:buFont typeface="Arial"/>
                <a:buChar char="•"/>
              </a:pPr>
              <a:r>
                <a:rPr lang="en-US" sz="2400">
                  <a:solidFill>
                    <a:srgbClr val="0D4D4F"/>
                  </a:solidFill>
                  <a:latin typeface="Comic Sans"/>
                  <a:ea typeface="Comic Sans"/>
                  <a:cs typeface="Comic Sans"/>
                  <a:sym typeface="Comic Sans"/>
                </a:rPr>
                <a:t>Enhance exposure</a:t>
              </a:r>
            </a:p>
            <a:p>
              <a:pPr marL="518165" lvl="1" indent="-259082" algn="l">
                <a:lnSpc>
                  <a:spcPts val="3840"/>
                </a:lnSpc>
                <a:buFont typeface="Arial"/>
                <a:buChar char="•"/>
              </a:pPr>
              <a:r>
                <a:rPr lang="en-US" sz="2400">
                  <a:solidFill>
                    <a:srgbClr val="0D4D4F"/>
                  </a:solidFill>
                  <a:latin typeface="Comic Sans"/>
                  <a:ea typeface="Comic Sans"/>
                  <a:cs typeface="Comic Sans"/>
                  <a:sym typeface="Comic Sans"/>
                </a:rPr>
                <a:t>Boost clarity and sharpness</a:t>
              </a:r>
            </a:p>
            <a:p>
              <a:pPr marL="518165" lvl="1" indent="-259082" algn="l">
                <a:lnSpc>
                  <a:spcPts val="3840"/>
                </a:lnSpc>
                <a:buFont typeface="Arial"/>
                <a:buChar char="•"/>
              </a:pPr>
              <a:r>
                <a:rPr lang="en-US" sz="2400">
                  <a:solidFill>
                    <a:srgbClr val="0D4D4F"/>
                  </a:solidFill>
                  <a:latin typeface="Comic Sans"/>
                  <a:ea typeface="Comic Sans"/>
                  <a:cs typeface="Comic Sans"/>
                  <a:sym typeface="Comic Sans"/>
                </a:rPr>
                <a:t>Fine-tune contrast and brigntness</a:t>
              </a:r>
            </a:p>
            <a:p>
              <a:pPr marL="518165" lvl="1" indent="-259082" algn="l">
                <a:lnSpc>
                  <a:spcPts val="3840"/>
                </a:lnSpc>
                <a:buFont typeface="Arial"/>
                <a:buChar char="•"/>
              </a:pPr>
              <a:r>
                <a:rPr lang="en-US" sz="2400">
                  <a:solidFill>
                    <a:srgbClr val="0D4D4F"/>
                  </a:solidFill>
                  <a:latin typeface="Comic Sans"/>
                  <a:ea typeface="Comic Sans"/>
                  <a:cs typeface="Comic Sans"/>
                  <a:sym typeface="Comic Sans"/>
                </a:rPr>
                <a:t>Recolour with Saturation + Brightness</a:t>
              </a:r>
            </a:p>
            <a:p>
              <a:pPr marL="518165" lvl="1" indent="-259082" algn="l">
                <a:lnSpc>
                  <a:spcPts val="3840"/>
                </a:lnSpc>
                <a:buFont typeface="Arial"/>
                <a:buChar char="•"/>
              </a:pPr>
              <a:r>
                <a:rPr lang="en-US" sz="2400">
                  <a:solidFill>
                    <a:srgbClr val="0D4D4F"/>
                  </a:solidFill>
                  <a:latin typeface="Comic Sans"/>
                  <a:ea typeface="Comic Sans"/>
                  <a:cs typeface="Comic Sans"/>
                  <a:sym typeface="Comic Sans"/>
                </a:rPr>
                <a:t>Crop / rotate for impact on certain areas</a:t>
              </a:r>
            </a:p>
            <a:p>
              <a:pPr marL="518165" lvl="1" indent="-259082" algn="l">
                <a:lnSpc>
                  <a:spcPts val="3840"/>
                </a:lnSpc>
                <a:buFont typeface="Arial"/>
                <a:buChar char="•"/>
              </a:pPr>
              <a:r>
                <a:rPr lang="en-US" sz="2400">
                  <a:solidFill>
                    <a:srgbClr val="0D4D4F"/>
                  </a:solidFill>
                  <a:latin typeface="Comic Sans"/>
                  <a:ea typeface="Comic Sans"/>
                  <a:cs typeface="Comic Sans"/>
                  <a:sym typeface="Comic Sans"/>
                </a:rPr>
                <a:t>Preserve natural look</a:t>
              </a:r>
            </a:p>
            <a:p>
              <a:pPr algn="l">
                <a:lnSpc>
                  <a:spcPts val="3840"/>
                </a:lnSpc>
              </a:pPr>
              <a:endParaRPr lang="en-US" sz="2400">
                <a:solidFill>
                  <a:srgbClr val="0D4D4F"/>
                </a:solidFill>
                <a:latin typeface="Comic Sans"/>
                <a:ea typeface="Comic Sans"/>
                <a:cs typeface="Comic Sans"/>
                <a:sym typeface="Comic Sans"/>
              </a:endParaRPr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632624" y="1307781"/>
            <a:ext cx="6488352" cy="11275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26"/>
              </a:lnSpc>
              <a:spcBef>
                <a:spcPct val="0"/>
              </a:spcBef>
            </a:pPr>
            <a:r>
              <a:rPr lang="en-US" sz="3233" b="1">
                <a:solidFill>
                  <a:srgbClr val="0D4D4F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Post-processing tips for editing nature photos: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-11455" y="0"/>
            <a:ext cx="9753600" cy="1117403"/>
            <a:chOff x="0" y="0"/>
            <a:chExt cx="13004800" cy="1489871"/>
          </a:xfrm>
        </p:grpSpPr>
        <p:grpSp>
          <p:nvGrpSpPr>
            <p:cNvPr id="11" name="Group 11"/>
            <p:cNvGrpSpPr/>
            <p:nvPr/>
          </p:nvGrpSpPr>
          <p:grpSpPr>
            <a:xfrm>
              <a:off x="0" y="0"/>
              <a:ext cx="13004800" cy="1489871"/>
              <a:chOff x="0" y="0"/>
              <a:chExt cx="3713439" cy="425423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3713439" cy="425423"/>
              </a:xfrm>
              <a:custGeom>
                <a:avLst/>
                <a:gdLst/>
                <a:ahLst/>
                <a:cxnLst/>
                <a:rect l="l" t="t" r="r" b="b"/>
                <a:pathLst>
                  <a:path w="3713439" h="425423">
                    <a:moveTo>
                      <a:pt x="0" y="0"/>
                    </a:moveTo>
                    <a:lnTo>
                      <a:pt x="3713439" y="0"/>
                    </a:lnTo>
                    <a:lnTo>
                      <a:pt x="3713439" y="425423"/>
                    </a:lnTo>
                    <a:lnTo>
                      <a:pt x="0" y="4254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D4D4F">
                      <a:alpha val="100000"/>
                    </a:srgbClr>
                  </a:gs>
                  <a:gs pos="50000">
                    <a:srgbClr val="85CFBA">
                      <a:alpha val="100000"/>
                    </a:srgbClr>
                  </a:gs>
                  <a:gs pos="100000">
                    <a:srgbClr val="85CFBA">
                      <a:alpha val="100000"/>
                    </a:srgbClr>
                  </a:gs>
                </a:gsLst>
                <a:lin ang="0"/>
              </a:gra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" name="TextBox 13"/>
              <p:cNvSpPr txBox="1"/>
              <p:nvPr/>
            </p:nvSpPr>
            <p:spPr>
              <a:xfrm>
                <a:off x="0" y="-19050"/>
                <a:ext cx="3713439" cy="444473"/>
              </a:xfrm>
              <a:prstGeom prst="rect">
                <a:avLst/>
              </a:prstGeom>
            </p:spPr>
            <p:txBody>
              <a:bodyPr lIns="54537" tIns="54537" rIns="54537" bIns="54537" rtlCol="0" anchor="ctr"/>
              <a:lstStyle/>
              <a:p>
                <a:pPr marL="0" lvl="0" indent="0" algn="just">
                  <a:lnSpc>
                    <a:spcPts val="1045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4" name="TextBox 14"/>
            <p:cNvSpPr txBox="1"/>
            <p:nvPr/>
          </p:nvSpPr>
          <p:spPr>
            <a:xfrm>
              <a:off x="9296728" y="420479"/>
              <a:ext cx="3387906" cy="55366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77"/>
                </a:lnSpc>
              </a:pPr>
              <a:r>
                <a:rPr lang="en-US" sz="2269">
                  <a:solidFill>
                    <a:srgbClr val="0D4D4F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www.wildscreenark.org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54548" y="147993"/>
            <a:ext cx="3853201" cy="753790"/>
            <a:chOff x="0" y="0"/>
            <a:chExt cx="5137602" cy="1005053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2041779" cy="1005053"/>
            </a:xfrm>
            <a:custGeom>
              <a:avLst/>
              <a:gdLst/>
              <a:ahLst/>
              <a:cxnLst/>
              <a:rect l="l" t="t" r="r" b="b"/>
              <a:pathLst>
                <a:path w="2041779" h="1005053">
                  <a:moveTo>
                    <a:pt x="0" y="0"/>
                  </a:moveTo>
                  <a:lnTo>
                    <a:pt x="2041779" y="0"/>
                  </a:lnTo>
                  <a:lnTo>
                    <a:pt x="2041779" y="1005053"/>
                  </a:lnTo>
                  <a:lnTo>
                    <a:pt x="0" y="100505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2153236" y="-9525"/>
              <a:ext cx="2984366" cy="10145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725"/>
                </a:lnSpc>
              </a:pPr>
              <a:r>
                <a:rPr lang="en-US" sz="2725">
                  <a:solidFill>
                    <a:srgbClr val="FFFFFF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Youth Nature Photo Competition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-11455" y="6485457"/>
            <a:ext cx="9753600" cy="838341"/>
            <a:chOff x="0" y="0"/>
            <a:chExt cx="6249258" cy="537136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6249258" cy="537136"/>
            </a:xfrm>
            <a:custGeom>
              <a:avLst/>
              <a:gdLst/>
              <a:ahLst/>
              <a:cxnLst/>
              <a:rect l="l" t="t" r="r" b="b"/>
              <a:pathLst>
                <a:path w="6249258" h="537136">
                  <a:moveTo>
                    <a:pt x="0" y="0"/>
                  </a:moveTo>
                  <a:lnTo>
                    <a:pt x="6249258" y="0"/>
                  </a:lnTo>
                  <a:lnTo>
                    <a:pt x="6249258" y="537136"/>
                  </a:lnTo>
                  <a:lnTo>
                    <a:pt x="0" y="537136"/>
                  </a:lnTo>
                  <a:close/>
                </a:path>
              </a:pathLst>
            </a:custGeom>
            <a:solidFill>
              <a:srgbClr val="0D4D4F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19050"/>
              <a:ext cx="6249258" cy="556186"/>
            </a:xfrm>
            <a:prstGeom prst="rect">
              <a:avLst/>
            </a:prstGeom>
          </p:spPr>
          <p:txBody>
            <a:bodyPr lIns="28415" tIns="28415" rIns="28415" bIns="28415" rtlCol="0" anchor="ctr"/>
            <a:lstStyle/>
            <a:p>
              <a:pPr marL="0" lvl="0" indent="0" algn="just">
                <a:lnSpc>
                  <a:spcPts val="1045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7571922" y="6740367"/>
            <a:ext cx="1788986" cy="2904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47"/>
              </a:lnSpc>
            </a:pPr>
            <a:r>
              <a:rPr lang="en-US" sz="1677">
                <a:solidFill>
                  <a:srgbClr val="FFFFFF"/>
                </a:solidFill>
                <a:latin typeface="HvDTrial Americane Condensed"/>
                <a:ea typeface="HvDTrial Americane Condensed"/>
                <a:cs typeface="HvDTrial Americane Condensed"/>
                <a:sym typeface="HvDTrial Americane Condensed"/>
              </a:rPr>
              <a:t>© Wildscreen 2025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83881" y="2611585"/>
            <a:ext cx="6709424" cy="1312544"/>
            <a:chOff x="0" y="0"/>
            <a:chExt cx="8945899" cy="175005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555268" cy="1750058"/>
            </a:xfrm>
            <a:custGeom>
              <a:avLst/>
              <a:gdLst/>
              <a:ahLst/>
              <a:cxnLst/>
              <a:rect l="l" t="t" r="r" b="b"/>
              <a:pathLst>
                <a:path w="3555268" h="1750058">
                  <a:moveTo>
                    <a:pt x="0" y="0"/>
                  </a:moveTo>
                  <a:lnTo>
                    <a:pt x="3555268" y="0"/>
                  </a:lnTo>
                  <a:lnTo>
                    <a:pt x="3555268" y="1750058"/>
                  </a:lnTo>
                  <a:lnTo>
                    <a:pt x="0" y="17500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01" r="-101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3749343" y="-9525"/>
              <a:ext cx="5196556" cy="17595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45"/>
                </a:lnSpc>
              </a:pPr>
              <a:r>
                <a:rPr lang="en-US" sz="4745">
                  <a:solidFill>
                    <a:srgbClr val="000000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Youth Nature Photo Competition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293305" y="2108928"/>
            <a:ext cx="1810522" cy="2740754"/>
            <a:chOff x="0" y="0"/>
            <a:chExt cx="2414029" cy="3654339"/>
          </a:xfrm>
        </p:grpSpPr>
        <p:grpSp>
          <p:nvGrpSpPr>
            <p:cNvPr id="6" name="Group 6"/>
            <p:cNvGrpSpPr/>
            <p:nvPr/>
          </p:nvGrpSpPr>
          <p:grpSpPr>
            <a:xfrm rot="648335">
              <a:off x="348604" y="203002"/>
              <a:ext cx="1733890" cy="3248334"/>
              <a:chOff x="0" y="0"/>
              <a:chExt cx="1241232" cy="232537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1241232" cy="2325370"/>
              </a:xfrm>
              <a:custGeom>
                <a:avLst/>
                <a:gdLst/>
                <a:ahLst/>
                <a:cxnLst/>
                <a:rect l="l" t="t" r="r" b="b"/>
                <a:pathLst>
                  <a:path w="1241232" h="2325370">
                    <a:moveTo>
                      <a:pt x="0" y="2223770"/>
                    </a:moveTo>
                    <a:lnTo>
                      <a:pt x="0" y="101600"/>
                    </a:lnTo>
                    <a:cubicBezTo>
                      <a:pt x="0" y="45720"/>
                      <a:pt x="43383" y="0"/>
                      <a:pt x="96406" y="0"/>
                    </a:cubicBezTo>
                    <a:lnTo>
                      <a:pt x="1144825" y="0"/>
                    </a:lnTo>
                    <a:cubicBezTo>
                      <a:pt x="1197849" y="0"/>
                      <a:pt x="1241232" y="45720"/>
                      <a:pt x="1241232" y="101600"/>
                    </a:cubicBezTo>
                    <a:lnTo>
                      <a:pt x="1241232" y="2223770"/>
                    </a:lnTo>
                    <a:cubicBezTo>
                      <a:pt x="1241232" y="2279650"/>
                      <a:pt x="1197849" y="2325370"/>
                      <a:pt x="1144825" y="2325370"/>
                    </a:cubicBezTo>
                    <a:lnTo>
                      <a:pt x="96406" y="2325370"/>
                    </a:lnTo>
                    <a:cubicBezTo>
                      <a:pt x="43383" y="2325370"/>
                      <a:pt x="0" y="2279650"/>
                      <a:pt x="0" y="2223770"/>
                    </a:cubicBezTo>
                    <a:close/>
                  </a:path>
                </a:pathLst>
              </a:custGeom>
              <a:blipFill>
                <a:blip r:embed="rId3"/>
                <a:stretch>
                  <a:fillRect l="-20253" r="-20253"/>
                </a:stretch>
              </a:blip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8" name="Freeform 8"/>
            <p:cNvSpPr/>
            <p:nvPr/>
          </p:nvSpPr>
          <p:spPr>
            <a:xfrm rot="648335">
              <a:off x="300210" y="140092"/>
              <a:ext cx="1813609" cy="3374156"/>
            </a:xfrm>
            <a:custGeom>
              <a:avLst/>
              <a:gdLst/>
              <a:ahLst/>
              <a:cxnLst/>
              <a:rect l="l" t="t" r="r" b="b"/>
              <a:pathLst>
                <a:path w="1813609" h="3374156">
                  <a:moveTo>
                    <a:pt x="0" y="0"/>
                  </a:moveTo>
                  <a:lnTo>
                    <a:pt x="1813609" y="0"/>
                  </a:lnTo>
                  <a:lnTo>
                    <a:pt x="1813609" y="3374155"/>
                  </a:lnTo>
                  <a:lnTo>
                    <a:pt x="0" y="337415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830065" y="2792330"/>
              <a:ext cx="376949" cy="376949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8E8E8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896"/>
                  </a:lnSpc>
                </a:pPr>
                <a:endParaRPr/>
              </a:p>
            </p:txBody>
          </p:sp>
        </p:grpSp>
      </p:grpSp>
      <p:sp>
        <p:nvSpPr>
          <p:cNvPr id="12" name="TextBox 12"/>
          <p:cNvSpPr txBox="1"/>
          <p:nvPr/>
        </p:nvSpPr>
        <p:spPr>
          <a:xfrm>
            <a:off x="1934987" y="4637869"/>
            <a:ext cx="5883626" cy="9575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5"/>
              </a:lnSpc>
            </a:pPr>
            <a:r>
              <a:rPr lang="en-US" sz="2803" dirty="0">
                <a:solidFill>
                  <a:srgbClr val="000000"/>
                </a:solidFill>
                <a:latin typeface="Americane Condensed"/>
                <a:ea typeface="Americane Condensed"/>
                <a:cs typeface="Americane Condensed"/>
                <a:sym typeface="Americane Condensed"/>
              </a:rPr>
              <a:t>Submit your photos at :</a:t>
            </a:r>
          </a:p>
          <a:p>
            <a:pPr algn="ctr">
              <a:lnSpc>
                <a:spcPts val="3925"/>
              </a:lnSpc>
            </a:pPr>
            <a:r>
              <a:rPr lang="en-US" sz="2800" u="sng">
                <a:solidFill>
                  <a:srgbClr val="24A1A3"/>
                </a:solidFill>
                <a:latin typeface="Americane Condensed"/>
                <a:ea typeface="Americane Condensed"/>
                <a:cs typeface="Americane Condensed"/>
                <a:sym typeface="Americane Condensed"/>
              </a:rPr>
              <a:t>www.</a:t>
            </a:r>
            <a:r>
              <a:rPr lang="en-US" sz="2800" u="sng">
                <a:solidFill>
                  <a:srgbClr val="24A1A3"/>
                </a:solidFill>
                <a:latin typeface="Americane Condensed"/>
                <a:ea typeface="Americane Condensed"/>
                <a:cs typeface="Americane Condensed"/>
                <a:sym typeface="Americane Condensed"/>
                <a:hlinkClick r:id="rId6" tooltip="https://wildscreen.org/ark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wildscreen.org/ark</a:t>
            </a:r>
            <a:endParaRPr lang="en-US" sz="2800" u="sng" dirty="0">
              <a:solidFill>
                <a:srgbClr val="24A1A3"/>
              </a:solidFill>
              <a:latin typeface="Americane Condensed"/>
              <a:ea typeface="Americane Condensed"/>
              <a:cs typeface="Americane Condensed"/>
              <a:sym typeface="Americane Condensed"/>
              <a:hlinkClick r:id="rId6" tooltip="https://wildscreen.org/ark/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grpSp>
        <p:nvGrpSpPr>
          <p:cNvPr id="13" name="Group 13"/>
          <p:cNvGrpSpPr/>
          <p:nvPr/>
        </p:nvGrpSpPr>
        <p:grpSpPr>
          <a:xfrm>
            <a:off x="-11455" y="0"/>
            <a:ext cx="9753600" cy="1117403"/>
            <a:chOff x="0" y="0"/>
            <a:chExt cx="13004800" cy="1489871"/>
          </a:xfrm>
        </p:grpSpPr>
        <p:grpSp>
          <p:nvGrpSpPr>
            <p:cNvPr id="14" name="Group 14"/>
            <p:cNvGrpSpPr/>
            <p:nvPr/>
          </p:nvGrpSpPr>
          <p:grpSpPr>
            <a:xfrm>
              <a:off x="0" y="0"/>
              <a:ext cx="13004800" cy="1489871"/>
              <a:chOff x="0" y="0"/>
              <a:chExt cx="3713439" cy="425423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3713439" cy="425423"/>
              </a:xfrm>
              <a:custGeom>
                <a:avLst/>
                <a:gdLst/>
                <a:ahLst/>
                <a:cxnLst/>
                <a:rect l="l" t="t" r="r" b="b"/>
                <a:pathLst>
                  <a:path w="3713439" h="425423">
                    <a:moveTo>
                      <a:pt x="0" y="0"/>
                    </a:moveTo>
                    <a:lnTo>
                      <a:pt x="3713439" y="0"/>
                    </a:lnTo>
                    <a:lnTo>
                      <a:pt x="3713439" y="425423"/>
                    </a:lnTo>
                    <a:lnTo>
                      <a:pt x="0" y="4254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D4D4F">
                      <a:alpha val="100000"/>
                    </a:srgbClr>
                  </a:gs>
                  <a:gs pos="50000">
                    <a:srgbClr val="85CFBA">
                      <a:alpha val="100000"/>
                    </a:srgbClr>
                  </a:gs>
                  <a:gs pos="100000">
                    <a:srgbClr val="85CFBA">
                      <a:alpha val="100000"/>
                    </a:srgbClr>
                  </a:gs>
                </a:gsLst>
                <a:lin ang="0"/>
              </a:gra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" name="TextBox 16"/>
              <p:cNvSpPr txBox="1"/>
              <p:nvPr/>
            </p:nvSpPr>
            <p:spPr>
              <a:xfrm>
                <a:off x="0" y="-19050"/>
                <a:ext cx="3713439" cy="444473"/>
              </a:xfrm>
              <a:prstGeom prst="rect">
                <a:avLst/>
              </a:prstGeom>
            </p:spPr>
            <p:txBody>
              <a:bodyPr lIns="54537" tIns="54537" rIns="54537" bIns="54537" rtlCol="0" anchor="ctr"/>
              <a:lstStyle/>
              <a:p>
                <a:pPr marL="0" lvl="0" indent="0" algn="just">
                  <a:lnSpc>
                    <a:spcPts val="1045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7" name="TextBox 17"/>
            <p:cNvSpPr txBox="1"/>
            <p:nvPr/>
          </p:nvSpPr>
          <p:spPr>
            <a:xfrm>
              <a:off x="9296728" y="420479"/>
              <a:ext cx="3387906" cy="55366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77"/>
                </a:lnSpc>
              </a:pPr>
              <a:r>
                <a:rPr lang="en-US" sz="2269">
                  <a:solidFill>
                    <a:srgbClr val="0D4D4F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www.wildscreenark.org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54548" y="147993"/>
            <a:ext cx="3853201" cy="753790"/>
            <a:chOff x="0" y="0"/>
            <a:chExt cx="5137602" cy="100505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041779" cy="1005053"/>
            </a:xfrm>
            <a:custGeom>
              <a:avLst/>
              <a:gdLst/>
              <a:ahLst/>
              <a:cxnLst/>
              <a:rect l="l" t="t" r="r" b="b"/>
              <a:pathLst>
                <a:path w="2041779" h="1005053">
                  <a:moveTo>
                    <a:pt x="0" y="0"/>
                  </a:moveTo>
                  <a:lnTo>
                    <a:pt x="2041779" y="0"/>
                  </a:lnTo>
                  <a:lnTo>
                    <a:pt x="2041779" y="1005053"/>
                  </a:lnTo>
                  <a:lnTo>
                    <a:pt x="0" y="100505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2153236" y="-9525"/>
              <a:ext cx="2984366" cy="10145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725"/>
                </a:lnSpc>
              </a:pPr>
              <a:r>
                <a:rPr lang="en-US" sz="2725">
                  <a:solidFill>
                    <a:srgbClr val="FFFFFF"/>
                  </a:solidFill>
                  <a:latin typeface="Americane Condensed"/>
                  <a:ea typeface="Americane Condensed"/>
                  <a:cs typeface="Americane Condensed"/>
                  <a:sym typeface="Americane Condensed"/>
                </a:rPr>
                <a:t>Youth Nature Photo Competition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-11455" y="6485457"/>
            <a:ext cx="9753600" cy="838341"/>
            <a:chOff x="0" y="0"/>
            <a:chExt cx="6249258" cy="537136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6249258" cy="537136"/>
            </a:xfrm>
            <a:custGeom>
              <a:avLst/>
              <a:gdLst/>
              <a:ahLst/>
              <a:cxnLst/>
              <a:rect l="l" t="t" r="r" b="b"/>
              <a:pathLst>
                <a:path w="6249258" h="537136">
                  <a:moveTo>
                    <a:pt x="0" y="0"/>
                  </a:moveTo>
                  <a:lnTo>
                    <a:pt x="6249258" y="0"/>
                  </a:lnTo>
                  <a:lnTo>
                    <a:pt x="6249258" y="537136"/>
                  </a:lnTo>
                  <a:lnTo>
                    <a:pt x="0" y="537136"/>
                  </a:lnTo>
                  <a:close/>
                </a:path>
              </a:pathLst>
            </a:custGeom>
            <a:solidFill>
              <a:srgbClr val="0D4D4F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19050"/>
              <a:ext cx="6249258" cy="556186"/>
            </a:xfrm>
            <a:prstGeom prst="rect">
              <a:avLst/>
            </a:prstGeom>
          </p:spPr>
          <p:txBody>
            <a:bodyPr lIns="28415" tIns="28415" rIns="28415" bIns="28415" rtlCol="0" anchor="ctr"/>
            <a:lstStyle/>
            <a:p>
              <a:pPr marL="0" lvl="0" indent="0" algn="just">
                <a:lnSpc>
                  <a:spcPts val="1045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7571922" y="6740367"/>
            <a:ext cx="1788986" cy="2904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47"/>
              </a:lnSpc>
            </a:pPr>
            <a:r>
              <a:rPr lang="en-US" sz="1677">
                <a:solidFill>
                  <a:srgbClr val="FFFFFF"/>
                </a:solidFill>
                <a:latin typeface="HvDTrial Americane Condensed"/>
                <a:ea typeface="HvDTrial Americane Condensed"/>
                <a:cs typeface="HvDTrial Americane Condensed"/>
                <a:sym typeface="HvDTrial Americane Condensed"/>
              </a:rPr>
              <a:t>© Wildscreen 2025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612</Words>
  <Application>Microsoft Office PowerPoint</Application>
  <PresentationFormat>Custom</PresentationFormat>
  <Paragraphs>105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Calibri</vt:lpstr>
      <vt:lpstr>HvDTrial Americane Condensed</vt:lpstr>
      <vt:lpstr>Arial Bold</vt:lpstr>
      <vt:lpstr>Comic Sans Bold</vt:lpstr>
      <vt:lpstr>Americane Condensed</vt:lpstr>
      <vt:lpstr>Comic Sans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Nature Photography Competition: Session 3</dc:title>
  <cp:lastModifiedBy>Amy Flower</cp:lastModifiedBy>
  <cp:revision>3</cp:revision>
  <dcterms:created xsi:type="dcterms:W3CDTF">2006-08-16T00:00:00Z</dcterms:created>
  <dcterms:modified xsi:type="dcterms:W3CDTF">2025-04-14T10:25:15Z</dcterms:modified>
  <dc:identifier>DAGj8hyBV8w</dc:identifier>
</cp:coreProperties>
</file>