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753600" cy="7315200"/>
  <p:notesSz cx="6858000" cy="9144000"/>
  <p:embeddedFontLst>
    <p:embeddedFont>
      <p:font typeface="Americane Condensed" panose="020B0604020202020204" charset="0"/>
      <p:regular r:id="rId12"/>
    </p:embeddedFont>
    <p:embeddedFont>
      <p:font typeface="Comic Sans" panose="020B0604020202020204" charset="0"/>
      <p:regular r:id="rId13"/>
    </p:embeddedFont>
    <p:embeddedFont>
      <p:font typeface="Comic Sans Bold" panose="020B0604020202020204" charset="0"/>
      <p:regular r:id="rId14"/>
    </p:embeddedFont>
    <p:embeddedFont>
      <p:font typeface="HvDTrial Americane Condensed" panose="020B0604020202020204" charset="0"/>
      <p:regular r:id="rId1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A1A3"/>
    <a:srgbClr val="FFFFFF"/>
    <a:srgbClr val="85CFBA"/>
    <a:srgbClr val="1455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3826" autoAdjust="0"/>
  </p:normalViewPr>
  <p:slideViewPr>
    <p:cSldViewPr>
      <p:cViewPr varScale="1">
        <p:scale>
          <a:sx n="97" d="100"/>
          <a:sy n="97" d="100"/>
        </p:scale>
        <p:origin x="181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14.04.2025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Template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Template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Template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Template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Template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Template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4/14/2025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ildscreen.org/ark/"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hyperlink" Target="http://www.careerpilot.org.uk/job-sectors/media" TargetMode="External"/><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hyperlink" Target="http://www.careerpilot.org.uk/job-sectors/green-jobs" TargetMode="External"/><Relationship Id="rId4" Type="http://schemas.openxmlformats.org/officeDocument/2006/relationships/hyperlink" Target="http://www.careerpilot.org.uk/job-sectors/strengths-and-values/i-want-to-protect-nature"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hyperlink" Target="https://wildscreen.org/ark/" TargetMode="External"/><Relationship Id="rId5" Type="http://schemas.openxmlformats.org/officeDocument/2006/relationships/image" Target="../media/image4.sv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940355" y="1591911"/>
            <a:ext cx="3155863" cy="958820"/>
            <a:chOff x="0" y="0"/>
            <a:chExt cx="4207818" cy="1278427"/>
          </a:xfrm>
        </p:grpSpPr>
        <p:sp>
          <p:nvSpPr>
            <p:cNvPr id="3" name="TextBox 3"/>
            <p:cNvSpPr txBox="1"/>
            <p:nvPr/>
          </p:nvSpPr>
          <p:spPr>
            <a:xfrm>
              <a:off x="214761" y="-19050"/>
              <a:ext cx="3832392" cy="742030"/>
            </a:xfrm>
            <a:prstGeom prst="rect">
              <a:avLst/>
            </a:prstGeom>
          </p:spPr>
          <p:txBody>
            <a:bodyPr lIns="0" tIns="0" rIns="0" bIns="0" rtlCol="0" anchor="t">
              <a:spAutoFit/>
            </a:bodyPr>
            <a:lstStyle/>
            <a:p>
              <a:pPr algn="ctr">
                <a:lnSpc>
                  <a:spcPts val="3756"/>
                </a:lnSpc>
              </a:pPr>
              <a:endParaRPr/>
            </a:p>
          </p:txBody>
        </p:sp>
        <p:sp>
          <p:nvSpPr>
            <p:cNvPr id="4" name="TextBox 4"/>
            <p:cNvSpPr txBox="1"/>
            <p:nvPr/>
          </p:nvSpPr>
          <p:spPr>
            <a:xfrm>
              <a:off x="0" y="465573"/>
              <a:ext cx="4207818" cy="812854"/>
            </a:xfrm>
            <a:prstGeom prst="rect">
              <a:avLst/>
            </a:prstGeom>
          </p:spPr>
          <p:txBody>
            <a:bodyPr lIns="0" tIns="0" rIns="0" bIns="0" rtlCol="0" anchor="t">
              <a:spAutoFit/>
            </a:bodyPr>
            <a:lstStyle/>
            <a:p>
              <a:pPr algn="ctr">
                <a:lnSpc>
                  <a:spcPts val="4124"/>
                </a:lnSpc>
              </a:pPr>
              <a:endParaRPr/>
            </a:p>
          </p:txBody>
        </p:sp>
      </p:grpSp>
      <p:grpSp>
        <p:nvGrpSpPr>
          <p:cNvPr id="5" name="Group 5"/>
          <p:cNvGrpSpPr/>
          <p:nvPr/>
        </p:nvGrpSpPr>
        <p:grpSpPr>
          <a:xfrm>
            <a:off x="864073" y="2685059"/>
            <a:ext cx="6244733" cy="1221638"/>
            <a:chOff x="0" y="0"/>
            <a:chExt cx="8326310" cy="1628850"/>
          </a:xfrm>
        </p:grpSpPr>
        <p:sp>
          <p:nvSpPr>
            <p:cNvPr id="6" name="Freeform 6"/>
            <p:cNvSpPr/>
            <p:nvPr/>
          </p:nvSpPr>
          <p:spPr>
            <a:xfrm>
              <a:off x="0" y="0"/>
              <a:ext cx="3309032" cy="1628850"/>
            </a:xfrm>
            <a:custGeom>
              <a:avLst/>
              <a:gdLst/>
              <a:ahLst/>
              <a:cxnLst/>
              <a:rect l="l" t="t" r="r" b="b"/>
              <a:pathLst>
                <a:path w="3309032" h="1628850">
                  <a:moveTo>
                    <a:pt x="0" y="0"/>
                  </a:moveTo>
                  <a:lnTo>
                    <a:pt x="3309032" y="0"/>
                  </a:lnTo>
                  <a:lnTo>
                    <a:pt x="3309032" y="1628850"/>
                  </a:lnTo>
                  <a:lnTo>
                    <a:pt x="0" y="1628850"/>
                  </a:lnTo>
                  <a:lnTo>
                    <a:pt x="0" y="0"/>
                  </a:lnTo>
                  <a:close/>
                </a:path>
              </a:pathLst>
            </a:custGeom>
            <a:blipFill>
              <a:blip r:embed="rId3"/>
              <a:stretch>
                <a:fillRect l="-101" r="-101"/>
              </a:stretch>
            </a:blipFill>
          </p:spPr>
          <p:txBody>
            <a:bodyPr/>
            <a:lstStyle/>
            <a:p>
              <a:endParaRPr lang="en-GB"/>
            </a:p>
          </p:txBody>
        </p:sp>
        <p:sp>
          <p:nvSpPr>
            <p:cNvPr id="7" name="TextBox 7"/>
            <p:cNvSpPr txBox="1"/>
            <p:nvPr/>
          </p:nvSpPr>
          <p:spPr>
            <a:xfrm>
              <a:off x="3489665" y="0"/>
              <a:ext cx="4836645" cy="1628850"/>
            </a:xfrm>
            <a:prstGeom prst="rect">
              <a:avLst/>
            </a:prstGeom>
          </p:spPr>
          <p:txBody>
            <a:bodyPr lIns="0" tIns="0" rIns="0" bIns="0" rtlCol="0" anchor="t">
              <a:spAutoFit/>
            </a:bodyPr>
            <a:lstStyle/>
            <a:p>
              <a:pPr algn="l">
                <a:lnSpc>
                  <a:spcPts val="4417"/>
                </a:lnSpc>
              </a:pPr>
              <a:r>
                <a:rPr lang="en-US" sz="4417">
                  <a:solidFill>
                    <a:srgbClr val="000000"/>
                  </a:solidFill>
                  <a:latin typeface="Americane Condensed"/>
                  <a:ea typeface="Americane Condensed"/>
                  <a:cs typeface="Americane Condensed"/>
                  <a:sym typeface="Americane Condensed"/>
                </a:rPr>
                <a:t>Youth Nature Photo Competition</a:t>
              </a:r>
            </a:p>
          </p:txBody>
        </p:sp>
      </p:grpSp>
      <p:grpSp>
        <p:nvGrpSpPr>
          <p:cNvPr id="8" name="Group 8"/>
          <p:cNvGrpSpPr/>
          <p:nvPr/>
        </p:nvGrpSpPr>
        <p:grpSpPr>
          <a:xfrm>
            <a:off x="7108805" y="2217216"/>
            <a:ext cx="1685126" cy="2550931"/>
            <a:chOff x="0" y="0"/>
            <a:chExt cx="2246835" cy="3401241"/>
          </a:xfrm>
        </p:grpSpPr>
        <p:grpSp>
          <p:nvGrpSpPr>
            <p:cNvPr id="9" name="Group 9"/>
            <p:cNvGrpSpPr/>
            <p:nvPr/>
          </p:nvGrpSpPr>
          <p:grpSpPr>
            <a:xfrm rot="648335">
              <a:off x="324460" y="188942"/>
              <a:ext cx="1613801" cy="3023356"/>
              <a:chOff x="0" y="0"/>
              <a:chExt cx="1241232" cy="2325370"/>
            </a:xfrm>
          </p:grpSpPr>
          <p:sp>
            <p:nvSpPr>
              <p:cNvPr id="10" name="Freeform 10"/>
              <p:cNvSpPr/>
              <p:nvPr/>
            </p:nvSpPr>
            <p:spPr>
              <a:xfrm>
                <a:off x="0" y="0"/>
                <a:ext cx="1241232" cy="2325370"/>
              </a:xfrm>
              <a:custGeom>
                <a:avLst/>
                <a:gdLst/>
                <a:ahLst/>
                <a:cxnLst/>
                <a:rect l="l" t="t" r="r" b="b"/>
                <a:pathLst>
                  <a:path w="1241232" h="2325370">
                    <a:moveTo>
                      <a:pt x="0" y="2223770"/>
                    </a:moveTo>
                    <a:lnTo>
                      <a:pt x="0" y="101600"/>
                    </a:lnTo>
                    <a:cubicBezTo>
                      <a:pt x="0" y="45720"/>
                      <a:pt x="43383" y="0"/>
                      <a:pt x="96406" y="0"/>
                    </a:cubicBezTo>
                    <a:lnTo>
                      <a:pt x="1144825" y="0"/>
                    </a:lnTo>
                    <a:cubicBezTo>
                      <a:pt x="1197849" y="0"/>
                      <a:pt x="1241232" y="45720"/>
                      <a:pt x="1241232" y="101600"/>
                    </a:cubicBezTo>
                    <a:lnTo>
                      <a:pt x="1241232" y="2223770"/>
                    </a:lnTo>
                    <a:cubicBezTo>
                      <a:pt x="1241232" y="2279650"/>
                      <a:pt x="1197849" y="2325370"/>
                      <a:pt x="1144825" y="2325370"/>
                    </a:cubicBezTo>
                    <a:lnTo>
                      <a:pt x="96406" y="2325370"/>
                    </a:lnTo>
                    <a:cubicBezTo>
                      <a:pt x="43383" y="2325370"/>
                      <a:pt x="0" y="2279650"/>
                      <a:pt x="0" y="2223770"/>
                    </a:cubicBezTo>
                    <a:close/>
                  </a:path>
                </a:pathLst>
              </a:custGeom>
              <a:blipFill>
                <a:blip r:embed="rId4"/>
                <a:stretch>
                  <a:fillRect l="-20253" r="-20253"/>
                </a:stretch>
              </a:blipFill>
              <a:ln cap="sq">
                <a:noFill/>
                <a:prstDash val="solid"/>
                <a:miter/>
              </a:ln>
            </p:spPr>
            <p:txBody>
              <a:bodyPr/>
              <a:lstStyle/>
              <a:p>
                <a:endParaRPr lang="en-GB"/>
              </a:p>
            </p:txBody>
          </p:sp>
        </p:grpSp>
        <p:sp>
          <p:nvSpPr>
            <p:cNvPr id="11" name="Freeform 11"/>
            <p:cNvSpPr/>
            <p:nvPr/>
          </p:nvSpPr>
          <p:spPr>
            <a:xfrm rot="648335">
              <a:off x="279418" y="130389"/>
              <a:ext cx="1687999" cy="3140463"/>
            </a:xfrm>
            <a:custGeom>
              <a:avLst/>
              <a:gdLst/>
              <a:ahLst/>
              <a:cxnLst/>
              <a:rect l="l" t="t" r="r" b="b"/>
              <a:pathLst>
                <a:path w="1687999" h="3140463">
                  <a:moveTo>
                    <a:pt x="0" y="0"/>
                  </a:moveTo>
                  <a:lnTo>
                    <a:pt x="1687999" y="0"/>
                  </a:lnTo>
                  <a:lnTo>
                    <a:pt x="1687999" y="3140463"/>
                  </a:lnTo>
                  <a:lnTo>
                    <a:pt x="0" y="3140463"/>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2" name="Group 12"/>
            <p:cNvGrpSpPr/>
            <p:nvPr/>
          </p:nvGrpSpPr>
          <p:grpSpPr>
            <a:xfrm>
              <a:off x="772575" y="2598935"/>
              <a:ext cx="350842" cy="350842"/>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8E8E8"/>
              </a:solidFill>
            </p:spPr>
            <p:txBody>
              <a:bodyPr/>
              <a:lstStyle/>
              <a:p>
                <a:endParaRPr lang="en-GB"/>
              </a:p>
            </p:txBody>
          </p:sp>
          <p:sp>
            <p:nvSpPr>
              <p:cNvPr id="14" name="TextBox 14"/>
              <p:cNvSpPr txBox="1"/>
              <p:nvPr/>
            </p:nvSpPr>
            <p:spPr>
              <a:xfrm>
                <a:off x="76200" y="57150"/>
                <a:ext cx="660400" cy="679450"/>
              </a:xfrm>
              <a:prstGeom prst="rect">
                <a:avLst/>
              </a:prstGeom>
            </p:spPr>
            <p:txBody>
              <a:bodyPr lIns="50800" tIns="50800" rIns="50800" bIns="50800" rtlCol="0" anchor="ctr"/>
              <a:lstStyle/>
              <a:p>
                <a:pPr algn="ctr">
                  <a:lnSpc>
                    <a:spcPts val="895"/>
                  </a:lnSpc>
                </a:pPr>
                <a:endParaRPr/>
              </a:p>
            </p:txBody>
          </p:sp>
        </p:grpSp>
      </p:grpSp>
      <p:sp>
        <p:nvSpPr>
          <p:cNvPr id="15" name="TextBox 15"/>
          <p:cNvSpPr txBox="1"/>
          <p:nvPr/>
        </p:nvSpPr>
        <p:spPr>
          <a:xfrm>
            <a:off x="1934987" y="4637869"/>
            <a:ext cx="5883626" cy="1457707"/>
          </a:xfrm>
          <a:prstGeom prst="rect">
            <a:avLst/>
          </a:prstGeom>
        </p:spPr>
        <p:txBody>
          <a:bodyPr lIns="0" tIns="0" rIns="0" bIns="0" rtlCol="0" anchor="t">
            <a:spAutoFit/>
          </a:bodyPr>
          <a:lstStyle/>
          <a:p>
            <a:pPr algn="ctr">
              <a:lnSpc>
                <a:spcPts val="3925"/>
              </a:lnSpc>
            </a:pPr>
            <a:r>
              <a:rPr lang="en-US" sz="2803" dirty="0">
                <a:solidFill>
                  <a:srgbClr val="000000"/>
                </a:solidFill>
                <a:latin typeface="Americane Condensed"/>
                <a:ea typeface="Americane Condensed"/>
                <a:cs typeface="Americane Condensed"/>
                <a:sym typeface="Americane Condensed"/>
              </a:rPr>
              <a:t>Submit your photos at: </a:t>
            </a:r>
            <a:r>
              <a:rPr lang="en-US" sz="3200" u="sng" dirty="0">
                <a:solidFill>
                  <a:srgbClr val="24A1A3"/>
                </a:solidFill>
                <a:latin typeface="Americane Condensed"/>
                <a:ea typeface="Americane Condensed"/>
                <a:cs typeface="Americane Condensed"/>
                <a:sym typeface="Americane Condensed"/>
              </a:rPr>
              <a:t>www.</a:t>
            </a:r>
            <a:r>
              <a:rPr lang="en-US" sz="3200" u="sng" dirty="0">
                <a:solidFill>
                  <a:srgbClr val="24A1A3"/>
                </a:solidFill>
                <a:latin typeface="Americane Condensed"/>
                <a:ea typeface="Americane Condensed"/>
                <a:cs typeface="Americane Condensed"/>
                <a:sym typeface="Americane Condensed"/>
                <a:hlinkClick r:id="rId7" tooltip="https://wildscreen.org/ark/">
                  <a:extLst>
                    <a:ext uri="{A12FA001-AC4F-418D-AE19-62706E023703}">
                      <ahyp:hlinkClr xmlns:ahyp="http://schemas.microsoft.com/office/drawing/2018/hyperlinkcolor" val="tx"/>
                    </a:ext>
                  </a:extLst>
                </a:hlinkClick>
              </a:rPr>
              <a:t>wildscreen.org/ark</a:t>
            </a:r>
          </a:p>
          <a:p>
            <a:pPr algn="ctr">
              <a:lnSpc>
                <a:spcPts val="3925"/>
              </a:lnSpc>
            </a:pPr>
            <a:endParaRPr lang="en-US" sz="2803" dirty="0">
              <a:solidFill>
                <a:srgbClr val="000000"/>
              </a:solidFill>
              <a:latin typeface="Americane Condensed"/>
              <a:ea typeface="Americane Condensed"/>
              <a:cs typeface="Americane Condensed"/>
              <a:sym typeface="Americane Condensed"/>
            </a:endParaRPr>
          </a:p>
        </p:txBody>
      </p:sp>
      <p:grpSp>
        <p:nvGrpSpPr>
          <p:cNvPr id="16" name="Group 16"/>
          <p:cNvGrpSpPr/>
          <p:nvPr/>
        </p:nvGrpSpPr>
        <p:grpSpPr>
          <a:xfrm>
            <a:off x="-11455" y="0"/>
            <a:ext cx="9753600" cy="1117403"/>
            <a:chOff x="0" y="0"/>
            <a:chExt cx="13004800" cy="1489871"/>
          </a:xfrm>
        </p:grpSpPr>
        <p:grpSp>
          <p:nvGrpSpPr>
            <p:cNvPr id="17" name="Group 17"/>
            <p:cNvGrpSpPr/>
            <p:nvPr/>
          </p:nvGrpSpPr>
          <p:grpSpPr>
            <a:xfrm>
              <a:off x="0" y="0"/>
              <a:ext cx="13004800" cy="1489871"/>
              <a:chOff x="0" y="0"/>
              <a:chExt cx="3713439" cy="425423"/>
            </a:xfrm>
          </p:grpSpPr>
          <p:sp>
            <p:nvSpPr>
              <p:cNvPr id="18" name="Freeform 18"/>
              <p:cNvSpPr/>
              <p:nvPr/>
            </p:nvSpPr>
            <p:spPr>
              <a:xfrm>
                <a:off x="0" y="0"/>
                <a:ext cx="3713439" cy="425423"/>
              </a:xfrm>
              <a:custGeom>
                <a:avLst/>
                <a:gdLst/>
                <a:ahLst/>
                <a:cxnLst/>
                <a:rect l="l" t="t" r="r" b="b"/>
                <a:pathLst>
                  <a:path w="3713439" h="425423">
                    <a:moveTo>
                      <a:pt x="0" y="0"/>
                    </a:moveTo>
                    <a:lnTo>
                      <a:pt x="3713439" y="0"/>
                    </a:lnTo>
                    <a:lnTo>
                      <a:pt x="3713439" y="425423"/>
                    </a:lnTo>
                    <a:lnTo>
                      <a:pt x="0" y="425423"/>
                    </a:lnTo>
                    <a:close/>
                  </a:path>
                </a:pathLst>
              </a:custGeom>
              <a:gradFill rotWithShape="1">
                <a:gsLst>
                  <a:gs pos="0">
                    <a:srgbClr val="0D4D4F">
                      <a:alpha val="100000"/>
                    </a:srgbClr>
                  </a:gs>
                  <a:gs pos="50000">
                    <a:srgbClr val="85CFBA">
                      <a:alpha val="100000"/>
                    </a:srgbClr>
                  </a:gs>
                  <a:gs pos="100000">
                    <a:srgbClr val="85CFBA">
                      <a:alpha val="100000"/>
                    </a:srgbClr>
                  </a:gs>
                </a:gsLst>
                <a:lin ang="0"/>
              </a:gradFill>
              <a:ln cap="sq">
                <a:noFill/>
                <a:prstDash val="solid"/>
                <a:miter/>
              </a:ln>
            </p:spPr>
            <p:txBody>
              <a:bodyPr/>
              <a:lstStyle/>
              <a:p>
                <a:endParaRPr lang="en-GB"/>
              </a:p>
            </p:txBody>
          </p:sp>
          <p:sp>
            <p:nvSpPr>
              <p:cNvPr id="19" name="TextBox 19"/>
              <p:cNvSpPr txBox="1"/>
              <p:nvPr/>
            </p:nvSpPr>
            <p:spPr>
              <a:xfrm>
                <a:off x="0" y="-19050"/>
                <a:ext cx="3713439" cy="444473"/>
              </a:xfrm>
              <a:prstGeom prst="rect">
                <a:avLst/>
              </a:prstGeom>
            </p:spPr>
            <p:txBody>
              <a:bodyPr lIns="54537" tIns="54537" rIns="54537" bIns="54537" rtlCol="0" anchor="ctr"/>
              <a:lstStyle/>
              <a:p>
                <a:pPr marL="0" lvl="0" indent="0" algn="just">
                  <a:lnSpc>
                    <a:spcPts val="1045"/>
                  </a:lnSpc>
                  <a:spcBef>
                    <a:spcPct val="0"/>
                  </a:spcBef>
                </a:pPr>
                <a:endParaRPr/>
              </a:p>
            </p:txBody>
          </p:sp>
        </p:grpSp>
        <p:sp>
          <p:nvSpPr>
            <p:cNvPr id="20" name="TextBox 20"/>
            <p:cNvSpPr txBox="1"/>
            <p:nvPr/>
          </p:nvSpPr>
          <p:spPr>
            <a:xfrm>
              <a:off x="9296728" y="420479"/>
              <a:ext cx="3387906" cy="553663"/>
            </a:xfrm>
            <a:prstGeom prst="rect">
              <a:avLst/>
            </a:prstGeom>
          </p:spPr>
          <p:txBody>
            <a:bodyPr lIns="0" tIns="0" rIns="0" bIns="0" rtlCol="0" anchor="t">
              <a:spAutoFit/>
            </a:bodyPr>
            <a:lstStyle/>
            <a:p>
              <a:pPr algn="ctr">
                <a:lnSpc>
                  <a:spcPts val="3177"/>
                </a:lnSpc>
              </a:pPr>
              <a:r>
                <a:rPr lang="en-US" sz="2269">
                  <a:solidFill>
                    <a:srgbClr val="0D4D4F"/>
                  </a:solidFill>
                  <a:latin typeface="Americane Condensed"/>
                  <a:ea typeface="Americane Condensed"/>
                  <a:cs typeface="Americane Condensed"/>
                  <a:sym typeface="Americane Condensed"/>
                </a:rPr>
                <a:t>www.wildscreenark.org</a:t>
              </a:r>
            </a:p>
          </p:txBody>
        </p:sp>
      </p:grpSp>
      <p:grpSp>
        <p:nvGrpSpPr>
          <p:cNvPr id="21" name="Group 21"/>
          <p:cNvGrpSpPr/>
          <p:nvPr/>
        </p:nvGrpSpPr>
        <p:grpSpPr>
          <a:xfrm>
            <a:off x="154548" y="147993"/>
            <a:ext cx="3853201" cy="753790"/>
            <a:chOff x="0" y="0"/>
            <a:chExt cx="5137602" cy="1005053"/>
          </a:xfrm>
        </p:grpSpPr>
        <p:sp>
          <p:nvSpPr>
            <p:cNvPr id="22" name="Freeform 22"/>
            <p:cNvSpPr/>
            <p:nvPr/>
          </p:nvSpPr>
          <p:spPr>
            <a:xfrm>
              <a:off x="0" y="0"/>
              <a:ext cx="2041779" cy="1005053"/>
            </a:xfrm>
            <a:custGeom>
              <a:avLst/>
              <a:gdLst/>
              <a:ahLst/>
              <a:cxnLst/>
              <a:rect l="l" t="t" r="r" b="b"/>
              <a:pathLst>
                <a:path w="2041779" h="1005053">
                  <a:moveTo>
                    <a:pt x="0" y="0"/>
                  </a:moveTo>
                  <a:lnTo>
                    <a:pt x="2041779" y="0"/>
                  </a:lnTo>
                  <a:lnTo>
                    <a:pt x="2041779" y="1005053"/>
                  </a:lnTo>
                  <a:lnTo>
                    <a:pt x="0" y="1005053"/>
                  </a:lnTo>
                  <a:lnTo>
                    <a:pt x="0" y="0"/>
                  </a:lnTo>
                  <a:close/>
                </a:path>
              </a:pathLst>
            </a:custGeom>
            <a:blipFill>
              <a:blip r:embed="rId8"/>
              <a:stretch>
                <a:fillRect/>
              </a:stretch>
            </a:blipFill>
          </p:spPr>
          <p:txBody>
            <a:bodyPr/>
            <a:lstStyle/>
            <a:p>
              <a:endParaRPr lang="en-GB"/>
            </a:p>
          </p:txBody>
        </p:sp>
        <p:sp>
          <p:nvSpPr>
            <p:cNvPr id="23" name="TextBox 23"/>
            <p:cNvSpPr txBox="1"/>
            <p:nvPr/>
          </p:nvSpPr>
          <p:spPr>
            <a:xfrm>
              <a:off x="2153236" y="-9525"/>
              <a:ext cx="2984366" cy="1014578"/>
            </a:xfrm>
            <a:prstGeom prst="rect">
              <a:avLst/>
            </a:prstGeom>
          </p:spPr>
          <p:txBody>
            <a:bodyPr lIns="0" tIns="0" rIns="0" bIns="0" rtlCol="0" anchor="t">
              <a:spAutoFit/>
            </a:bodyPr>
            <a:lstStyle/>
            <a:p>
              <a:pPr algn="l">
                <a:lnSpc>
                  <a:spcPts val="2725"/>
                </a:lnSpc>
              </a:pPr>
              <a:r>
                <a:rPr lang="en-US" sz="2725">
                  <a:solidFill>
                    <a:srgbClr val="FFFFFF"/>
                  </a:solidFill>
                  <a:latin typeface="Americane Condensed"/>
                  <a:ea typeface="Americane Condensed"/>
                  <a:cs typeface="Americane Condensed"/>
                  <a:sym typeface="Americane Condensed"/>
                </a:rPr>
                <a:t>Youth Nature Photo Competition</a:t>
              </a:r>
            </a:p>
          </p:txBody>
        </p:sp>
      </p:grpSp>
      <p:grpSp>
        <p:nvGrpSpPr>
          <p:cNvPr id="25" name="Group 25"/>
          <p:cNvGrpSpPr/>
          <p:nvPr/>
        </p:nvGrpSpPr>
        <p:grpSpPr>
          <a:xfrm>
            <a:off x="-11455" y="6485457"/>
            <a:ext cx="9753600" cy="838341"/>
            <a:chOff x="0" y="0"/>
            <a:chExt cx="6249258" cy="537136"/>
          </a:xfrm>
        </p:grpSpPr>
        <p:sp>
          <p:nvSpPr>
            <p:cNvPr id="26" name="Freeform 26"/>
            <p:cNvSpPr/>
            <p:nvPr/>
          </p:nvSpPr>
          <p:spPr>
            <a:xfrm>
              <a:off x="0" y="0"/>
              <a:ext cx="6249258" cy="537136"/>
            </a:xfrm>
            <a:custGeom>
              <a:avLst/>
              <a:gdLst/>
              <a:ahLst/>
              <a:cxnLst/>
              <a:rect l="l" t="t" r="r" b="b"/>
              <a:pathLst>
                <a:path w="6249258" h="537136">
                  <a:moveTo>
                    <a:pt x="0" y="0"/>
                  </a:moveTo>
                  <a:lnTo>
                    <a:pt x="6249258" y="0"/>
                  </a:lnTo>
                  <a:lnTo>
                    <a:pt x="6249258" y="537136"/>
                  </a:lnTo>
                  <a:lnTo>
                    <a:pt x="0" y="537136"/>
                  </a:lnTo>
                  <a:close/>
                </a:path>
              </a:pathLst>
            </a:custGeom>
            <a:solidFill>
              <a:srgbClr val="0D4D4F"/>
            </a:solidFill>
            <a:ln cap="sq">
              <a:noFill/>
              <a:prstDash val="solid"/>
              <a:miter/>
            </a:ln>
          </p:spPr>
          <p:txBody>
            <a:bodyPr/>
            <a:lstStyle/>
            <a:p>
              <a:endParaRPr lang="en-GB"/>
            </a:p>
          </p:txBody>
        </p:sp>
        <p:sp>
          <p:nvSpPr>
            <p:cNvPr id="27" name="TextBox 27"/>
            <p:cNvSpPr txBox="1"/>
            <p:nvPr/>
          </p:nvSpPr>
          <p:spPr>
            <a:xfrm>
              <a:off x="0" y="-19050"/>
              <a:ext cx="6249258" cy="556186"/>
            </a:xfrm>
            <a:prstGeom prst="rect">
              <a:avLst/>
            </a:prstGeom>
          </p:spPr>
          <p:txBody>
            <a:bodyPr lIns="28415" tIns="28415" rIns="28415" bIns="28415" rtlCol="0" anchor="ctr"/>
            <a:lstStyle/>
            <a:p>
              <a:pPr marL="0" lvl="0" indent="0" algn="just">
                <a:lnSpc>
                  <a:spcPts val="1045"/>
                </a:lnSpc>
                <a:spcBef>
                  <a:spcPct val="0"/>
                </a:spcBef>
              </a:pPr>
              <a:endParaRPr/>
            </a:p>
          </p:txBody>
        </p:sp>
      </p:grpSp>
      <p:sp>
        <p:nvSpPr>
          <p:cNvPr id="28" name="TextBox 28"/>
          <p:cNvSpPr txBox="1"/>
          <p:nvPr/>
        </p:nvSpPr>
        <p:spPr>
          <a:xfrm>
            <a:off x="7571922" y="6740367"/>
            <a:ext cx="1788986" cy="290420"/>
          </a:xfrm>
          <a:prstGeom prst="rect">
            <a:avLst/>
          </a:prstGeom>
        </p:spPr>
        <p:txBody>
          <a:bodyPr lIns="0" tIns="0" rIns="0" bIns="0" rtlCol="0" anchor="t">
            <a:spAutoFit/>
          </a:bodyPr>
          <a:lstStyle/>
          <a:p>
            <a:pPr algn="ctr">
              <a:lnSpc>
                <a:spcPts val="2347"/>
              </a:lnSpc>
            </a:pPr>
            <a:r>
              <a:rPr lang="en-US" sz="1677">
                <a:solidFill>
                  <a:srgbClr val="FFFFFF"/>
                </a:solidFill>
                <a:latin typeface="HvDTrial Americane Condensed"/>
                <a:ea typeface="HvDTrial Americane Condensed"/>
                <a:cs typeface="HvDTrial Americane Condensed"/>
                <a:sym typeface="HvDTrial Americane Condensed"/>
              </a:rPr>
              <a:t>© Wildscreen 2025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408260" y="3976431"/>
            <a:ext cx="5166380" cy="1403808"/>
          </a:xfrm>
          <a:prstGeom prst="rect">
            <a:avLst/>
          </a:prstGeom>
        </p:spPr>
        <p:txBody>
          <a:bodyPr lIns="0" tIns="0" rIns="0" bIns="0" rtlCol="0" anchor="t">
            <a:spAutoFit/>
          </a:bodyPr>
          <a:lstStyle/>
          <a:p>
            <a:pPr algn="l">
              <a:lnSpc>
                <a:spcPts val="2814"/>
              </a:lnSpc>
            </a:pPr>
            <a:endParaRPr/>
          </a:p>
          <a:p>
            <a:pPr marL="942255" lvl="2" indent="-314085" algn="l">
              <a:lnSpc>
                <a:spcPts val="2814"/>
              </a:lnSpc>
              <a:buAutoNum type="alphaLcPeriod"/>
            </a:pPr>
            <a:r>
              <a:rPr lang="en-US" sz="2182" b="1">
                <a:solidFill>
                  <a:srgbClr val="0D4D4F"/>
                </a:solidFill>
                <a:latin typeface="Comic Sans Bold"/>
                <a:ea typeface="Comic Sans Bold"/>
                <a:cs typeface="Comic Sans Bold"/>
                <a:sym typeface="Comic Sans Bold"/>
              </a:rPr>
              <a:t>Find out about careers using the skills you have gained</a:t>
            </a:r>
          </a:p>
          <a:p>
            <a:pPr algn="l">
              <a:lnSpc>
                <a:spcPts val="2814"/>
              </a:lnSpc>
            </a:pPr>
            <a:endParaRPr lang="en-US" sz="2182" b="1">
              <a:solidFill>
                <a:srgbClr val="0D4D4F"/>
              </a:solidFill>
              <a:latin typeface="Comic Sans Bold"/>
              <a:ea typeface="Comic Sans Bold"/>
              <a:cs typeface="Comic Sans Bold"/>
              <a:sym typeface="Comic Sans Bold"/>
            </a:endParaRPr>
          </a:p>
        </p:txBody>
      </p:sp>
      <p:sp>
        <p:nvSpPr>
          <p:cNvPr id="3" name="TextBox 3"/>
          <p:cNvSpPr txBox="1"/>
          <p:nvPr/>
        </p:nvSpPr>
        <p:spPr>
          <a:xfrm>
            <a:off x="2564079" y="2099379"/>
            <a:ext cx="5112723" cy="2075607"/>
          </a:xfrm>
          <a:prstGeom prst="rect">
            <a:avLst/>
          </a:prstGeom>
        </p:spPr>
        <p:txBody>
          <a:bodyPr lIns="0" tIns="0" rIns="0" bIns="0" rtlCol="0" anchor="t">
            <a:spAutoFit/>
          </a:bodyPr>
          <a:lstStyle/>
          <a:p>
            <a:pPr algn="ctr">
              <a:lnSpc>
                <a:spcPts val="5116"/>
              </a:lnSpc>
            </a:pPr>
            <a:r>
              <a:rPr lang="en-US" sz="4967">
                <a:solidFill>
                  <a:srgbClr val="0D4D4F"/>
                </a:solidFill>
                <a:latin typeface="Americane Condensed"/>
                <a:ea typeface="Americane Condensed"/>
                <a:cs typeface="Americane Condensed"/>
                <a:sym typeface="Americane Condensed"/>
              </a:rPr>
              <a:t>SESSION 4:</a:t>
            </a:r>
          </a:p>
          <a:p>
            <a:pPr algn="ctr">
              <a:lnSpc>
                <a:spcPts val="5116"/>
              </a:lnSpc>
            </a:pPr>
            <a:r>
              <a:rPr lang="en-US" sz="4967">
                <a:solidFill>
                  <a:srgbClr val="0D4D4F"/>
                </a:solidFill>
                <a:latin typeface="Americane Condensed"/>
                <a:ea typeface="Americane Condensed"/>
                <a:cs typeface="Americane Condensed"/>
                <a:sym typeface="Americane Condensed"/>
              </a:rPr>
              <a:t>CAREERS IN NATURAL HISTORY</a:t>
            </a:r>
          </a:p>
        </p:txBody>
      </p:sp>
      <p:sp>
        <p:nvSpPr>
          <p:cNvPr id="4" name="TextBox 4"/>
          <p:cNvSpPr txBox="1"/>
          <p:nvPr/>
        </p:nvSpPr>
        <p:spPr>
          <a:xfrm>
            <a:off x="3009650" y="1999222"/>
            <a:ext cx="4282023" cy="583758"/>
          </a:xfrm>
          <a:prstGeom prst="rect">
            <a:avLst/>
          </a:prstGeom>
        </p:spPr>
        <p:txBody>
          <a:bodyPr lIns="0" tIns="0" rIns="0" bIns="0" rtlCol="0" anchor="t">
            <a:spAutoFit/>
          </a:bodyPr>
          <a:lstStyle/>
          <a:p>
            <a:pPr algn="ctr">
              <a:lnSpc>
                <a:spcPts val="3911"/>
              </a:lnSpc>
            </a:pPr>
            <a:endParaRPr/>
          </a:p>
        </p:txBody>
      </p:sp>
      <p:sp>
        <p:nvSpPr>
          <p:cNvPr id="5" name="TextBox 5"/>
          <p:cNvSpPr txBox="1"/>
          <p:nvPr/>
        </p:nvSpPr>
        <p:spPr>
          <a:xfrm>
            <a:off x="2769693" y="2205033"/>
            <a:ext cx="4701495" cy="629553"/>
          </a:xfrm>
          <a:prstGeom prst="rect">
            <a:avLst/>
          </a:prstGeom>
        </p:spPr>
        <p:txBody>
          <a:bodyPr lIns="0" tIns="0" rIns="0" bIns="0" rtlCol="0" anchor="t">
            <a:spAutoFit/>
          </a:bodyPr>
          <a:lstStyle/>
          <a:p>
            <a:pPr algn="ctr">
              <a:lnSpc>
                <a:spcPts val="4294"/>
              </a:lnSpc>
            </a:pPr>
            <a:endParaRPr/>
          </a:p>
        </p:txBody>
      </p:sp>
      <p:grpSp>
        <p:nvGrpSpPr>
          <p:cNvPr id="6" name="Group 6"/>
          <p:cNvGrpSpPr/>
          <p:nvPr/>
        </p:nvGrpSpPr>
        <p:grpSpPr>
          <a:xfrm rot="-941749">
            <a:off x="318059" y="2677438"/>
            <a:ext cx="2370901" cy="2321364"/>
            <a:chOff x="0" y="0"/>
            <a:chExt cx="6350000" cy="6217323"/>
          </a:xfrm>
        </p:grpSpPr>
        <p:sp>
          <p:nvSpPr>
            <p:cNvPr id="7" name="Freeform 7"/>
            <p:cNvSpPr/>
            <p:nvPr/>
          </p:nvSpPr>
          <p:spPr>
            <a:xfrm>
              <a:off x="-2540" y="0"/>
              <a:ext cx="6351270" cy="6218593"/>
            </a:xfrm>
            <a:custGeom>
              <a:avLst/>
              <a:gdLst/>
              <a:ahLst/>
              <a:cxnLst/>
              <a:rect l="l" t="t" r="r" b="b"/>
              <a:pathLst>
                <a:path w="6351270" h="6218593">
                  <a:moveTo>
                    <a:pt x="5692140" y="2511542"/>
                  </a:moveTo>
                  <a:cubicBezTo>
                    <a:pt x="5640070" y="2490194"/>
                    <a:pt x="4884420" y="2453777"/>
                    <a:pt x="4761230" y="2443731"/>
                  </a:cubicBezTo>
                  <a:cubicBezTo>
                    <a:pt x="4638040" y="2433684"/>
                    <a:pt x="4349750" y="2519077"/>
                    <a:pt x="4163060" y="2570563"/>
                  </a:cubicBezTo>
                  <a:cubicBezTo>
                    <a:pt x="4240530" y="2296806"/>
                    <a:pt x="4288790" y="2122253"/>
                    <a:pt x="4305300" y="1999187"/>
                  </a:cubicBezTo>
                  <a:cubicBezTo>
                    <a:pt x="4321810" y="1876122"/>
                    <a:pt x="4170680" y="1219354"/>
                    <a:pt x="4152900" y="1159077"/>
                  </a:cubicBezTo>
                  <a:cubicBezTo>
                    <a:pt x="4121150" y="1046057"/>
                    <a:pt x="3731260" y="391801"/>
                    <a:pt x="3702050" y="360406"/>
                  </a:cubicBezTo>
                  <a:cubicBezTo>
                    <a:pt x="3672840" y="329012"/>
                    <a:pt x="3479800" y="0"/>
                    <a:pt x="3426460" y="0"/>
                  </a:cubicBezTo>
                  <a:cubicBezTo>
                    <a:pt x="3373120" y="0"/>
                    <a:pt x="2744470" y="390545"/>
                    <a:pt x="2678430" y="513610"/>
                  </a:cubicBezTo>
                  <a:cubicBezTo>
                    <a:pt x="2612390" y="636676"/>
                    <a:pt x="2078990" y="1569714"/>
                    <a:pt x="2065020" y="1770637"/>
                  </a:cubicBezTo>
                  <a:cubicBezTo>
                    <a:pt x="2051050" y="1971561"/>
                    <a:pt x="2065020" y="2183786"/>
                    <a:pt x="2073910" y="2339502"/>
                  </a:cubicBezTo>
                  <a:cubicBezTo>
                    <a:pt x="1978660" y="2325688"/>
                    <a:pt x="1546860" y="2240296"/>
                    <a:pt x="1513840" y="2227738"/>
                  </a:cubicBezTo>
                  <a:cubicBezTo>
                    <a:pt x="1480820" y="2215180"/>
                    <a:pt x="759460" y="2198855"/>
                    <a:pt x="718820" y="2202622"/>
                  </a:cubicBezTo>
                  <a:cubicBezTo>
                    <a:pt x="678180" y="2206390"/>
                    <a:pt x="3810" y="2398523"/>
                    <a:pt x="2540" y="2456288"/>
                  </a:cubicBezTo>
                  <a:cubicBezTo>
                    <a:pt x="0" y="2574331"/>
                    <a:pt x="369570" y="3179613"/>
                    <a:pt x="389890" y="3213518"/>
                  </a:cubicBezTo>
                  <a:cubicBezTo>
                    <a:pt x="410210" y="3247424"/>
                    <a:pt x="951230" y="3695734"/>
                    <a:pt x="1079500" y="3753500"/>
                  </a:cubicBezTo>
                  <a:cubicBezTo>
                    <a:pt x="1207770" y="3811265"/>
                    <a:pt x="1671320" y="3919262"/>
                    <a:pt x="1671320" y="3919262"/>
                  </a:cubicBezTo>
                  <a:cubicBezTo>
                    <a:pt x="1671320" y="3919262"/>
                    <a:pt x="1417320" y="4108883"/>
                    <a:pt x="1389380" y="4152835"/>
                  </a:cubicBezTo>
                  <a:cubicBezTo>
                    <a:pt x="1361440" y="4196787"/>
                    <a:pt x="1005840" y="4780721"/>
                    <a:pt x="991870" y="4832207"/>
                  </a:cubicBezTo>
                  <a:cubicBezTo>
                    <a:pt x="977900" y="4883694"/>
                    <a:pt x="867410" y="5276750"/>
                    <a:pt x="900430" y="5313168"/>
                  </a:cubicBezTo>
                  <a:cubicBezTo>
                    <a:pt x="933450" y="5349585"/>
                    <a:pt x="1355090" y="5436233"/>
                    <a:pt x="1452880" y="5446280"/>
                  </a:cubicBezTo>
                  <a:cubicBezTo>
                    <a:pt x="1550670" y="5456325"/>
                    <a:pt x="2294890" y="5206427"/>
                    <a:pt x="2364740" y="5168754"/>
                  </a:cubicBezTo>
                  <a:cubicBezTo>
                    <a:pt x="2434590" y="5131081"/>
                    <a:pt x="2603500" y="5040665"/>
                    <a:pt x="2749550" y="4950250"/>
                  </a:cubicBezTo>
                  <a:lnTo>
                    <a:pt x="2677160" y="5453814"/>
                  </a:lnTo>
                  <a:cubicBezTo>
                    <a:pt x="2677160" y="5453814"/>
                    <a:pt x="2491740" y="6123140"/>
                    <a:pt x="2506980" y="6148255"/>
                  </a:cubicBezTo>
                  <a:cubicBezTo>
                    <a:pt x="2522220" y="6173371"/>
                    <a:pt x="2814320" y="6218593"/>
                    <a:pt x="2844800" y="6218593"/>
                  </a:cubicBezTo>
                  <a:cubicBezTo>
                    <a:pt x="2875280" y="6218593"/>
                    <a:pt x="3013710" y="6168348"/>
                    <a:pt x="3028950" y="6148255"/>
                  </a:cubicBezTo>
                  <a:cubicBezTo>
                    <a:pt x="3044190" y="6128163"/>
                    <a:pt x="3028950" y="5181312"/>
                    <a:pt x="3028950" y="5181312"/>
                  </a:cubicBezTo>
                  <a:lnTo>
                    <a:pt x="3046730" y="4985411"/>
                  </a:lnTo>
                  <a:cubicBezTo>
                    <a:pt x="3077210" y="5033130"/>
                    <a:pt x="3116580" y="5095919"/>
                    <a:pt x="3116580" y="5095919"/>
                  </a:cubicBezTo>
                  <a:cubicBezTo>
                    <a:pt x="3116580" y="5095919"/>
                    <a:pt x="3442970" y="5431210"/>
                    <a:pt x="3491230" y="5462604"/>
                  </a:cubicBezTo>
                  <a:cubicBezTo>
                    <a:pt x="3539490" y="5493998"/>
                    <a:pt x="4042410" y="5713759"/>
                    <a:pt x="4110990" y="5720037"/>
                  </a:cubicBezTo>
                  <a:cubicBezTo>
                    <a:pt x="4179570" y="5726316"/>
                    <a:pt x="4732020" y="5801663"/>
                    <a:pt x="4763770" y="5761478"/>
                  </a:cubicBezTo>
                  <a:cubicBezTo>
                    <a:pt x="4795520" y="5721293"/>
                    <a:pt x="4786630" y="5349585"/>
                    <a:pt x="4790440" y="5306889"/>
                  </a:cubicBezTo>
                  <a:cubicBezTo>
                    <a:pt x="4794250" y="5264193"/>
                    <a:pt x="4672330" y="4744303"/>
                    <a:pt x="4662170" y="4694072"/>
                  </a:cubicBezTo>
                  <a:cubicBezTo>
                    <a:pt x="4652010" y="4643841"/>
                    <a:pt x="4549140" y="4425337"/>
                    <a:pt x="4483100" y="4297249"/>
                  </a:cubicBezTo>
                  <a:cubicBezTo>
                    <a:pt x="4587240" y="4264599"/>
                    <a:pt x="4935220" y="4160369"/>
                    <a:pt x="5030470" y="4122696"/>
                  </a:cubicBezTo>
                  <a:cubicBezTo>
                    <a:pt x="5125720" y="4085023"/>
                    <a:pt x="5707380" y="3619133"/>
                    <a:pt x="5758180" y="3586482"/>
                  </a:cubicBezTo>
                  <a:cubicBezTo>
                    <a:pt x="5808980" y="3553832"/>
                    <a:pt x="6351270" y="2941016"/>
                    <a:pt x="6351270" y="2883251"/>
                  </a:cubicBezTo>
                  <a:cubicBezTo>
                    <a:pt x="6351270" y="2825485"/>
                    <a:pt x="5745480" y="2532890"/>
                    <a:pt x="5693410" y="2511542"/>
                  </a:cubicBezTo>
                  <a:close/>
                </a:path>
              </a:pathLst>
            </a:custGeom>
            <a:blipFill>
              <a:blip r:embed="rId2"/>
              <a:stretch>
                <a:fillRect t="-18061" b="-18061"/>
              </a:stretch>
            </a:blipFill>
            <a:ln w="19050" cap="sq">
              <a:solidFill>
                <a:srgbClr val="E8E8E8"/>
              </a:solidFill>
              <a:prstDash val="solid"/>
              <a:miter/>
            </a:ln>
          </p:spPr>
          <p:txBody>
            <a:bodyPr/>
            <a:lstStyle/>
            <a:p>
              <a:endParaRPr lang="en-GB"/>
            </a:p>
          </p:txBody>
        </p:sp>
      </p:grpSp>
      <p:grpSp>
        <p:nvGrpSpPr>
          <p:cNvPr id="8" name="Group 8"/>
          <p:cNvGrpSpPr/>
          <p:nvPr/>
        </p:nvGrpSpPr>
        <p:grpSpPr>
          <a:xfrm rot="-433819">
            <a:off x="7587488" y="2956344"/>
            <a:ext cx="2059826" cy="1978257"/>
            <a:chOff x="0" y="0"/>
            <a:chExt cx="6350000" cy="6098540"/>
          </a:xfrm>
        </p:grpSpPr>
        <p:sp>
          <p:nvSpPr>
            <p:cNvPr id="9" name="Freeform 9"/>
            <p:cNvSpPr/>
            <p:nvPr/>
          </p:nvSpPr>
          <p:spPr>
            <a:xfrm>
              <a:off x="-33020" y="-31750"/>
              <a:ext cx="6413500" cy="6129020"/>
            </a:xfrm>
            <a:custGeom>
              <a:avLst/>
              <a:gdLst/>
              <a:ahLst/>
              <a:cxnLst/>
              <a:rect l="l" t="t" r="r" b="b"/>
              <a:pathLst>
                <a:path w="6413500" h="6129020">
                  <a:moveTo>
                    <a:pt x="6301740" y="2900680"/>
                  </a:moveTo>
                  <a:cubicBezTo>
                    <a:pt x="6329680" y="2816860"/>
                    <a:pt x="6413500" y="2020570"/>
                    <a:pt x="6371590" y="1912620"/>
                  </a:cubicBezTo>
                  <a:cubicBezTo>
                    <a:pt x="6329680" y="1804670"/>
                    <a:pt x="5863590" y="1394460"/>
                    <a:pt x="5742940" y="1358900"/>
                  </a:cubicBezTo>
                  <a:cubicBezTo>
                    <a:pt x="5491480" y="1285240"/>
                    <a:pt x="4833620" y="1391920"/>
                    <a:pt x="4833620" y="1391920"/>
                  </a:cubicBezTo>
                  <a:cubicBezTo>
                    <a:pt x="4833620" y="1391920"/>
                    <a:pt x="4947920" y="920750"/>
                    <a:pt x="4928870" y="744220"/>
                  </a:cubicBezTo>
                  <a:cubicBezTo>
                    <a:pt x="4909820" y="567690"/>
                    <a:pt x="4446270" y="240030"/>
                    <a:pt x="4344670" y="135890"/>
                  </a:cubicBezTo>
                  <a:cubicBezTo>
                    <a:pt x="4244340" y="33020"/>
                    <a:pt x="3361690" y="0"/>
                    <a:pt x="3166110" y="64770"/>
                  </a:cubicBezTo>
                  <a:cubicBezTo>
                    <a:pt x="2970530" y="128270"/>
                    <a:pt x="2616200" y="675640"/>
                    <a:pt x="2616200" y="675640"/>
                  </a:cubicBezTo>
                  <a:cubicBezTo>
                    <a:pt x="2616200" y="675640"/>
                    <a:pt x="1983740" y="247650"/>
                    <a:pt x="1827530" y="198120"/>
                  </a:cubicBezTo>
                  <a:cubicBezTo>
                    <a:pt x="1670050" y="148590"/>
                    <a:pt x="1182370" y="417830"/>
                    <a:pt x="965200" y="571500"/>
                  </a:cubicBezTo>
                  <a:cubicBezTo>
                    <a:pt x="748030" y="725170"/>
                    <a:pt x="566420" y="1586230"/>
                    <a:pt x="554990" y="1784350"/>
                  </a:cubicBezTo>
                  <a:cubicBezTo>
                    <a:pt x="543560" y="1982470"/>
                    <a:pt x="866140" y="2520950"/>
                    <a:pt x="866140" y="2520950"/>
                  </a:cubicBezTo>
                  <a:cubicBezTo>
                    <a:pt x="866140" y="2520950"/>
                    <a:pt x="298450" y="2749550"/>
                    <a:pt x="212090" y="2876550"/>
                  </a:cubicBezTo>
                  <a:cubicBezTo>
                    <a:pt x="125730" y="3003550"/>
                    <a:pt x="0" y="4114800"/>
                    <a:pt x="39370" y="4263390"/>
                  </a:cubicBezTo>
                  <a:cubicBezTo>
                    <a:pt x="78740" y="4411980"/>
                    <a:pt x="447040" y="4792980"/>
                    <a:pt x="708660" y="4876800"/>
                  </a:cubicBezTo>
                  <a:cubicBezTo>
                    <a:pt x="971550" y="4960620"/>
                    <a:pt x="1666240" y="4890770"/>
                    <a:pt x="1666240" y="4890770"/>
                  </a:cubicBezTo>
                  <a:cubicBezTo>
                    <a:pt x="1666240" y="4890770"/>
                    <a:pt x="1661160" y="5490210"/>
                    <a:pt x="1710690" y="5615940"/>
                  </a:cubicBezTo>
                  <a:cubicBezTo>
                    <a:pt x="1760220" y="5741670"/>
                    <a:pt x="2270760" y="6129020"/>
                    <a:pt x="2510790" y="6129020"/>
                  </a:cubicBezTo>
                  <a:cubicBezTo>
                    <a:pt x="2750820" y="6129020"/>
                    <a:pt x="3686810" y="6043930"/>
                    <a:pt x="3790950" y="5955030"/>
                  </a:cubicBezTo>
                  <a:cubicBezTo>
                    <a:pt x="3895090" y="5866130"/>
                    <a:pt x="4146550" y="5349240"/>
                    <a:pt x="4146550" y="5349240"/>
                  </a:cubicBezTo>
                  <a:cubicBezTo>
                    <a:pt x="4146550" y="5349240"/>
                    <a:pt x="4710430" y="5542280"/>
                    <a:pt x="4895850" y="5574030"/>
                  </a:cubicBezTo>
                  <a:cubicBezTo>
                    <a:pt x="5081270" y="5605780"/>
                    <a:pt x="5877560" y="5219700"/>
                    <a:pt x="5957570" y="5104130"/>
                  </a:cubicBezTo>
                  <a:cubicBezTo>
                    <a:pt x="6037580" y="4988560"/>
                    <a:pt x="6276340" y="4080510"/>
                    <a:pt x="6220460" y="3983990"/>
                  </a:cubicBezTo>
                  <a:cubicBezTo>
                    <a:pt x="6165850" y="3888740"/>
                    <a:pt x="5801360" y="3380740"/>
                    <a:pt x="5801360" y="3380740"/>
                  </a:cubicBezTo>
                  <a:cubicBezTo>
                    <a:pt x="5801360" y="3380740"/>
                    <a:pt x="6247130" y="3058160"/>
                    <a:pt x="6300470" y="2899410"/>
                  </a:cubicBezTo>
                  <a:close/>
                </a:path>
              </a:pathLst>
            </a:custGeom>
            <a:blipFill>
              <a:blip r:embed="rId3"/>
              <a:stretch>
                <a:fillRect l="-19594" t="-27773" r="-3011" b="-922"/>
              </a:stretch>
            </a:blipFill>
            <a:ln w="19050" cap="sq">
              <a:solidFill>
                <a:srgbClr val="E8E8E8"/>
              </a:solidFill>
              <a:prstDash val="solid"/>
              <a:miter/>
            </a:ln>
          </p:spPr>
          <p:txBody>
            <a:bodyPr/>
            <a:lstStyle/>
            <a:p>
              <a:endParaRPr lang="en-GB"/>
            </a:p>
          </p:txBody>
        </p:sp>
      </p:grpSp>
      <p:grpSp>
        <p:nvGrpSpPr>
          <p:cNvPr id="10" name="Group 10"/>
          <p:cNvGrpSpPr/>
          <p:nvPr/>
        </p:nvGrpSpPr>
        <p:grpSpPr>
          <a:xfrm>
            <a:off x="-11455" y="0"/>
            <a:ext cx="9753600" cy="1117403"/>
            <a:chOff x="0" y="0"/>
            <a:chExt cx="13004800" cy="1489871"/>
          </a:xfrm>
        </p:grpSpPr>
        <p:grpSp>
          <p:nvGrpSpPr>
            <p:cNvPr id="11" name="Group 11"/>
            <p:cNvGrpSpPr/>
            <p:nvPr/>
          </p:nvGrpSpPr>
          <p:grpSpPr>
            <a:xfrm>
              <a:off x="0" y="0"/>
              <a:ext cx="13004800" cy="1489871"/>
              <a:chOff x="0" y="0"/>
              <a:chExt cx="3713439" cy="425423"/>
            </a:xfrm>
          </p:grpSpPr>
          <p:sp>
            <p:nvSpPr>
              <p:cNvPr id="12" name="Freeform 12"/>
              <p:cNvSpPr/>
              <p:nvPr/>
            </p:nvSpPr>
            <p:spPr>
              <a:xfrm>
                <a:off x="0" y="0"/>
                <a:ext cx="3713439" cy="425423"/>
              </a:xfrm>
              <a:custGeom>
                <a:avLst/>
                <a:gdLst/>
                <a:ahLst/>
                <a:cxnLst/>
                <a:rect l="l" t="t" r="r" b="b"/>
                <a:pathLst>
                  <a:path w="3713439" h="425423">
                    <a:moveTo>
                      <a:pt x="0" y="0"/>
                    </a:moveTo>
                    <a:lnTo>
                      <a:pt x="3713439" y="0"/>
                    </a:lnTo>
                    <a:lnTo>
                      <a:pt x="3713439" y="425423"/>
                    </a:lnTo>
                    <a:lnTo>
                      <a:pt x="0" y="425423"/>
                    </a:lnTo>
                    <a:close/>
                  </a:path>
                </a:pathLst>
              </a:custGeom>
              <a:gradFill rotWithShape="1">
                <a:gsLst>
                  <a:gs pos="0">
                    <a:srgbClr val="0D4D4F">
                      <a:alpha val="100000"/>
                    </a:srgbClr>
                  </a:gs>
                  <a:gs pos="50000">
                    <a:srgbClr val="85CFBA">
                      <a:alpha val="100000"/>
                    </a:srgbClr>
                  </a:gs>
                  <a:gs pos="100000">
                    <a:srgbClr val="85CFBA">
                      <a:alpha val="100000"/>
                    </a:srgbClr>
                  </a:gs>
                </a:gsLst>
                <a:lin ang="0"/>
              </a:gradFill>
              <a:ln cap="sq">
                <a:noFill/>
                <a:prstDash val="solid"/>
                <a:miter/>
              </a:ln>
            </p:spPr>
            <p:txBody>
              <a:bodyPr/>
              <a:lstStyle/>
              <a:p>
                <a:endParaRPr lang="en-GB"/>
              </a:p>
            </p:txBody>
          </p:sp>
          <p:sp>
            <p:nvSpPr>
              <p:cNvPr id="13" name="TextBox 13"/>
              <p:cNvSpPr txBox="1"/>
              <p:nvPr/>
            </p:nvSpPr>
            <p:spPr>
              <a:xfrm>
                <a:off x="0" y="-19050"/>
                <a:ext cx="3713439" cy="444473"/>
              </a:xfrm>
              <a:prstGeom prst="rect">
                <a:avLst/>
              </a:prstGeom>
            </p:spPr>
            <p:txBody>
              <a:bodyPr lIns="54537" tIns="54537" rIns="54537" bIns="54537" rtlCol="0" anchor="ctr"/>
              <a:lstStyle/>
              <a:p>
                <a:pPr marL="0" lvl="0" indent="0" algn="just">
                  <a:lnSpc>
                    <a:spcPts val="1045"/>
                  </a:lnSpc>
                  <a:spcBef>
                    <a:spcPct val="0"/>
                  </a:spcBef>
                </a:pPr>
                <a:endParaRPr/>
              </a:p>
            </p:txBody>
          </p:sp>
        </p:grpSp>
        <p:sp>
          <p:nvSpPr>
            <p:cNvPr id="14" name="TextBox 14"/>
            <p:cNvSpPr txBox="1"/>
            <p:nvPr/>
          </p:nvSpPr>
          <p:spPr>
            <a:xfrm>
              <a:off x="9296728" y="420479"/>
              <a:ext cx="3387906" cy="553663"/>
            </a:xfrm>
            <a:prstGeom prst="rect">
              <a:avLst/>
            </a:prstGeom>
          </p:spPr>
          <p:txBody>
            <a:bodyPr lIns="0" tIns="0" rIns="0" bIns="0" rtlCol="0" anchor="t">
              <a:spAutoFit/>
            </a:bodyPr>
            <a:lstStyle/>
            <a:p>
              <a:pPr algn="ctr">
                <a:lnSpc>
                  <a:spcPts val="3177"/>
                </a:lnSpc>
              </a:pPr>
              <a:r>
                <a:rPr lang="en-US" sz="2269">
                  <a:solidFill>
                    <a:srgbClr val="0D4D4F"/>
                  </a:solidFill>
                  <a:latin typeface="Americane Condensed"/>
                  <a:ea typeface="Americane Condensed"/>
                  <a:cs typeface="Americane Condensed"/>
                  <a:sym typeface="Americane Condensed"/>
                </a:rPr>
                <a:t>www.wildscreenark.org</a:t>
              </a:r>
            </a:p>
          </p:txBody>
        </p:sp>
      </p:grpSp>
      <p:grpSp>
        <p:nvGrpSpPr>
          <p:cNvPr id="15" name="Group 15"/>
          <p:cNvGrpSpPr/>
          <p:nvPr/>
        </p:nvGrpSpPr>
        <p:grpSpPr>
          <a:xfrm>
            <a:off x="154548" y="147993"/>
            <a:ext cx="3853201" cy="753790"/>
            <a:chOff x="0" y="0"/>
            <a:chExt cx="5137602" cy="1005053"/>
          </a:xfrm>
        </p:grpSpPr>
        <p:sp>
          <p:nvSpPr>
            <p:cNvPr id="16" name="Freeform 16"/>
            <p:cNvSpPr/>
            <p:nvPr/>
          </p:nvSpPr>
          <p:spPr>
            <a:xfrm>
              <a:off x="0" y="0"/>
              <a:ext cx="2041779" cy="1005053"/>
            </a:xfrm>
            <a:custGeom>
              <a:avLst/>
              <a:gdLst/>
              <a:ahLst/>
              <a:cxnLst/>
              <a:rect l="l" t="t" r="r" b="b"/>
              <a:pathLst>
                <a:path w="2041779" h="1005053">
                  <a:moveTo>
                    <a:pt x="0" y="0"/>
                  </a:moveTo>
                  <a:lnTo>
                    <a:pt x="2041779" y="0"/>
                  </a:lnTo>
                  <a:lnTo>
                    <a:pt x="2041779" y="1005053"/>
                  </a:lnTo>
                  <a:lnTo>
                    <a:pt x="0" y="1005053"/>
                  </a:lnTo>
                  <a:lnTo>
                    <a:pt x="0" y="0"/>
                  </a:lnTo>
                  <a:close/>
                </a:path>
              </a:pathLst>
            </a:custGeom>
            <a:blipFill>
              <a:blip r:embed="rId4"/>
              <a:stretch>
                <a:fillRect/>
              </a:stretch>
            </a:blipFill>
          </p:spPr>
          <p:txBody>
            <a:bodyPr/>
            <a:lstStyle/>
            <a:p>
              <a:endParaRPr lang="en-GB"/>
            </a:p>
          </p:txBody>
        </p:sp>
        <p:sp>
          <p:nvSpPr>
            <p:cNvPr id="17" name="TextBox 17"/>
            <p:cNvSpPr txBox="1"/>
            <p:nvPr/>
          </p:nvSpPr>
          <p:spPr>
            <a:xfrm>
              <a:off x="2153236" y="-9525"/>
              <a:ext cx="2984366" cy="1014578"/>
            </a:xfrm>
            <a:prstGeom prst="rect">
              <a:avLst/>
            </a:prstGeom>
          </p:spPr>
          <p:txBody>
            <a:bodyPr lIns="0" tIns="0" rIns="0" bIns="0" rtlCol="0" anchor="t">
              <a:spAutoFit/>
            </a:bodyPr>
            <a:lstStyle/>
            <a:p>
              <a:pPr algn="l">
                <a:lnSpc>
                  <a:spcPts val="2725"/>
                </a:lnSpc>
              </a:pPr>
              <a:r>
                <a:rPr lang="en-US" sz="2725">
                  <a:solidFill>
                    <a:srgbClr val="FFFFFF"/>
                  </a:solidFill>
                  <a:latin typeface="Americane Condensed"/>
                  <a:ea typeface="Americane Condensed"/>
                  <a:cs typeface="Americane Condensed"/>
                  <a:sym typeface="Americane Condensed"/>
                </a:rPr>
                <a:t>Youth Nature Photo Competition</a:t>
              </a:r>
            </a:p>
          </p:txBody>
        </p:sp>
      </p:grpSp>
      <p:grpSp>
        <p:nvGrpSpPr>
          <p:cNvPr id="19" name="Group 19"/>
          <p:cNvGrpSpPr/>
          <p:nvPr/>
        </p:nvGrpSpPr>
        <p:grpSpPr>
          <a:xfrm>
            <a:off x="-11455" y="6485457"/>
            <a:ext cx="9753600" cy="838341"/>
            <a:chOff x="0" y="0"/>
            <a:chExt cx="6249258" cy="537136"/>
          </a:xfrm>
        </p:grpSpPr>
        <p:sp>
          <p:nvSpPr>
            <p:cNvPr id="20" name="Freeform 20"/>
            <p:cNvSpPr/>
            <p:nvPr/>
          </p:nvSpPr>
          <p:spPr>
            <a:xfrm>
              <a:off x="0" y="0"/>
              <a:ext cx="6249258" cy="537136"/>
            </a:xfrm>
            <a:custGeom>
              <a:avLst/>
              <a:gdLst/>
              <a:ahLst/>
              <a:cxnLst/>
              <a:rect l="l" t="t" r="r" b="b"/>
              <a:pathLst>
                <a:path w="6249258" h="537136">
                  <a:moveTo>
                    <a:pt x="0" y="0"/>
                  </a:moveTo>
                  <a:lnTo>
                    <a:pt x="6249258" y="0"/>
                  </a:lnTo>
                  <a:lnTo>
                    <a:pt x="6249258" y="537136"/>
                  </a:lnTo>
                  <a:lnTo>
                    <a:pt x="0" y="537136"/>
                  </a:lnTo>
                  <a:close/>
                </a:path>
              </a:pathLst>
            </a:custGeom>
            <a:solidFill>
              <a:srgbClr val="0D4D4F"/>
            </a:solidFill>
            <a:ln cap="sq">
              <a:noFill/>
              <a:prstDash val="solid"/>
              <a:miter/>
            </a:ln>
          </p:spPr>
          <p:txBody>
            <a:bodyPr/>
            <a:lstStyle/>
            <a:p>
              <a:endParaRPr lang="en-GB"/>
            </a:p>
          </p:txBody>
        </p:sp>
        <p:sp>
          <p:nvSpPr>
            <p:cNvPr id="21" name="TextBox 21"/>
            <p:cNvSpPr txBox="1"/>
            <p:nvPr/>
          </p:nvSpPr>
          <p:spPr>
            <a:xfrm>
              <a:off x="0" y="-19050"/>
              <a:ext cx="6249258" cy="556186"/>
            </a:xfrm>
            <a:prstGeom prst="rect">
              <a:avLst/>
            </a:prstGeom>
          </p:spPr>
          <p:txBody>
            <a:bodyPr lIns="28415" tIns="28415" rIns="28415" bIns="28415" rtlCol="0" anchor="ctr"/>
            <a:lstStyle/>
            <a:p>
              <a:pPr marL="0" lvl="0" indent="0" algn="just">
                <a:lnSpc>
                  <a:spcPts val="1045"/>
                </a:lnSpc>
                <a:spcBef>
                  <a:spcPct val="0"/>
                </a:spcBef>
              </a:pPr>
              <a:endParaRPr/>
            </a:p>
          </p:txBody>
        </p:sp>
      </p:grpSp>
      <p:sp>
        <p:nvSpPr>
          <p:cNvPr id="22" name="TextBox 22"/>
          <p:cNvSpPr txBox="1"/>
          <p:nvPr/>
        </p:nvSpPr>
        <p:spPr>
          <a:xfrm>
            <a:off x="7571922" y="6740367"/>
            <a:ext cx="1788986" cy="290420"/>
          </a:xfrm>
          <a:prstGeom prst="rect">
            <a:avLst/>
          </a:prstGeom>
        </p:spPr>
        <p:txBody>
          <a:bodyPr lIns="0" tIns="0" rIns="0" bIns="0" rtlCol="0" anchor="t">
            <a:spAutoFit/>
          </a:bodyPr>
          <a:lstStyle/>
          <a:p>
            <a:pPr algn="ctr">
              <a:lnSpc>
                <a:spcPts val="2347"/>
              </a:lnSpc>
            </a:pPr>
            <a:r>
              <a:rPr lang="en-US" sz="1677">
                <a:solidFill>
                  <a:srgbClr val="FFFFFF"/>
                </a:solidFill>
                <a:latin typeface="HvDTrial Americane Condensed"/>
                <a:ea typeface="HvDTrial Americane Condensed"/>
                <a:cs typeface="HvDTrial Americane Condensed"/>
                <a:sym typeface="HvDTrial Americane Condensed"/>
              </a:rPr>
              <a:t>© Wildscreen 2025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219200" y="1477851"/>
            <a:ext cx="7315200" cy="6052702"/>
            <a:chOff x="0" y="0"/>
            <a:chExt cx="4451289" cy="3683061"/>
          </a:xfrm>
        </p:grpSpPr>
        <p:sp>
          <p:nvSpPr>
            <p:cNvPr id="3" name="Freeform 3"/>
            <p:cNvSpPr/>
            <p:nvPr/>
          </p:nvSpPr>
          <p:spPr>
            <a:xfrm>
              <a:off x="0" y="0"/>
              <a:ext cx="4451290" cy="3683061"/>
            </a:xfrm>
            <a:custGeom>
              <a:avLst/>
              <a:gdLst/>
              <a:ahLst/>
              <a:cxnLst/>
              <a:rect l="l" t="t" r="r" b="b"/>
              <a:pathLst>
                <a:path w="4451290" h="3683061">
                  <a:moveTo>
                    <a:pt x="0" y="0"/>
                  </a:moveTo>
                  <a:lnTo>
                    <a:pt x="4451290" y="0"/>
                  </a:lnTo>
                  <a:lnTo>
                    <a:pt x="4451290" y="3683061"/>
                  </a:lnTo>
                  <a:lnTo>
                    <a:pt x="0" y="3683061"/>
                  </a:lnTo>
                  <a:close/>
                </a:path>
              </a:pathLst>
            </a:custGeom>
            <a:solidFill>
              <a:srgbClr val="000000">
                <a:alpha val="0"/>
              </a:srgbClr>
            </a:solidFill>
          </p:spPr>
          <p:txBody>
            <a:bodyPr/>
            <a:lstStyle/>
            <a:p>
              <a:endParaRPr lang="en-GB"/>
            </a:p>
          </p:txBody>
        </p:sp>
        <p:sp>
          <p:nvSpPr>
            <p:cNvPr id="4" name="TextBox 4"/>
            <p:cNvSpPr txBox="1"/>
            <p:nvPr/>
          </p:nvSpPr>
          <p:spPr>
            <a:xfrm>
              <a:off x="0" y="-57150"/>
              <a:ext cx="4451289" cy="3740211"/>
            </a:xfrm>
            <a:prstGeom prst="rect">
              <a:avLst/>
            </a:prstGeom>
          </p:spPr>
          <p:txBody>
            <a:bodyPr lIns="21988" tIns="21988" rIns="21988" bIns="21988" rtlCol="0" anchor="ctr"/>
            <a:lstStyle/>
            <a:p>
              <a:pPr algn="ctr">
                <a:lnSpc>
                  <a:spcPts val="3919"/>
                </a:lnSpc>
              </a:pPr>
              <a:r>
                <a:rPr lang="en-US" sz="2799" b="1">
                  <a:solidFill>
                    <a:srgbClr val="0D4D4F"/>
                  </a:solidFill>
                  <a:latin typeface="Comic Sans Bold"/>
                  <a:ea typeface="Comic Sans Bold"/>
                  <a:cs typeface="Comic Sans Bold"/>
                  <a:sym typeface="Comic Sans Bold"/>
                </a:rPr>
                <a:t>True or False?</a:t>
              </a:r>
            </a:p>
            <a:p>
              <a:pPr algn="ctr">
                <a:lnSpc>
                  <a:spcPts val="3919"/>
                </a:lnSpc>
              </a:pPr>
              <a:endParaRPr lang="en-US" sz="2799" b="1">
                <a:solidFill>
                  <a:srgbClr val="0D4D4F"/>
                </a:solidFill>
                <a:latin typeface="Comic Sans Bold"/>
                <a:ea typeface="Comic Sans Bold"/>
                <a:cs typeface="Comic Sans Bold"/>
                <a:sym typeface="Comic Sans Bold"/>
              </a:endParaRPr>
            </a:p>
            <a:p>
              <a:pPr marL="604519" lvl="1" indent="-302260" algn="l">
                <a:lnSpc>
                  <a:spcPts val="3919"/>
                </a:lnSpc>
                <a:buFont typeface="Arial"/>
                <a:buChar char="•"/>
              </a:pPr>
              <a:r>
                <a:rPr lang="en-US" sz="2799">
                  <a:solidFill>
                    <a:srgbClr val="0D4D4F"/>
                  </a:solidFill>
                  <a:latin typeface="Comic Sans"/>
                  <a:ea typeface="Comic Sans"/>
                  <a:cs typeface="Comic Sans"/>
                  <a:sym typeface="Comic Sans"/>
                </a:rPr>
                <a:t>You need a degree in zoology to be a wildlife filmmaker</a:t>
              </a:r>
            </a:p>
            <a:p>
              <a:pPr marL="604519" lvl="1" indent="-302260" algn="l">
                <a:lnSpc>
                  <a:spcPts val="3919"/>
                </a:lnSpc>
                <a:buFont typeface="Arial"/>
                <a:buChar char="•"/>
              </a:pPr>
              <a:r>
                <a:rPr lang="en-US" sz="2799">
                  <a:solidFill>
                    <a:srgbClr val="0D4D4F"/>
                  </a:solidFill>
                  <a:latin typeface="Comic Sans"/>
                  <a:ea typeface="Comic Sans"/>
                  <a:cs typeface="Comic Sans"/>
                  <a:sym typeface="Comic Sans"/>
                </a:rPr>
                <a:t>30% of the world’s nature films and series are made by companies in Bristol</a:t>
              </a:r>
            </a:p>
            <a:p>
              <a:pPr marL="604519" lvl="1" indent="-302260" algn="l">
                <a:lnSpc>
                  <a:spcPts val="3919"/>
                </a:lnSpc>
                <a:buFont typeface="Arial"/>
                <a:buChar char="•"/>
              </a:pPr>
              <a:r>
                <a:rPr lang="en-US" sz="2799">
                  <a:solidFill>
                    <a:srgbClr val="0D4D4F"/>
                  </a:solidFill>
                  <a:latin typeface="Comic Sans"/>
                  <a:ea typeface="Comic Sans"/>
                  <a:cs typeface="Comic Sans"/>
                  <a:sym typeface="Comic Sans"/>
                </a:rPr>
                <a:t>The only jobs relating to nature are ones in filmmaking</a:t>
              </a:r>
            </a:p>
            <a:p>
              <a:pPr algn="l">
                <a:lnSpc>
                  <a:spcPts val="3919"/>
                </a:lnSpc>
              </a:pPr>
              <a:endParaRPr lang="en-US" sz="2799">
                <a:solidFill>
                  <a:srgbClr val="0D4D4F"/>
                </a:solidFill>
                <a:latin typeface="Comic Sans"/>
                <a:ea typeface="Comic Sans"/>
                <a:cs typeface="Comic Sans"/>
                <a:sym typeface="Comic Sans"/>
              </a:endParaRPr>
            </a:p>
            <a:p>
              <a:pPr algn="l">
                <a:lnSpc>
                  <a:spcPts val="3919"/>
                </a:lnSpc>
              </a:pPr>
              <a:endParaRPr lang="en-US" sz="2799">
                <a:solidFill>
                  <a:srgbClr val="0D4D4F"/>
                </a:solidFill>
                <a:latin typeface="Comic Sans"/>
                <a:ea typeface="Comic Sans"/>
                <a:cs typeface="Comic Sans"/>
                <a:sym typeface="Comic Sans"/>
              </a:endParaRPr>
            </a:p>
            <a:p>
              <a:pPr algn="l">
                <a:lnSpc>
                  <a:spcPts val="3919"/>
                </a:lnSpc>
              </a:pPr>
              <a:endParaRPr lang="en-US" sz="2799">
                <a:solidFill>
                  <a:srgbClr val="0D4D4F"/>
                </a:solidFill>
                <a:latin typeface="Comic Sans"/>
                <a:ea typeface="Comic Sans"/>
                <a:cs typeface="Comic Sans"/>
                <a:sym typeface="Comic Sans"/>
              </a:endParaRPr>
            </a:p>
            <a:p>
              <a:pPr algn="l">
                <a:lnSpc>
                  <a:spcPts val="3919"/>
                </a:lnSpc>
              </a:pPr>
              <a:endParaRPr lang="en-US" sz="2799">
                <a:solidFill>
                  <a:srgbClr val="0D4D4F"/>
                </a:solidFill>
                <a:latin typeface="Comic Sans"/>
                <a:ea typeface="Comic Sans"/>
                <a:cs typeface="Comic Sans"/>
                <a:sym typeface="Comic Sans"/>
              </a:endParaRPr>
            </a:p>
          </p:txBody>
        </p:sp>
      </p:grpSp>
      <p:grpSp>
        <p:nvGrpSpPr>
          <p:cNvPr id="5" name="Group 5"/>
          <p:cNvGrpSpPr/>
          <p:nvPr/>
        </p:nvGrpSpPr>
        <p:grpSpPr>
          <a:xfrm>
            <a:off x="-11455" y="0"/>
            <a:ext cx="9753600" cy="1117403"/>
            <a:chOff x="0" y="0"/>
            <a:chExt cx="13004800" cy="1489871"/>
          </a:xfrm>
        </p:grpSpPr>
        <p:grpSp>
          <p:nvGrpSpPr>
            <p:cNvPr id="6" name="Group 6"/>
            <p:cNvGrpSpPr/>
            <p:nvPr/>
          </p:nvGrpSpPr>
          <p:grpSpPr>
            <a:xfrm>
              <a:off x="0" y="0"/>
              <a:ext cx="13004800" cy="1489871"/>
              <a:chOff x="0" y="0"/>
              <a:chExt cx="3713439" cy="425423"/>
            </a:xfrm>
          </p:grpSpPr>
          <p:sp>
            <p:nvSpPr>
              <p:cNvPr id="7" name="Freeform 7"/>
              <p:cNvSpPr/>
              <p:nvPr/>
            </p:nvSpPr>
            <p:spPr>
              <a:xfrm>
                <a:off x="0" y="0"/>
                <a:ext cx="3713439" cy="425423"/>
              </a:xfrm>
              <a:custGeom>
                <a:avLst/>
                <a:gdLst/>
                <a:ahLst/>
                <a:cxnLst/>
                <a:rect l="l" t="t" r="r" b="b"/>
                <a:pathLst>
                  <a:path w="3713439" h="425423">
                    <a:moveTo>
                      <a:pt x="0" y="0"/>
                    </a:moveTo>
                    <a:lnTo>
                      <a:pt x="3713439" y="0"/>
                    </a:lnTo>
                    <a:lnTo>
                      <a:pt x="3713439" y="425423"/>
                    </a:lnTo>
                    <a:lnTo>
                      <a:pt x="0" y="425423"/>
                    </a:lnTo>
                    <a:close/>
                  </a:path>
                </a:pathLst>
              </a:custGeom>
              <a:gradFill rotWithShape="1">
                <a:gsLst>
                  <a:gs pos="0">
                    <a:srgbClr val="0D4D4F">
                      <a:alpha val="100000"/>
                    </a:srgbClr>
                  </a:gs>
                  <a:gs pos="50000">
                    <a:srgbClr val="85CFBA">
                      <a:alpha val="100000"/>
                    </a:srgbClr>
                  </a:gs>
                  <a:gs pos="100000">
                    <a:srgbClr val="85CFBA">
                      <a:alpha val="100000"/>
                    </a:srgbClr>
                  </a:gs>
                </a:gsLst>
                <a:lin ang="0"/>
              </a:gradFill>
              <a:ln cap="sq">
                <a:noFill/>
                <a:prstDash val="solid"/>
                <a:miter/>
              </a:ln>
            </p:spPr>
            <p:txBody>
              <a:bodyPr/>
              <a:lstStyle/>
              <a:p>
                <a:endParaRPr lang="en-GB"/>
              </a:p>
            </p:txBody>
          </p:sp>
          <p:sp>
            <p:nvSpPr>
              <p:cNvPr id="8" name="TextBox 8"/>
              <p:cNvSpPr txBox="1"/>
              <p:nvPr/>
            </p:nvSpPr>
            <p:spPr>
              <a:xfrm>
                <a:off x="0" y="-19050"/>
                <a:ext cx="3713439" cy="444473"/>
              </a:xfrm>
              <a:prstGeom prst="rect">
                <a:avLst/>
              </a:prstGeom>
            </p:spPr>
            <p:txBody>
              <a:bodyPr lIns="54537" tIns="54537" rIns="54537" bIns="54537" rtlCol="0" anchor="ctr"/>
              <a:lstStyle/>
              <a:p>
                <a:pPr marL="0" lvl="0" indent="0" algn="just">
                  <a:lnSpc>
                    <a:spcPts val="1045"/>
                  </a:lnSpc>
                  <a:spcBef>
                    <a:spcPct val="0"/>
                  </a:spcBef>
                </a:pPr>
                <a:endParaRPr/>
              </a:p>
            </p:txBody>
          </p:sp>
        </p:grpSp>
        <p:sp>
          <p:nvSpPr>
            <p:cNvPr id="9" name="TextBox 9"/>
            <p:cNvSpPr txBox="1"/>
            <p:nvPr/>
          </p:nvSpPr>
          <p:spPr>
            <a:xfrm>
              <a:off x="9296728" y="420479"/>
              <a:ext cx="3387906" cy="553663"/>
            </a:xfrm>
            <a:prstGeom prst="rect">
              <a:avLst/>
            </a:prstGeom>
          </p:spPr>
          <p:txBody>
            <a:bodyPr lIns="0" tIns="0" rIns="0" bIns="0" rtlCol="0" anchor="t">
              <a:spAutoFit/>
            </a:bodyPr>
            <a:lstStyle/>
            <a:p>
              <a:pPr algn="ctr">
                <a:lnSpc>
                  <a:spcPts val="3177"/>
                </a:lnSpc>
              </a:pPr>
              <a:r>
                <a:rPr lang="en-US" sz="2269">
                  <a:solidFill>
                    <a:srgbClr val="0D4D4F"/>
                  </a:solidFill>
                  <a:latin typeface="Americane Condensed"/>
                  <a:ea typeface="Americane Condensed"/>
                  <a:cs typeface="Americane Condensed"/>
                  <a:sym typeface="Americane Condensed"/>
                </a:rPr>
                <a:t>www.wildscreenark.org</a:t>
              </a:r>
            </a:p>
          </p:txBody>
        </p:sp>
      </p:grpSp>
      <p:grpSp>
        <p:nvGrpSpPr>
          <p:cNvPr id="10" name="Group 10"/>
          <p:cNvGrpSpPr/>
          <p:nvPr/>
        </p:nvGrpSpPr>
        <p:grpSpPr>
          <a:xfrm>
            <a:off x="154548" y="147993"/>
            <a:ext cx="3853201" cy="753790"/>
            <a:chOff x="0" y="0"/>
            <a:chExt cx="5137602" cy="1005053"/>
          </a:xfrm>
        </p:grpSpPr>
        <p:sp>
          <p:nvSpPr>
            <p:cNvPr id="11" name="Freeform 11"/>
            <p:cNvSpPr/>
            <p:nvPr/>
          </p:nvSpPr>
          <p:spPr>
            <a:xfrm>
              <a:off x="0" y="0"/>
              <a:ext cx="2041779" cy="1005053"/>
            </a:xfrm>
            <a:custGeom>
              <a:avLst/>
              <a:gdLst/>
              <a:ahLst/>
              <a:cxnLst/>
              <a:rect l="l" t="t" r="r" b="b"/>
              <a:pathLst>
                <a:path w="2041779" h="1005053">
                  <a:moveTo>
                    <a:pt x="0" y="0"/>
                  </a:moveTo>
                  <a:lnTo>
                    <a:pt x="2041779" y="0"/>
                  </a:lnTo>
                  <a:lnTo>
                    <a:pt x="2041779" y="1005053"/>
                  </a:lnTo>
                  <a:lnTo>
                    <a:pt x="0" y="1005053"/>
                  </a:lnTo>
                  <a:lnTo>
                    <a:pt x="0" y="0"/>
                  </a:lnTo>
                  <a:close/>
                </a:path>
              </a:pathLst>
            </a:custGeom>
            <a:blipFill>
              <a:blip r:embed="rId3"/>
              <a:stretch>
                <a:fillRect/>
              </a:stretch>
            </a:blipFill>
          </p:spPr>
          <p:txBody>
            <a:bodyPr/>
            <a:lstStyle/>
            <a:p>
              <a:endParaRPr lang="en-GB"/>
            </a:p>
          </p:txBody>
        </p:sp>
        <p:sp>
          <p:nvSpPr>
            <p:cNvPr id="12" name="TextBox 12"/>
            <p:cNvSpPr txBox="1"/>
            <p:nvPr/>
          </p:nvSpPr>
          <p:spPr>
            <a:xfrm>
              <a:off x="2153236" y="-9525"/>
              <a:ext cx="2984366" cy="1014578"/>
            </a:xfrm>
            <a:prstGeom prst="rect">
              <a:avLst/>
            </a:prstGeom>
          </p:spPr>
          <p:txBody>
            <a:bodyPr lIns="0" tIns="0" rIns="0" bIns="0" rtlCol="0" anchor="t">
              <a:spAutoFit/>
            </a:bodyPr>
            <a:lstStyle/>
            <a:p>
              <a:pPr algn="l">
                <a:lnSpc>
                  <a:spcPts val="2725"/>
                </a:lnSpc>
              </a:pPr>
              <a:r>
                <a:rPr lang="en-US" sz="2725">
                  <a:solidFill>
                    <a:srgbClr val="FFFFFF"/>
                  </a:solidFill>
                  <a:latin typeface="Americane Condensed"/>
                  <a:ea typeface="Americane Condensed"/>
                  <a:cs typeface="Americane Condensed"/>
                  <a:sym typeface="Americane Condensed"/>
                </a:rPr>
                <a:t>Youth Nature Photo Competition</a:t>
              </a:r>
            </a:p>
          </p:txBody>
        </p:sp>
      </p:grpSp>
      <p:grpSp>
        <p:nvGrpSpPr>
          <p:cNvPr id="14" name="Group 14"/>
          <p:cNvGrpSpPr/>
          <p:nvPr/>
        </p:nvGrpSpPr>
        <p:grpSpPr>
          <a:xfrm>
            <a:off x="-11455" y="6485457"/>
            <a:ext cx="9753600" cy="838341"/>
            <a:chOff x="0" y="0"/>
            <a:chExt cx="6249258" cy="537136"/>
          </a:xfrm>
        </p:grpSpPr>
        <p:sp>
          <p:nvSpPr>
            <p:cNvPr id="15" name="Freeform 15"/>
            <p:cNvSpPr/>
            <p:nvPr/>
          </p:nvSpPr>
          <p:spPr>
            <a:xfrm>
              <a:off x="0" y="0"/>
              <a:ext cx="6249258" cy="537136"/>
            </a:xfrm>
            <a:custGeom>
              <a:avLst/>
              <a:gdLst/>
              <a:ahLst/>
              <a:cxnLst/>
              <a:rect l="l" t="t" r="r" b="b"/>
              <a:pathLst>
                <a:path w="6249258" h="537136">
                  <a:moveTo>
                    <a:pt x="0" y="0"/>
                  </a:moveTo>
                  <a:lnTo>
                    <a:pt x="6249258" y="0"/>
                  </a:lnTo>
                  <a:lnTo>
                    <a:pt x="6249258" y="537136"/>
                  </a:lnTo>
                  <a:lnTo>
                    <a:pt x="0" y="537136"/>
                  </a:lnTo>
                  <a:close/>
                </a:path>
              </a:pathLst>
            </a:custGeom>
            <a:solidFill>
              <a:srgbClr val="0D4D4F"/>
            </a:solidFill>
            <a:ln cap="sq">
              <a:noFill/>
              <a:prstDash val="solid"/>
              <a:miter/>
            </a:ln>
          </p:spPr>
          <p:txBody>
            <a:bodyPr/>
            <a:lstStyle/>
            <a:p>
              <a:endParaRPr lang="en-GB"/>
            </a:p>
          </p:txBody>
        </p:sp>
        <p:sp>
          <p:nvSpPr>
            <p:cNvPr id="16" name="TextBox 16"/>
            <p:cNvSpPr txBox="1"/>
            <p:nvPr/>
          </p:nvSpPr>
          <p:spPr>
            <a:xfrm>
              <a:off x="0" y="-19050"/>
              <a:ext cx="6249258" cy="556186"/>
            </a:xfrm>
            <a:prstGeom prst="rect">
              <a:avLst/>
            </a:prstGeom>
          </p:spPr>
          <p:txBody>
            <a:bodyPr lIns="28415" tIns="28415" rIns="28415" bIns="28415" rtlCol="0" anchor="ctr"/>
            <a:lstStyle/>
            <a:p>
              <a:pPr marL="0" lvl="0" indent="0" algn="just">
                <a:lnSpc>
                  <a:spcPts val="1045"/>
                </a:lnSpc>
                <a:spcBef>
                  <a:spcPct val="0"/>
                </a:spcBef>
              </a:pPr>
              <a:endParaRPr/>
            </a:p>
          </p:txBody>
        </p:sp>
      </p:grpSp>
      <p:sp>
        <p:nvSpPr>
          <p:cNvPr id="17" name="TextBox 17"/>
          <p:cNvSpPr txBox="1"/>
          <p:nvPr/>
        </p:nvSpPr>
        <p:spPr>
          <a:xfrm>
            <a:off x="7571922" y="6740367"/>
            <a:ext cx="1788986" cy="290420"/>
          </a:xfrm>
          <a:prstGeom prst="rect">
            <a:avLst/>
          </a:prstGeom>
        </p:spPr>
        <p:txBody>
          <a:bodyPr lIns="0" tIns="0" rIns="0" bIns="0" rtlCol="0" anchor="t">
            <a:spAutoFit/>
          </a:bodyPr>
          <a:lstStyle/>
          <a:p>
            <a:pPr algn="ctr">
              <a:lnSpc>
                <a:spcPts val="2347"/>
              </a:lnSpc>
            </a:pPr>
            <a:r>
              <a:rPr lang="en-US" sz="1677">
                <a:solidFill>
                  <a:srgbClr val="FFFFFF"/>
                </a:solidFill>
                <a:latin typeface="HvDTrial Americane Condensed"/>
                <a:ea typeface="HvDTrial Americane Condensed"/>
                <a:cs typeface="HvDTrial Americane Condensed"/>
                <a:sym typeface="HvDTrial Americane Condensed"/>
              </a:rPr>
              <a:t>© Wildscreen 2025</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206659" y="1488880"/>
            <a:ext cx="7709549" cy="1099145"/>
            <a:chOff x="0" y="0"/>
            <a:chExt cx="4771903" cy="680327"/>
          </a:xfrm>
        </p:grpSpPr>
        <p:sp>
          <p:nvSpPr>
            <p:cNvPr id="3" name="Freeform 3"/>
            <p:cNvSpPr/>
            <p:nvPr/>
          </p:nvSpPr>
          <p:spPr>
            <a:xfrm>
              <a:off x="0" y="0"/>
              <a:ext cx="4771903" cy="680326"/>
            </a:xfrm>
            <a:custGeom>
              <a:avLst/>
              <a:gdLst/>
              <a:ahLst/>
              <a:cxnLst/>
              <a:rect l="l" t="t" r="r" b="b"/>
              <a:pathLst>
                <a:path w="4771903" h="680326">
                  <a:moveTo>
                    <a:pt x="0" y="0"/>
                  </a:moveTo>
                  <a:lnTo>
                    <a:pt x="4771903" y="0"/>
                  </a:lnTo>
                  <a:lnTo>
                    <a:pt x="4771903" y="680326"/>
                  </a:lnTo>
                  <a:lnTo>
                    <a:pt x="0" y="680326"/>
                  </a:lnTo>
                  <a:close/>
                </a:path>
              </a:pathLst>
            </a:custGeom>
            <a:solidFill>
              <a:srgbClr val="000000">
                <a:alpha val="0"/>
              </a:srgbClr>
            </a:solidFill>
          </p:spPr>
          <p:txBody>
            <a:bodyPr/>
            <a:lstStyle/>
            <a:p>
              <a:endParaRPr lang="en-GB"/>
            </a:p>
          </p:txBody>
        </p:sp>
        <p:sp>
          <p:nvSpPr>
            <p:cNvPr id="4" name="TextBox 4"/>
            <p:cNvSpPr txBox="1"/>
            <p:nvPr/>
          </p:nvSpPr>
          <p:spPr>
            <a:xfrm>
              <a:off x="0" y="-57150"/>
              <a:ext cx="4771903" cy="737477"/>
            </a:xfrm>
            <a:prstGeom prst="rect">
              <a:avLst/>
            </a:prstGeom>
          </p:spPr>
          <p:txBody>
            <a:bodyPr lIns="21616" tIns="21616" rIns="21616" bIns="21616" rtlCol="0" anchor="ctr"/>
            <a:lstStyle/>
            <a:p>
              <a:pPr algn="ctr">
                <a:lnSpc>
                  <a:spcPts val="3919"/>
                </a:lnSpc>
              </a:pPr>
              <a:r>
                <a:rPr lang="en-US" sz="2799" b="1">
                  <a:solidFill>
                    <a:srgbClr val="0D4D4F"/>
                  </a:solidFill>
                  <a:latin typeface="Comic Sans Bold"/>
                  <a:ea typeface="Comic Sans Bold"/>
                  <a:cs typeface="Comic Sans Bold"/>
                  <a:sym typeface="Comic Sans Bold"/>
                </a:rPr>
                <a:t>Natural History Film and Television Roles</a:t>
              </a:r>
            </a:p>
            <a:p>
              <a:pPr algn="l">
                <a:lnSpc>
                  <a:spcPts val="3919"/>
                </a:lnSpc>
              </a:pPr>
              <a:endParaRPr lang="en-US" sz="2799" b="1">
                <a:solidFill>
                  <a:srgbClr val="0D4D4F"/>
                </a:solidFill>
                <a:latin typeface="Comic Sans Bold"/>
                <a:ea typeface="Comic Sans Bold"/>
                <a:cs typeface="Comic Sans Bold"/>
                <a:sym typeface="Comic Sans Bold"/>
              </a:endParaRPr>
            </a:p>
          </p:txBody>
        </p:sp>
      </p:grpSp>
      <p:sp>
        <p:nvSpPr>
          <p:cNvPr id="5" name="TextBox 5"/>
          <p:cNvSpPr txBox="1"/>
          <p:nvPr/>
        </p:nvSpPr>
        <p:spPr>
          <a:xfrm>
            <a:off x="486330" y="2307618"/>
            <a:ext cx="8758031" cy="4070985"/>
          </a:xfrm>
          <a:prstGeom prst="rect">
            <a:avLst/>
          </a:prstGeom>
        </p:spPr>
        <p:txBody>
          <a:bodyPr lIns="0" tIns="0" rIns="0" bIns="0" rtlCol="0" anchor="t">
            <a:spAutoFit/>
          </a:bodyPr>
          <a:lstStyle/>
          <a:p>
            <a:pPr algn="l">
              <a:lnSpc>
                <a:spcPts val="2940"/>
              </a:lnSpc>
            </a:pPr>
            <a:r>
              <a:rPr lang="en-US" sz="2100">
                <a:solidFill>
                  <a:srgbClr val="0D4D4F"/>
                </a:solidFill>
                <a:latin typeface="Comic Sans"/>
                <a:ea typeface="Comic Sans"/>
                <a:cs typeface="Comic Sans"/>
                <a:sym typeface="Comic Sans"/>
              </a:rPr>
              <a:t>These are specialised roles relating to film and television production. There are MANY. What do you think each role does? Refer to your info sheet if you get stuck:  </a:t>
            </a:r>
          </a:p>
          <a:p>
            <a:pPr algn="l">
              <a:lnSpc>
                <a:spcPts val="2940"/>
              </a:lnSpc>
            </a:pPr>
            <a:endParaRPr lang="en-US" sz="2100">
              <a:solidFill>
                <a:srgbClr val="0D4D4F"/>
              </a:solidFill>
              <a:latin typeface="Comic Sans"/>
              <a:ea typeface="Comic Sans"/>
              <a:cs typeface="Comic Sans"/>
              <a:sym typeface="Comic Sans"/>
            </a:endParaRPr>
          </a:p>
          <a:p>
            <a:pPr marL="453390" lvl="1" indent="-226695" algn="l">
              <a:lnSpc>
                <a:spcPts val="2940"/>
              </a:lnSpc>
              <a:buFont typeface="Arial"/>
              <a:buChar char="•"/>
            </a:pPr>
            <a:r>
              <a:rPr lang="en-US" sz="2100" b="1">
                <a:solidFill>
                  <a:srgbClr val="0D4D4F"/>
                </a:solidFill>
                <a:latin typeface="Comic Sans Bold"/>
                <a:ea typeface="Comic Sans Bold"/>
                <a:cs typeface="Comic Sans Bold"/>
                <a:sym typeface="Comic Sans Bold"/>
              </a:rPr>
              <a:t>Camera and drone operating</a:t>
            </a:r>
            <a:r>
              <a:rPr lang="en-US" sz="2100">
                <a:solidFill>
                  <a:srgbClr val="0D4D4F"/>
                </a:solidFill>
                <a:latin typeface="Comic Sans"/>
                <a:ea typeface="Comic Sans"/>
                <a:cs typeface="Comic Sans"/>
                <a:sym typeface="Comic Sans"/>
              </a:rPr>
              <a:t> </a:t>
            </a:r>
          </a:p>
          <a:p>
            <a:pPr marL="453390" lvl="1" indent="-226695" algn="l">
              <a:lnSpc>
                <a:spcPts val="2940"/>
              </a:lnSpc>
              <a:buFont typeface="Arial"/>
              <a:buChar char="•"/>
            </a:pPr>
            <a:r>
              <a:rPr lang="en-US" sz="2100" b="1">
                <a:solidFill>
                  <a:srgbClr val="0D4D4F"/>
                </a:solidFill>
                <a:latin typeface="Comic Sans Bold"/>
                <a:ea typeface="Comic Sans Bold"/>
                <a:cs typeface="Comic Sans Bold"/>
                <a:sym typeface="Comic Sans Bold"/>
              </a:rPr>
              <a:t>Sound recordist </a:t>
            </a:r>
          </a:p>
          <a:p>
            <a:pPr marL="453390" lvl="1" indent="-226695" algn="l">
              <a:lnSpc>
                <a:spcPts val="2940"/>
              </a:lnSpc>
              <a:buFont typeface="Arial"/>
              <a:buChar char="•"/>
            </a:pPr>
            <a:r>
              <a:rPr lang="en-US" sz="2100" b="1">
                <a:solidFill>
                  <a:srgbClr val="0D4D4F"/>
                </a:solidFill>
                <a:latin typeface="Comic Sans Bold"/>
                <a:ea typeface="Comic Sans Bold"/>
                <a:cs typeface="Comic Sans Bold"/>
                <a:sym typeface="Comic Sans Bold"/>
              </a:rPr>
              <a:t>Editor (and assistant) </a:t>
            </a:r>
          </a:p>
          <a:p>
            <a:pPr marL="453390" lvl="1" indent="-226695" algn="l">
              <a:lnSpc>
                <a:spcPts val="2940"/>
              </a:lnSpc>
              <a:buFont typeface="Arial"/>
              <a:buChar char="•"/>
            </a:pPr>
            <a:r>
              <a:rPr lang="en-US" sz="2100" b="1">
                <a:solidFill>
                  <a:srgbClr val="0D4D4F"/>
                </a:solidFill>
                <a:latin typeface="Comic Sans Bold"/>
                <a:ea typeface="Comic Sans Bold"/>
                <a:cs typeface="Comic Sans Bold"/>
                <a:sym typeface="Comic Sans Bold"/>
              </a:rPr>
              <a:t>Producer/director </a:t>
            </a:r>
          </a:p>
          <a:p>
            <a:pPr marL="453390" lvl="1" indent="-226695" algn="l">
              <a:lnSpc>
                <a:spcPts val="2940"/>
              </a:lnSpc>
              <a:buFont typeface="Arial"/>
              <a:buChar char="•"/>
            </a:pPr>
            <a:r>
              <a:rPr lang="en-US" sz="2100" b="1">
                <a:solidFill>
                  <a:srgbClr val="0D4D4F"/>
                </a:solidFill>
                <a:latin typeface="Comic Sans Bold"/>
                <a:ea typeface="Comic Sans Bold"/>
                <a:cs typeface="Comic Sans Bold"/>
                <a:sym typeface="Comic Sans Bold"/>
              </a:rPr>
              <a:t>Production coordinator</a:t>
            </a:r>
          </a:p>
          <a:p>
            <a:pPr marL="453390" lvl="1" indent="-226695" algn="l">
              <a:lnSpc>
                <a:spcPts val="2940"/>
              </a:lnSpc>
              <a:buFont typeface="Arial"/>
              <a:buChar char="•"/>
            </a:pPr>
            <a:r>
              <a:rPr lang="en-US" sz="2100" b="1">
                <a:solidFill>
                  <a:srgbClr val="0D4D4F"/>
                </a:solidFill>
                <a:latin typeface="Comic Sans Bold"/>
                <a:ea typeface="Comic Sans Bold"/>
                <a:cs typeface="Comic Sans Bold"/>
                <a:sym typeface="Comic Sans Bold"/>
              </a:rPr>
              <a:t>Talent manager </a:t>
            </a:r>
          </a:p>
          <a:p>
            <a:pPr algn="l">
              <a:lnSpc>
                <a:spcPts val="2940"/>
              </a:lnSpc>
            </a:pPr>
            <a:endParaRPr lang="en-US" sz="2100" b="1">
              <a:solidFill>
                <a:srgbClr val="0D4D4F"/>
              </a:solidFill>
              <a:latin typeface="Comic Sans Bold"/>
              <a:ea typeface="Comic Sans Bold"/>
              <a:cs typeface="Comic Sans Bold"/>
              <a:sym typeface="Comic Sans Bold"/>
            </a:endParaRPr>
          </a:p>
        </p:txBody>
      </p:sp>
      <p:sp>
        <p:nvSpPr>
          <p:cNvPr id="6" name="Freeform 6"/>
          <p:cNvSpPr/>
          <p:nvPr/>
        </p:nvSpPr>
        <p:spPr>
          <a:xfrm>
            <a:off x="6982813" y="3342219"/>
            <a:ext cx="1983503" cy="1323989"/>
          </a:xfrm>
          <a:custGeom>
            <a:avLst/>
            <a:gdLst/>
            <a:ahLst/>
            <a:cxnLst/>
            <a:rect l="l" t="t" r="r" b="b"/>
            <a:pathLst>
              <a:path w="1983503" h="1323989">
                <a:moveTo>
                  <a:pt x="0" y="0"/>
                </a:moveTo>
                <a:lnTo>
                  <a:pt x="1983503" y="0"/>
                </a:lnTo>
                <a:lnTo>
                  <a:pt x="1983503" y="1323989"/>
                </a:lnTo>
                <a:lnTo>
                  <a:pt x="0" y="1323989"/>
                </a:lnTo>
                <a:lnTo>
                  <a:pt x="0" y="0"/>
                </a:lnTo>
                <a:close/>
              </a:path>
            </a:pathLst>
          </a:custGeom>
          <a:blipFill>
            <a:blip r:embed="rId3"/>
            <a:stretch>
              <a:fillRect/>
            </a:stretch>
          </a:blipFill>
        </p:spPr>
        <p:txBody>
          <a:bodyPr/>
          <a:lstStyle/>
          <a:p>
            <a:endParaRPr lang="en-GB"/>
          </a:p>
        </p:txBody>
      </p:sp>
      <p:sp>
        <p:nvSpPr>
          <p:cNvPr id="7" name="Freeform 7"/>
          <p:cNvSpPr/>
          <p:nvPr/>
        </p:nvSpPr>
        <p:spPr>
          <a:xfrm>
            <a:off x="4865345" y="4465355"/>
            <a:ext cx="1990210" cy="1323490"/>
          </a:xfrm>
          <a:custGeom>
            <a:avLst/>
            <a:gdLst/>
            <a:ahLst/>
            <a:cxnLst/>
            <a:rect l="l" t="t" r="r" b="b"/>
            <a:pathLst>
              <a:path w="1990210" h="1323490">
                <a:moveTo>
                  <a:pt x="0" y="0"/>
                </a:moveTo>
                <a:lnTo>
                  <a:pt x="1990211" y="0"/>
                </a:lnTo>
                <a:lnTo>
                  <a:pt x="1990211" y="1323490"/>
                </a:lnTo>
                <a:lnTo>
                  <a:pt x="0" y="1323490"/>
                </a:lnTo>
                <a:lnTo>
                  <a:pt x="0" y="0"/>
                </a:lnTo>
                <a:close/>
              </a:path>
            </a:pathLst>
          </a:custGeom>
          <a:blipFill>
            <a:blip r:embed="rId4"/>
            <a:stretch>
              <a:fillRect/>
            </a:stretch>
          </a:blipFill>
        </p:spPr>
        <p:txBody>
          <a:bodyPr/>
          <a:lstStyle/>
          <a:p>
            <a:endParaRPr lang="en-GB"/>
          </a:p>
        </p:txBody>
      </p:sp>
      <p:sp>
        <p:nvSpPr>
          <p:cNvPr id="8" name="Freeform 8"/>
          <p:cNvSpPr/>
          <p:nvPr/>
        </p:nvSpPr>
        <p:spPr>
          <a:xfrm>
            <a:off x="6982813" y="4820885"/>
            <a:ext cx="1863679" cy="1282822"/>
          </a:xfrm>
          <a:custGeom>
            <a:avLst/>
            <a:gdLst/>
            <a:ahLst/>
            <a:cxnLst/>
            <a:rect l="l" t="t" r="r" b="b"/>
            <a:pathLst>
              <a:path w="1863679" h="1282822">
                <a:moveTo>
                  <a:pt x="0" y="0"/>
                </a:moveTo>
                <a:lnTo>
                  <a:pt x="1863678" y="0"/>
                </a:lnTo>
                <a:lnTo>
                  <a:pt x="1863678" y="1282822"/>
                </a:lnTo>
                <a:lnTo>
                  <a:pt x="0" y="1282822"/>
                </a:lnTo>
                <a:lnTo>
                  <a:pt x="0" y="0"/>
                </a:lnTo>
                <a:close/>
              </a:path>
            </a:pathLst>
          </a:custGeom>
          <a:blipFill>
            <a:blip r:embed="rId5"/>
            <a:stretch>
              <a:fillRect r="-5195" b="-1821"/>
            </a:stretch>
          </a:blipFill>
        </p:spPr>
        <p:txBody>
          <a:bodyPr/>
          <a:lstStyle/>
          <a:p>
            <a:endParaRPr lang="en-GB"/>
          </a:p>
        </p:txBody>
      </p:sp>
      <p:grpSp>
        <p:nvGrpSpPr>
          <p:cNvPr id="9" name="Group 9"/>
          <p:cNvGrpSpPr/>
          <p:nvPr/>
        </p:nvGrpSpPr>
        <p:grpSpPr>
          <a:xfrm>
            <a:off x="-11455" y="0"/>
            <a:ext cx="9753600" cy="1117403"/>
            <a:chOff x="0" y="0"/>
            <a:chExt cx="13004800" cy="1489871"/>
          </a:xfrm>
        </p:grpSpPr>
        <p:grpSp>
          <p:nvGrpSpPr>
            <p:cNvPr id="10" name="Group 10"/>
            <p:cNvGrpSpPr/>
            <p:nvPr/>
          </p:nvGrpSpPr>
          <p:grpSpPr>
            <a:xfrm>
              <a:off x="0" y="0"/>
              <a:ext cx="13004800" cy="1489871"/>
              <a:chOff x="0" y="0"/>
              <a:chExt cx="3713439" cy="425423"/>
            </a:xfrm>
          </p:grpSpPr>
          <p:sp>
            <p:nvSpPr>
              <p:cNvPr id="11" name="Freeform 11"/>
              <p:cNvSpPr/>
              <p:nvPr/>
            </p:nvSpPr>
            <p:spPr>
              <a:xfrm>
                <a:off x="0" y="0"/>
                <a:ext cx="3713439" cy="425423"/>
              </a:xfrm>
              <a:custGeom>
                <a:avLst/>
                <a:gdLst/>
                <a:ahLst/>
                <a:cxnLst/>
                <a:rect l="l" t="t" r="r" b="b"/>
                <a:pathLst>
                  <a:path w="3713439" h="425423">
                    <a:moveTo>
                      <a:pt x="0" y="0"/>
                    </a:moveTo>
                    <a:lnTo>
                      <a:pt x="3713439" y="0"/>
                    </a:lnTo>
                    <a:lnTo>
                      <a:pt x="3713439" y="425423"/>
                    </a:lnTo>
                    <a:lnTo>
                      <a:pt x="0" y="425423"/>
                    </a:lnTo>
                    <a:close/>
                  </a:path>
                </a:pathLst>
              </a:custGeom>
              <a:gradFill rotWithShape="1">
                <a:gsLst>
                  <a:gs pos="0">
                    <a:srgbClr val="0D4D4F">
                      <a:alpha val="100000"/>
                    </a:srgbClr>
                  </a:gs>
                  <a:gs pos="50000">
                    <a:srgbClr val="85CFBA">
                      <a:alpha val="100000"/>
                    </a:srgbClr>
                  </a:gs>
                  <a:gs pos="100000">
                    <a:srgbClr val="85CFBA">
                      <a:alpha val="100000"/>
                    </a:srgbClr>
                  </a:gs>
                </a:gsLst>
                <a:lin ang="0"/>
              </a:gradFill>
              <a:ln cap="sq">
                <a:noFill/>
                <a:prstDash val="solid"/>
                <a:miter/>
              </a:ln>
            </p:spPr>
            <p:txBody>
              <a:bodyPr/>
              <a:lstStyle/>
              <a:p>
                <a:endParaRPr lang="en-GB"/>
              </a:p>
            </p:txBody>
          </p:sp>
          <p:sp>
            <p:nvSpPr>
              <p:cNvPr id="12" name="TextBox 12"/>
              <p:cNvSpPr txBox="1"/>
              <p:nvPr/>
            </p:nvSpPr>
            <p:spPr>
              <a:xfrm>
                <a:off x="0" y="-19050"/>
                <a:ext cx="3713439" cy="444473"/>
              </a:xfrm>
              <a:prstGeom prst="rect">
                <a:avLst/>
              </a:prstGeom>
            </p:spPr>
            <p:txBody>
              <a:bodyPr lIns="54537" tIns="54537" rIns="54537" bIns="54537" rtlCol="0" anchor="ctr"/>
              <a:lstStyle/>
              <a:p>
                <a:pPr marL="0" lvl="0" indent="0" algn="just">
                  <a:lnSpc>
                    <a:spcPts val="1045"/>
                  </a:lnSpc>
                  <a:spcBef>
                    <a:spcPct val="0"/>
                  </a:spcBef>
                </a:pPr>
                <a:endParaRPr/>
              </a:p>
            </p:txBody>
          </p:sp>
        </p:grpSp>
        <p:sp>
          <p:nvSpPr>
            <p:cNvPr id="13" name="TextBox 13"/>
            <p:cNvSpPr txBox="1"/>
            <p:nvPr/>
          </p:nvSpPr>
          <p:spPr>
            <a:xfrm>
              <a:off x="9296728" y="420479"/>
              <a:ext cx="3387906" cy="553663"/>
            </a:xfrm>
            <a:prstGeom prst="rect">
              <a:avLst/>
            </a:prstGeom>
          </p:spPr>
          <p:txBody>
            <a:bodyPr lIns="0" tIns="0" rIns="0" bIns="0" rtlCol="0" anchor="t">
              <a:spAutoFit/>
            </a:bodyPr>
            <a:lstStyle/>
            <a:p>
              <a:pPr algn="ctr">
                <a:lnSpc>
                  <a:spcPts val="3177"/>
                </a:lnSpc>
              </a:pPr>
              <a:r>
                <a:rPr lang="en-US" sz="2269">
                  <a:solidFill>
                    <a:srgbClr val="0D4D4F"/>
                  </a:solidFill>
                  <a:latin typeface="Americane Condensed"/>
                  <a:ea typeface="Americane Condensed"/>
                  <a:cs typeface="Americane Condensed"/>
                  <a:sym typeface="Americane Condensed"/>
                </a:rPr>
                <a:t>www.wildscreenark.org</a:t>
              </a:r>
            </a:p>
          </p:txBody>
        </p:sp>
      </p:grpSp>
      <p:grpSp>
        <p:nvGrpSpPr>
          <p:cNvPr id="14" name="Group 14"/>
          <p:cNvGrpSpPr/>
          <p:nvPr/>
        </p:nvGrpSpPr>
        <p:grpSpPr>
          <a:xfrm>
            <a:off x="154548" y="147993"/>
            <a:ext cx="3853201" cy="753790"/>
            <a:chOff x="0" y="0"/>
            <a:chExt cx="5137602" cy="1005053"/>
          </a:xfrm>
        </p:grpSpPr>
        <p:sp>
          <p:nvSpPr>
            <p:cNvPr id="15" name="Freeform 15"/>
            <p:cNvSpPr/>
            <p:nvPr/>
          </p:nvSpPr>
          <p:spPr>
            <a:xfrm>
              <a:off x="0" y="0"/>
              <a:ext cx="2041779" cy="1005053"/>
            </a:xfrm>
            <a:custGeom>
              <a:avLst/>
              <a:gdLst/>
              <a:ahLst/>
              <a:cxnLst/>
              <a:rect l="l" t="t" r="r" b="b"/>
              <a:pathLst>
                <a:path w="2041779" h="1005053">
                  <a:moveTo>
                    <a:pt x="0" y="0"/>
                  </a:moveTo>
                  <a:lnTo>
                    <a:pt x="2041779" y="0"/>
                  </a:lnTo>
                  <a:lnTo>
                    <a:pt x="2041779" y="1005053"/>
                  </a:lnTo>
                  <a:lnTo>
                    <a:pt x="0" y="1005053"/>
                  </a:lnTo>
                  <a:lnTo>
                    <a:pt x="0" y="0"/>
                  </a:lnTo>
                  <a:close/>
                </a:path>
              </a:pathLst>
            </a:custGeom>
            <a:blipFill>
              <a:blip r:embed="rId6"/>
              <a:stretch>
                <a:fillRect/>
              </a:stretch>
            </a:blipFill>
          </p:spPr>
          <p:txBody>
            <a:bodyPr/>
            <a:lstStyle/>
            <a:p>
              <a:endParaRPr lang="en-GB"/>
            </a:p>
          </p:txBody>
        </p:sp>
        <p:sp>
          <p:nvSpPr>
            <p:cNvPr id="16" name="TextBox 16"/>
            <p:cNvSpPr txBox="1"/>
            <p:nvPr/>
          </p:nvSpPr>
          <p:spPr>
            <a:xfrm>
              <a:off x="2153236" y="-9525"/>
              <a:ext cx="2984366" cy="1014578"/>
            </a:xfrm>
            <a:prstGeom prst="rect">
              <a:avLst/>
            </a:prstGeom>
          </p:spPr>
          <p:txBody>
            <a:bodyPr lIns="0" tIns="0" rIns="0" bIns="0" rtlCol="0" anchor="t">
              <a:spAutoFit/>
            </a:bodyPr>
            <a:lstStyle/>
            <a:p>
              <a:pPr algn="l">
                <a:lnSpc>
                  <a:spcPts val="2725"/>
                </a:lnSpc>
              </a:pPr>
              <a:r>
                <a:rPr lang="en-US" sz="2725">
                  <a:solidFill>
                    <a:srgbClr val="FFFFFF"/>
                  </a:solidFill>
                  <a:latin typeface="Americane Condensed"/>
                  <a:ea typeface="Americane Condensed"/>
                  <a:cs typeface="Americane Condensed"/>
                  <a:sym typeface="Americane Condensed"/>
                </a:rPr>
                <a:t>Youth Nature Photo Competition</a:t>
              </a:r>
            </a:p>
          </p:txBody>
        </p:sp>
      </p:grpSp>
      <p:grpSp>
        <p:nvGrpSpPr>
          <p:cNvPr id="18" name="Group 18"/>
          <p:cNvGrpSpPr/>
          <p:nvPr/>
        </p:nvGrpSpPr>
        <p:grpSpPr>
          <a:xfrm>
            <a:off x="-11455" y="6485457"/>
            <a:ext cx="9753600" cy="838341"/>
            <a:chOff x="0" y="0"/>
            <a:chExt cx="6249258" cy="537136"/>
          </a:xfrm>
        </p:grpSpPr>
        <p:sp>
          <p:nvSpPr>
            <p:cNvPr id="19" name="Freeform 19"/>
            <p:cNvSpPr/>
            <p:nvPr/>
          </p:nvSpPr>
          <p:spPr>
            <a:xfrm>
              <a:off x="0" y="0"/>
              <a:ext cx="6249258" cy="537136"/>
            </a:xfrm>
            <a:custGeom>
              <a:avLst/>
              <a:gdLst/>
              <a:ahLst/>
              <a:cxnLst/>
              <a:rect l="l" t="t" r="r" b="b"/>
              <a:pathLst>
                <a:path w="6249258" h="537136">
                  <a:moveTo>
                    <a:pt x="0" y="0"/>
                  </a:moveTo>
                  <a:lnTo>
                    <a:pt x="6249258" y="0"/>
                  </a:lnTo>
                  <a:lnTo>
                    <a:pt x="6249258" y="537136"/>
                  </a:lnTo>
                  <a:lnTo>
                    <a:pt x="0" y="537136"/>
                  </a:lnTo>
                  <a:close/>
                </a:path>
              </a:pathLst>
            </a:custGeom>
            <a:solidFill>
              <a:srgbClr val="0D4D4F"/>
            </a:solidFill>
            <a:ln cap="sq">
              <a:noFill/>
              <a:prstDash val="solid"/>
              <a:miter/>
            </a:ln>
          </p:spPr>
          <p:txBody>
            <a:bodyPr/>
            <a:lstStyle/>
            <a:p>
              <a:endParaRPr lang="en-GB"/>
            </a:p>
          </p:txBody>
        </p:sp>
        <p:sp>
          <p:nvSpPr>
            <p:cNvPr id="20" name="TextBox 20"/>
            <p:cNvSpPr txBox="1"/>
            <p:nvPr/>
          </p:nvSpPr>
          <p:spPr>
            <a:xfrm>
              <a:off x="0" y="-19050"/>
              <a:ext cx="6249258" cy="556186"/>
            </a:xfrm>
            <a:prstGeom prst="rect">
              <a:avLst/>
            </a:prstGeom>
          </p:spPr>
          <p:txBody>
            <a:bodyPr lIns="28415" tIns="28415" rIns="28415" bIns="28415" rtlCol="0" anchor="ctr"/>
            <a:lstStyle/>
            <a:p>
              <a:pPr marL="0" lvl="0" indent="0" algn="just">
                <a:lnSpc>
                  <a:spcPts val="1045"/>
                </a:lnSpc>
                <a:spcBef>
                  <a:spcPct val="0"/>
                </a:spcBef>
              </a:pPr>
              <a:endParaRPr/>
            </a:p>
          </p:txBody>
        </p:sp>
      </p:grpSp>
      <p:sp>
        <p:nvSpPr>
          <p:cNvPr id="21" name="TextBox 21"/>
          <p:cNvSpPr txBox="1"/>
          <p:nvPr/>
        </p:nvSpPr>
        <p:spPr>
          <a:xfrm>
            <a:off x="7571922" y="6740367"/>
            <a:ext cx="1788986" cy="290420"/>
          </a:xfrm>
          <a:prstGeom prst="rect">
            <a:avLst/>
          </a:prstGeom>
        </p:spPr>
        <p:txBody>
          <a:bodyPr lIns="0" tIns="0" rIns="0" bIns="0" rtlCol="0" anchor="t">
            <a:spAutoFit/>
          </a:bodyPr>
          <a:lstStyle/>
          <a:p>
            <a:pPr algn="ctr">
              <a:lnSpc>
                <a:spcPts val="2347"/>
              </a:lnSpc>
            </a:pPr>
            <a:r>
              <a:rPr lang="en-US" sz="1677">
                <a:solidFill>
                  <a:srgbClr val="FFFFFF"/>
                </a:solidFill>
                <a:latin typeface="HvDTrial Americane Condensed"/>
                <a:ea typeface="HvDTrial Americane Condensed"/>
                <a:cs typeface="HvDTrial Americane Condensed"/>
                <a:sym typeface="HvDTrial Americane Condensed"/>
              </a:rPr>
              <a:t>© Wildscreen 2025</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179988" y="1521919"/>
            <a:ext cx="7842092" cy="1099702"/>
            <a:chOff x="0" y="0"/>
            <a:chExt cx="4771903" cy="669167"/>
          </a:xfrm>
        </p:grpSpPr>
        <p:sp>
          <p:nvSpPr>
            <p:cNvPr id="3" name="Freeform 3"/>
            <p:cNvSpPr/>
            <p:nvPr/>
          </p:nvSpPr>
          <p:spPr>
            <a:xfrm>
              <a:off x="0" y="0"/>
              <a:ext cx="4771903" cy="669167"/>
            </a:xfrm>
            <a:custGeom>
              <a:avLst/>
              <a:gdLst/>
              <a:ahLst/>
              <a:cxnLst/>
              <a:rect l="l" t="t" r="r" b="b"/>
              <a:pathLst>
                <a:path w="4771903" h="669167">
                  <a:moveTo>
                    <a:pt x="0" y="0"/>
                  </a:moveTo>
                  <a:lnTo>
                    <a:pt x="4771903" y="0"/>
                  </a:lnTo>
                  <a:lnTo>
                    <a:pt x="4771903" y="669167"/>
                  </a:lnTo>
                  <a:lnTo>
                    <a:pt x="0" y="669167"/>
                  </a:lnTo>
                  <a:close/>
                </a:path>
              </a:pathLst>
            </a:custGeom>
            <a:solidFill>
              <a:srgbClr val="000000">
                <a:alpha val="0"/>
              </a:srgbClr>
            </a:solidFill>
          </p:spPr>
          <p:txBody>
            <a:bodyPr/>
            <a:lstStyle/>
            <a:p>
              <a:endParaRPr lang="en-GB"/>
            </a:p>
          </p:txBody>
        </p:sp>
        <p:sp>
          <p:nvSpPr>
            <p:cNvPr id="4" name="TextBox 4"/>
            <p:cNvSpPr txBox="1"/>
            <p:nvPr/>
          </p:nvSpPr>
          <p:spPr>
            <a:xfrm>
              <a:off x="0" y="-57150"/>
              <a:ext cx="4771903" cy="726317"/>
            </a:xfrm>
            <a:prstGeom prst="rect">
              <a:avLst/>
            </a:prstGeom>
          </p:spPr>
          <p:txBody>
            <a:bodyPr lIns="21988" tIns="21988" rIns="21988" bIns="21988" rtlCol="0" anchor="ctr"/>
            <a:lstStyle/>
            <a:p>
              <a:pPr algn="ctr">
                <a:lnSpc>
                  <a:spcPts val="3919"/>
                </a:lnSpc>
              </a:pPr>
              <a:r>
                <a:rPr lang="en-US" sz="2799" b="1">
                  <a:solidFill>
                    <a:srgbClr val="0D4D4F"/>
                  </a:solidFill>
                  <a:latin typeface="Comic Sans Bold"/>
                  <a:ea typeface="Comic Sans Bold"/>
                  <a:cs typeface="Comic Sans Bold"/>
                  <a:sym typeface="Comic Sans Bold"/>
                </a:rPr>
                <a:t>Conservation and Communication Roles</a:t>
              </a:r>
            </a:p>
            <a:p>
              <a:pPr algn="l">
                <a:lnSpc>
                  <a:spcPts val="3919"/>
                </a:lnSpc>
              </a:pPr>
              <a:endParaRPr lang="en-US" sz="2799" b="1">
                <a:solidFill>
                  <a:srgbClr val="0D4D4F"/>
                </a:solidFill>
                <a:latin typeface="Comic Sans Bold"/>
                <a:ea typeface="Comic Sans Bold"/>
                <a:cs typeface="Comic Sans Bold"/>
                <a:sym typeface="Comic Sans Bold"/>
              </a:endParaRPr>
            </a:p>
          </p:txBody>
        </p:sp>
      </p:grpSp>
      <p:sp>
        <p:nvSpPr>
          <p:cNvPr id="5" name="TextBox 5"/>
          <p:cNvSpPr txBox="1"/>
          <p:nvPr/>
        </p:nvSpPr>
        <p:spPr>
          <a:xfrm>
            <a:off x="1057165" y="2528588"/>
            <a:ext cx="7208287" cy="1655226"/>
          </a:xfrm>
          <a:prstGeom prst="rect">
            <a:avLst/>
          </a:prstGeom>
        </p:spPr>
        <p:txBody>
          <a:bodyPr lIns="0" tIns="0" rIns="0" bIns="0" rtlCol="0" anchor="t">
            <a:spAutoFit/>
          </a:bodyPr>
          <a:lstStyle/>
          <a:p>
            <a:pPr algn="l">
              <a:lnSpc>
                <a:spcPts val="2681"/>
              </a:lnSpc>
            </a:pPr>
            <a:r>
              <a:rPr lang="en-US" sz="1915" b="1">
                <a:solidFill>
                  <a:srgbClr val="0D4D4F"/>
                </a:solidFill>
                <a:latin typeface="Comic Sans Bold"/>
                <a:ea typeface="Comic Sans Bold"/>
                <a:cs typeface="Comic Sans Bold"/>
                <a:sym typeface="Comic Sans Bold"/>
              </a:rPr>
              <a:t>Fundraising officer</a:t>
            </a:r>
            <a:r>
              <a:rPr lang="en-US" sz="1915">
                <a:solidFill>
                  <a:srgbClr val="0D4D4F"/>
                </a:solidFill>
                <a:latin typeface="Comic Sans"/>
                <a:ea typeface="Comic Sans"/>
                <a:cs typeface="Comic Sans"/>
                <a:sym typeface="Comic Sans"/>
              </a:rPr>
              <a:t> – you may work for a charity or freelance to help them raise funds from different areas. Strategy, project management and communication skills are important in this role.</a:t>
            </a:r>
          </a:p>
          <a:p>
            <a:pPr algn="l">
              <a:lnSpc>
                <a:spcPts val="2681"/>
              </a:lnSpc>
            </a:pPr>
            <a:endParaRPr lang="en-US" sz="1915">
              <a:solidFill>
                <a:srgbClr val="0D4D4F"/>
              </a:solidFill>
              <a:latin typeface="Comic Sans"/>
              <a:ea typeface="Comic Sans"/>
              <a:cs typeface="Comic Sans"/>
              <a:sym typeface="Comic Sans"/>
            </a:endParaRPr>
          </a:p>
        </p:txBody>
      </p:sp>
      <p:grpSp>
        <p:nvGrpSpPr>
          <p:cNvPr id="6" name="Group 6"/>
          <p:cNvGrpSpPr/>
          <p:nvPr/>
        </p:nvGrpSpPr>
        <p:grpSpPr>
          <a:xfrm>
            <a:off x="-11455" y="0"/>
            <a:ext cx="9753600" cy="1117403"/>
            <a:chOff x="0" y="0"/>
            <a:chExt cx="13004800" cy="1489871"/>
          </a:xfrm>
        </p:grpSpPr>
        <p:grpSp>
          <p:nvGrpSpPr>
            <p:cNvPr id="7" name="Group 7"/>
            <p:cNvGrpSpPr/>
            <p:nvPr/>
          </p:nvGrpSpPr>
          <p:grpSpPr>
            <a:xfrm>
              <a:off x="0" y="0"/>
              <a:ext cx="13004800" cy="1489871"/>
              <a:chOff x="0" y="0"/>
              <a:chExt cx="3713439" cy="425423"/>
            </a:xfrm>
          </p:grpSpPr>
          <p:sp>
            <p:nvSpPr>
              <p:cNvPr id="8" name="Freeform 8"/>
              <p:cNvSpPr/>
              <p:nvPr/>
            </p:nvSpPr>
            <p:spPr>
              <a:xfrm>
                <a:off x="0" y="0"/>
                <a:ext cx="3713439" cy="425423"/>
              </a:xfrm>
              <a:custGeom>
                <a:avLst/>
                <a:gdLst/>
                <a:ahLst/>
                <a:cxnLst/>
                <a:rect l="l" t="t" r="r" b="b"/>
                <a:pathLst>
                  <a:path w="3713439" h="425423">
                    <a:moveTo>
                      <a:pt x="0" y="0"/>
                    </a:moveTo>
                    <a:lnTo>
                      <a:pt x="3713439" y="0"/>
                    </a:lnTo>
                    <a:lnTo>
                      <a:pt x="3713439" y="425423"/>
                    </a:lnTo>
                    <a:lnTo>
                      <a:pt x="0" y="425423"/>
                    </a:lnTo>
                    <a:close/>
                  </a:path>
                </a:pathLst>
              </a:custGeom>
              <a:gradFill rotWithShape="1">
                <a:gsLst>
                  <a:gs pos="0">
                    <a:srgbClr val="0D4D4F">
                      <a:alpha val="100000"/>
                    </a:srgbClr>
                  </a:gs>
                  <a:gs pos="50000">
                    <a:srgbClr val="85CFBA">
                      <a:alpha val="100000"/>
                    </a:srgbClr>
                  </a:gs>
                  <a:gs pos="100000">
                    <a:srgbClr val="85CFBA">
                      <a:alpha val="100000"/>
                    </a:srgbClr>
                  </a:gs>
                </a:gsLst>
                <a:lin ang="0"/>
              </a:gradFill>
              <a:ln cap="sq">
                <a:noFill/>
                <a:prstDash val="solid"/>
                <a:miter/>
              </a:ln>
            </p:spPr>
            <p:txBody>
              <a:bodyPr/>
              <a:lstStyle/>
              <a:p>
                <a:endParaRPr lang="en-GB"/>
              </a:p>
            </p:txBody>
          </p:sp>
          <p:sp>
            <p:nvSpPr>
              <p:cNvPr id="9" name="TextBox 9"/>
              <p:cNvSpPr txBox="1"/>
              <p:nvPr/>
            </p:nvSpPr>
            <p:spPr>
              <a:xfrm>
                <a:off x="0" y="-19050"/>
                <a:ext cx="3713439" cy="444473"/>
              </a:xfrm>
              <a:prstGeom prst="rect">
                <a:avLst/>
              </a:prstGeom>
            </p:spPr>
            <p:txBody>
              <a:bodyPr lIns="54537" tIns="54537" rIns="54537" bIns="54537" rtlCol="0" anchor="ctr"/>
              <a:lstStyle/>
              <a:p>
                <a:pPr marL="0" lvl="0" indent="0" algn="just">
                  <a:lnSpc>
                    <a:spcPts val="1045"/>
                  </a:lnSpc>
                  <a:spcBef>
                    <a:spcPct val="0"/>
                  </a:spcBef>
                </a:pPr>
                <a:endParaRPr/>
              </a:p>
            </p:txBody>
          </p:sp>
        </p:grpSp>
        <p:sp>
          <p:nvSpPr>
            <p:cNvPr id="10" name="TextBox 10"/>
            <p:cNvSpPr txBox="1"/>
            <p:nvPr/>
          </p:nvSpPr>
          <p:spPr>
            <a:xfrm>
              <a:off x="9296728" y="420479"/>
              <a:ext cx="3387906" cy="553663"/>
            </a:xfrm>
            <a:prstGeom prst="rect">
              <a:avLst/>
            </a:prstGeom>
          </p:spPr>
          <p:txBody>
            <a:bodyPr lIns="0" tIns="0" rIns="0" bIns="0" rtlCol="0" anchor="t">
              <a:spAutoFit/>
            </a:bodyPr>
            <a:lstStyle/>
            <a:p>
              <a:pPr algn="ctr">
                <a:lnSpc>
                  <a:spcPts val="3177"/>
                </a:lnSpc>
              </a:pPr>
              <a:r>
                <a:rPr lang="en-US" sz="2269">
                  <a:solidFill>
                    <a:srgbClr val="0D4D4F"/>
                  </a:solidFill>
                  <a:latin typeface="Americane Condensed"/>
                  <a:ea typeface="Americane Condensed"/>
                  <a:cs typeface="Americane Condensed"/>
                  <a:sym typeface="Americane Condensed"/>
                </a:rPr>
                <a:t>www.wildscreenark.org</a:t>
              </a:r>
            </a:p>
          </p:txBody>
        </p:sp>
      </p:grpSp>
      <p:grpSp>
        <p:nvGrpSpPr>
          <p:cNvPr id="11" name="Group 11"/>
          <p:cNvGrpSpPr/>
          <p:nvPr/>
        </p:nvGrpSpPr>
        <p:grpSpPr>
          <a:xfrm>
            <a:off x="154548" y="147993"/>
            <a:ext cx="3853201" cy="753790"/>
            <a:chOff x="0" y="0"/>
            <a:chExt cx="5137602" cy="1005053"/>
          </a:xfrm>
        </p:grpSpPr>
        <p:sp>
          <p:nvSpPr>
            <p:cNvPr id="12" name="Freeform 12"/>
            <p:cNvSpPr/>
            <p:nvPr/>
          </p:nvSpPr>
          <p:spPr>
            <a:xfrm>
              <a:off x="0" y="0"/>
              <a:ext cx="2041779" cy="1005053"/>
            </a:xfrm>
            <a:custGeom>
              <a:avLst/>
              <a:gdLst/>
              <a:ahLst/>
              <a:cxnLst/>
              <a:rect l="l" t="t" r="r" b="b"/>
              <a:pathLst>
                <a:path w="2041779" h="1005053">
                  <a:moveTo>
                    <a:pt x="0" y="0"/>
                  </a:moveTo>
                  <a:lnTo>
                    <a:pt x="2041779" y="0"/>
                  </a:lnTo>
                  <a:lnTo>
                    <a:pt x="2041779" y="1005053"/>
                  </a:lnTo>
                  <a:lnTo>
                    <a:pt x="0" y="1005053"/>
                  </a:lnTo>
                  <a:lnTo>
                    <a:pt x="0" y="0"/>
                  </a:lnTo>
                  <a:close/>
                </a:path>
              </a:pathLst>
            </a:custGeom>
            <a:blipFill>
              <a:blip r:embed="rId3"/>
              <a:stretch>
                <a:fillRect/>
              </a:stretch>
            </a:blipFill>
          </p:spPr>
          <p:txBody>
            <a:bodyPr/>
            <a:lstStyle/>
            <a:p>
              <a:endParaRPr lang="en-GB"/>
            </a:p>
          </p:txBody>
        </p:sp>
        <p:sp>
          <p:nvSpPr>
            <p:cNvPr id="13" name="TextBox 13"/>
            <p:cNvSpPr txBox="1"/>
            <p:nvPr/>
          </p:nvSpPr>
          <p:spPr>
            <a:xfrm>
              <a:off x="2153236" y="-9525"/>
              <a:ext cx="2984366" cy="1014578"/>
            </a:xfrm>
            <a:prstGeom prst="rect">
              <a:avLst/>
            </a:prstGeom>
          </p:spPr>
          <p:txBody>
            <a:bodyPr lIns="0" tIns="0" rIns="0" bIns="0" rtlCol="0" anchor="t">
              <a:spAutoFit/>
            </a:bodyPr>
            <a:lstStyle/>
            <a:p>
              <a:pPr algn="l">
                <a:lnSpc>
                  <a:spcPts val="2725"/>
                </a:lnSpc>
              </a:pPr>
              <a:r>
                <a:rPr lang="en-US" sz="2725">
                  <a:solidFill>
                    <a:srgbClr val="FFFFFF"/>
                  </a:solidFill>
                  <a:latin typeface="Americane Condensed"/>
                  <a:ea typeface="Americane Condensed"/>
                  <a:cs typeface="Americane Condensed"/>
                  <a:sym typeface="Americane Condensed"/>
                </a:rPr>
                <a:t>Youth Nature Photo Competition</a:t>
              </a:r>
            </a:p>
          </p:txBody>
        </p:sp>
      </p:grpSp>
      <p:grpSp>
        <p:nvGrpSpPr>
          <p:cNvPr id="15" name="Group 15"/>
          <p:cNvGrpSpPr/>
          <p:nvPr/>
        </p:nvGrpSpPr>
        <p:grpSpPr>
          <a:xfrm>
            <a:off x="-11455" y="6485457"/>
            <a:ext cx="9753600" cy="838341"/>
            <a:chOff x="0" y="0"/>
            <a:chExt cx="6249258" cy="537136"/>
          </a:xfrm>
        </p:grpSpPr>
        <p:sp>
          <p:nvSpPr>
            <p:cNvPr id="16" name="Freeform 16"/>
            <p:cNvSpPr/>
            <p:nvPr/>
          </p:nvSpPr>
          <p:spPr>
            <a:xfrm>
              <a:off x="0" y="0"/>
              <a:ext cx="6249258" cy="537136"/>
            </a:xfrm>
            <a:custGeom>
              <a:avLst/>
              <a:gdLst/>
              <a:ahLst/>
              <a:cxnLst/>
              <a:rect l="l" t="t" r="r" b="b"/>
              <a:pathLst>
                <a:path w="6249258" h="537136">
                  <a:moveTo>
                    <a:pt x="0" y="0"/>
                  </a:moveTo>
                  <a:lnTo>
                    <a:pt x="6249258" y="0"/>
                  </a:lnTo>
                  <a:lnTo>
                    <a:pt x="6249258" y="537136"/>
                  </a:lnTo>
                  <a:lnTo>
                    <a:pt x="0" y="537136"/>
                  </a:lnTo>
                  <a:close/>
                </a:path>
              </a:pathLst>
            </a:custGeom>
            <a:solidFill>
              <a:srgbClr val="0D4D4F"/>
            </a:solidFill>
            <a:ln cap="sq">
              <a:noFill/>
              <a:prstDash val="solid"/>
              <a:miter/>
            </a:ln>
          </p:spPr>
          <p:txBody>
            <a:bodyPr/>
            <a:lstStyle/>
            <a:p>
              <a:endParaRPr lang="en-GB"/>
            </a:p>
          </p:txBody>
        </p:sp>
        <p:sp>
          <p:nvSpPr>
            <p:cNvPr id="17" name="TextBox 17"/>
            <p:cNvSpPr txBox="1"/>
            <p:nvPr/>
          </p:nvSpPr>
          <p:spPr>
            <a:xfrm>
              <a:off x="0" y="-19050"/>
              <a:ext cx="6249258" cy="556186"/>
            </a:xfrm>
            <a:prstGeom prst="rect">
              <a:avLst/>
            </a:prstGeom>
          </p:spPr>
          <p:txBody>
            <a:bodyPr lIns="28415" tIns="28415" rIns="28415" bIns="28415" rtlCol="0" anchor="ctr"/>
            <a:lstStyle/>
            <a:p>
              <a:pPr marL="0" lvl="0" indent="0" algn="just">
                <a:lnSpc>
                  <a:spcPts val="1045"/>
                </a:lnSpc>
                <a:spcBef>
                  <a:spcPct val="0"/>
                </a:spcBef>
              </a:pPr>
              <a:endParaRPr/>
            </a:p>
          </p:txBody>
        </p:sp>
      </p:grpSp>
      <p:sp>
        <p:nvSpPr>
          <p:cNvPr id="18" name="TextBox 18"/>
          <p:cNvSpPr txBox="1"/>
          <p:nvPr/>
        </p:nvSpPr>
        <p:spPr>
          <a:xfrm>
            <a:off x="7571922" y="6740367"/>
            <a:ext cx="1788986" cy="290420"/>
          </a:xfrm>
          <a:prstGeom prst="rect">
            <a:avLst/>
          </a:prstGeom>
        </p:spPr>
        <p:txBody>
          <a:bodyPr lIns="0" tIns="0" rIns="0" bIns="0" rtlCol="0" anchor="t">
            <a:spAutoFit/>
          </a:bodyPr>
          <a:lstStyle/>
          <a:p>
            <a:pPr algn="ctr">
              <a:lnSpc>
                <a:spcPts val="2347"/>
              </a:lnSpc>
            </a:pPr>
            <a:r>
              <a:rPr lang="en-US" sz="1677">
                <a:solidFill>
                  <a:srgbClr val="FFFFFF"/>
                </a:solidFill>
                <a:latin typeface="HvDTrial Americane Condensed"/>
                <a:ea typeface="HvDTrial Americane Condensed"/>
                <a:cs typeface="HvDTrial Americane Condensed"/>
                <a:sym typeface="HvDTrial Americane Condensed"/>
              </a:rPr>
              <a:t>© Wildscreen 2025</a:t>
            </a:r>
          </a:p>
        </p:txBody>
      </p:sp>
      <p:sp>
        <p:nvSpPr>
          <p:cNvPr id="19" name="Freeform 19"/>
          <p:cNvSpPr/>
          <p:nvPr/>
        </p:nvSpPr>
        <p:spPr>
          <a:xfrm>
            <a:off x="6742779" y="4269539"/>
            <a:ext cx="2506318" cy="1669834"/>
          </a:xfrm>
          <a:custGeom>
            <a:avLst/>
            <a:gdLst/>
            <a:ahLst/>
            <a:cxnLst/>
            <a:rect l="l" t="t" r="r" b="b"/>
            <a:pathLst>
              <a:path w="2506318" h="1669834">
                <a:moveTo>
                  <a:pt x="0" y="0"/>
                </a:moveTo>
                <a:lnTo>
                  <a:pt x="2506318" y="0"/>
                </a:lnTo>
                <a:lnTo>
                  <a:pt x="2506318" y="1669835"/>
                </a:lnTo>
                <a:lnTo>
                  <a:pt x="0" y="1669835"/>
                </a:lnTo>
                <a:lnTo>
                  <a:pt x="0" y="0"/>
                </a:lnTo>
                <a:close/>
              </a:path>
            </a:pathLst>
          </a:custGeom>
          <a:blipFill>
            <a:blip r:embed="rId4"/>
            <a:stretch>
              <a:fillRect/>
            </a:stretch>
          </a:blipFill>
        </p:spPr>
        <p:txBody>
          <a:bodyPr/>
          <a:lstStyle/>
          <a:p>
            <a:endParaRPr lang="en-GB"/>
          </a:p>
        </p:txBody>
      </p:sp>
      <p:sp>
        <p:nvSpPr>
          <p:cNvPr id="20" name="TextBox 20"/>
          <p:cNvSpPr txBox="1"/>
          <p:nvPr/>
        </p:nvSpPr>
        <p:spPr>
          <a:xfrm>
            <a:off x="298547" y="4383839"/>
            <a:ext cx="6283709" cy="1655226"/>
          </a:xfrm>
          <a:prstGeom prst="rect">
            <a:avLst/>
          </a:prstGeom>
        </p:spPr>
        <p:txBody>
          <a:bodyPr lIns="0" tIns="0" rIns="0" bIns="0" rtlCol="0" anchor="t">
            <a:spAutoFit/>
          </a:bodyPr>
          <a:lstStyle/>
          <a:p>
            <a:pPr algn="l">
              <a:lnSpc>
                <a:spcPts val="2681"/>
              </a:lnSpc>
            </a:pPr>
            <a:r>
              <a:rPr lang="en-US" sz="1915" b="1">
                <a:solidFill>
                  <a:srgbClr val="0D4D4F"/>
                </a:solidFill>
                <a:latin typeface="Comic Sans Bold"/>
                <a:ea typeface="Comic Sans Bold"/>
                <a:cs typeface="Comic Sans Bold"/>
                <a:sym typeface="Comic Sans Bold"/>
              </a:rPr>
              <a:t>Volunteer coordinator</a:t>
            </a:r>
            <a:r>
              <a:rPr lang="en-US" sz="1915">
                <a:solidFill>
                  <a:srgbClr val="0D4D4F"/>
                </a:solidFill>
                <a:latin typeface="Comic Sans"/>
                <a:ea typeface="Comic Sans"/>
                <a:cs typeface="Comic Sans"/>
                <a:sym typeface="Comic Sans"/>
              </a:rPr>
              <a:t> – if you like organising people or things, this might be for you! Charities often need to organise a large number of volunteers, so this role is all about keeping them organised, happy and productive. </a:t>
            </a:r>
          </a:p>
          <a:p>
            <a:pPr algn="l">
              <a:lnSpc>
                <a:spcPts val="2681"/>
              </a:lnSpc>
            </a:pPr>
            <a:endParaRPr lang="en-US" sz="1915">
              <a:solidFill>
                <a:srgbClr val="0D4D4F"/>
              </a:solidFill>
              <a:latin typeface="Comic Sans"/>
              <a:ea typeface="Comic Sans"/>
              <a:cs typeface="Comic Sans"/>
              <a:sym typeface="Comic Sa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109164" y="1521919"/>
            <a:ext cx="7842092" cy="1099702"/>
            <a:chOff x="0" y="0"/>
            <a:chExt cx="4771903" cy="669167"/>
          </a:xfrm>
        </p:grpSpPr>
        <p:sp>
          <p:nvSpPr>
            <p:cNvPr id="3" name="Freeform 3"/>
            <p:cNvSpPr/>
            <p:nvPr/>
          </p:nvSpPr>
          <p:spPr>
            <a:xfrm>
              <a:off x="0" y="0"/>
              <a:ext cx="4771903" cy="669167"/>
            </a:xfrm>
            <a:custGeom>
              <a:avLst/>
              <a:gdLst/>
              <a:ahLst/>
              <a:cxnLst/>
              <a:rect l="l" t="t" r="r" b="b"/>
              <a:pathLst>
                <a:path w="4771903" h="669167">
                  <a:moveTo>
                    <a:pt x="0" y="0"/>
                  </a:moveTo>
                  <a:lnTo>
                    <a:pt x="4771903" y="0"/>
                  </a:lnTo>
                  <a:lnTo>
                    <a:pt x="4771903" y="669167"/>
                  </a:lnTo>
                  <a:lnTo>
                    <a:pt x="0" y="669167"/>
                  </a:lnTo>
                  <a:close/>
                </a:path>
              </a:pathLst>
            </a:custGeom>
            <a:solidFill>
              <a:srgbClr val="000000">
                <a:alpha val="0"/>
              </a:srgbClr>
            </a:solidFill>
          </p:spPr>
          <p:txBody>
            <a:bodyPr/>
            <a:lstStyle/>
            <a:p>
              <a:endParaRPr lang="en-GB"/>
            </a:p>
          </p:txBody>
        </p:sp>
        <p:sp>
          <p:nvSpPr>
            <p:cNvPr id="4" name="TextBox 4"/>
            <p:cNvSpPr txBox="1"/>
            <p:nvPr/>
          </p:nvSpPr>
          <p:spPr>
            <a:xfrm>
              <a:off x="0" y="-57150"/>
              <a:ext cx="4771903" cy="726317"/>
            </a:xfrm>
            <a:prstGeom prst="rect">
              <a:avLst/>
            </a:prstGeom>
          </p:spPr>
          <p:txBody>
            <a:bodyPr lIns="21988" tIns="21988" rIns="21988" bIns="21988" rtlCol="0" anchor="ctr"/>
            <a:lstStyle/>
            <a:p>
              <a:pPr algn="ctr">
                <a:lnSpc>
                  <a:spcPts val="3919"/>
                </a:lnSpc>
              </a:pPr>
              <a:r>
                <a:rPr lang="en-US" sz="2799" b="1">
                  <a:solidFill>
                    <a:srgbClr val="0D4D4F"/>
                  </a:solidFill>
                  <a:latin typeface="Comic Sans Bold"/>
                  <a:ea typeface="Comic Sans Bold"/>
                  <a:cs typeface="Comic Sans Bold"/>
                  <a:sym typeface="Comic Sans Bold"/>
                </a:rPr>
                <a:t>Conservation and Communication Roles</a:t>
              </a:r>
            </a:p>
            <a:p>
              <a:pPr algn="l">
                <a:lnSpc>
                  <a:spcPts val="3919"/>
                </a:lnSpc>
              </a:pPr>
              <a:endParaRPr lang="en-US" sz="2799" b="1">
                <a:solidFill>
                  <a:srgbClr val="0D4D4F"/>
                </a:solidFill>
                <a:latin typeface="Comic Sans Bold"/>
                <a:ea typeface="Comic Sans Bold"/>
                <a:cs typeface="Comic Sans Bold"/>
                <a:sym typeface="Comic Sans Bold"/>
              </a:endParaRPr>
            </a:p>
          </p:txBody>
        </p:sp>
      </p:grpSp>
      <p:grpSp>
        <p:nvGrpSpPr>
          <p:cNvPr id="5" name="Group 5"/>
          <p:cNvGrpSpPr/>
          <p:nvPr/>
        </p:nvGrpSpPr>
        <p:grpSpPr>
          <a:xfrm>
            <a:off x="-11455" y="0"/>
            <a:ext cx="9753600" cy="1117403"/>
            <a:chOff x="0" y="0"/>
            <a:chExt cx="13004800" cy="1489871"/>
          </a:xfrm>
        </p:grpSpPr>
        <p:grpSp>
          <p:nvGrpSpPr>
            <p:cNvPr id="6" name="Group 6"/>
            <p:cNvGrpSpPr/>
            <p:nvPr/>
          </p:nvGrpSpPr>
          <p:grpSpPr>
            <a:xfrm>
              <a:off x="0" y="0"/>
              <a:ext cx="13004800" cy="1489871"/>
              <a:chOff x="0" y="0"/>
              <a:chExt cx="3713439" cy="425423"/>
            </a:xfrm>
          </p:grpSpPr>
          <p:sp>
            <p:nvSpPr>
              <p:cNvPr id="7" name="Freeform 7"/>
              <p:cNvSpPr/>
              <p:nvPr/>
            </p:nvSpPr>
            <p:spPr>
              <a:xfrm>
                <a:off x="0" y="0"/>
                <a:ext cx="3713439" cy="425423"/>
              </a:xfrm>
              <a:custGeom>
                <a:avLst/>
                <a:gdLst/>
                <a:ahLst/>
                <a:cxnLst/>
                <a:rect l="l" t="t" r="r" b="b"/>
                <a:pathLst>
                  <a:path w="3713439" h="425423">
                    <a:moveTo>
                      <a:pt x="0" y="0"/>
                    </a:moveTo>
                    <a:lnTo>
                      <a:pt x="3713439" y="0"/>
                    </a:lnTo>
                    <a:lnTo>
                      <a:pt x="3713439" y="425423"/>
                    </a:lnTo>
                    <a:lnTo>
                      <a:pt x="0" y="425423"/>
                    </a:lnTo>
                    <a:close/>
                  </a:path>
                </a:pathLst>
              </a:custGeom>
              <a:gradFill rotWithShape="1">
                <a:gsLst>
                  <a:gs pos="0">
                    <a:srgbClr val="0D4D4F">
                      <a:alpha val="100000"/>
                    </a:srgbClr>
                  </a:gs>
                  <a:gs pos="50000">
                    <a:srgbClr val="85CFBA">
                      <a:alpha val="100000"/>
                    </a:srgbClr>
                  </a:gs>
                  <a:gs pos="100000">
                    <a:srgbClr val="85CFBA">
                      <a:alpha val="100000"/>
                    </a:srgbClr>
                  </a:gs>
                </a:gsLst>
                <a:lin ang="0"/>
              </a:gradFill>
              <a:ln cap="sq">
                <a:noFill/>
                <a:prstDash val="solid"/>
                <a:miter/>
              </a:ln>
            </p:spPr>
            <p:txBody>
              <a:bodyPr/>
              <a:lstStyle/>
              <a:p>
                <a:endParaRPr lang="en-GB"/>
              </a:p>
            </p:txBody>
          </p:sp>
          <p:sp>
            <p:nvSpPr>
              <p:cNvPr id="8" name="TextBox 8"/>
              <p:cNvSpPr txBox="1"/>
              <p:nvPr/>
            </p:nvSpPr>
            <p:spPr>
              <a:xfrm>
                <a:off x="0" y="-19050"/>
                <a:ext cx="3713439" cy="444473"/>
              </a:xfrm>
              <a:prstGeom prst="rect">
                <a:avLst/>
              </a:prstGeom>
            </p:spPr>
            <p:txBody>
              <a:bodyPr lIns="54537" tIns="54537" rIns="54537" bIns="54537" rtlCol="0" anchor="ctr"/>
              <a:lstStyle/>
              <a:p>
                <a:pPr marL="0" lvl="0" indent="0" algn="just">
                  <a:lnSpc>
                    <a:spcPts val="1045"/>
                  </a:lnSpc>
                  <a:spcBef>
                    <a:spcPct val="0"/>
                  </a:spcBef>
                </a:pPr>
                <a:endParaRPr/>
              </a:p>
            </p:txBody>
          </p:sp>
        </p:grpSp>
        <p:sp>
          <p:nvSpPr>
            <p:cNvPr id="9" name="TextBox 9"/>
            <p:cNvSpPr txBox="1"/>
            <p:nvPr/>
          </p:nvSpPr>
          <p:spPr>
            <a:xfrm>
              <a:off x="9296728" y="420479"/>
              <a:ext cx="3387906" cy="553663"/>
            </a:xfrm>
            <a:prstGeom prst="rect">
              <a:avLst/>
            </a:prstGeom>
          </p:spPr>
          <p:txBody>
            <a:bodyPr lIns="0" tIns="0" rIns="0" bIns="0" rtlCol="0" anchor="t">
              <a:spAutoFit/>
            </a:bodyPr>
            <a:lstStyle/>
            <a:p>
              <a:pPr algn="ctr">
                <a:lnSpc>
                  <a:spcPts val="3177"/>
                </a:lnSpc>
              </a:pPr>
              <a:r>
                <a:rPr lang="en-US" sz="2269">
                  <a:solidFill>
                    <a:srgbClr val="0D4D4F"/>
                  </a:solidFill>
                  <a:latin typeface="Americane Condensed"/>
                  <a:ea typeface="Americane Condensed"/>
                  <a:cs typeface="Americane Condensed"/>
                  <a:sym typeface="Americane Condensed"/>
                </a:rPr>
                <a:t>www.wildscreenark.org</a:t>
              </a:r>
            </a:p>
          </p:txBody>
        </p:sp>
      </p:grpSp>
      <p:grpSp>
        <p:nvGrpSpPr>
          <p:cNvPr id="10" name="Group 10"/>
          <p:cNvGrpSpPr/>
          <p:nvPr/>
        </p:nvGrpSpPr>
        <p:grpSpPr>
          <a:xfrm>
            <a:off x="154548" y="147993"/>
            <a:ext cx="3853201" cy="753790"/>
            <a:chOff x="0" y="0"/>
            <a:chExt cx="5137602" cy="1005053"/>
          </a:xfrm>
        </p:grpSpPr>
        <p:sp>
          <p:nvSpPr>
            <p:cNvPr id="11" name="Freeform 11"/>
            <p:cNvSpPr/>
            <p:nvPr/>
          </p:nvSpPr>
          <p:spPr>
            <a:xfrm>
              <a:off x="0" y="0"/>
              <a:ext cx="2041779" cy="1005053"/>
            </a:xfrm>
            <a:custGeom>
              <a:avLst/>
              <a:gdLst/>
              <a:ahLst/>
              <a:cxnLst/>
              <a:rect l="l" t="t" r="r" b="b"/>
              <a:pathLst>
                <a:path w="2041779" h="1005053">
                  <a:moveTo>
                    <a:pt x="0" y="0"/>
                  </a:moveTo>
                  <a:lnTo>
                    <a:pt x="2041779" y="0"/>
                  </a:lnTo>
                  <a:lnTo>
                    <a:pt x="2041779" y="1005053"/>
                  </a:lnTo>
                  <a:lnTo>
                    <a:pt x="0" y="1005053"/>
                  </a:lnTo>
                  <a:lnTo>
                    <a:pt x="0" y="0"/>
                  </a:lnTo>
                  <a:close/>
                </a:path>
              </a:pathLst>
            </a:custGeom>
            <a:blipFill>
              <a:blip r:embed="rId3"/>
              <a:stretch>
                <a:fillRect/>
              </a:stretch>
            </a:blipFill>
          </p:spPr>
          <p:txBody>
            <a:bodyPr/>
            <a:lstStyle/>
            <a:p>
              <a:endParaRPr lang="en-GB"/>
            </a:p>
          </p:txBody>
        </p:sp>
        <p:sp>
          <p:nvSpPr>
            <p:cNvPr id="12" name="TextBox 12"/>
            <p:cNvSpPr txBox="1"/>
            <p:nvPr/>
          </p:nvSpPr>
          <p:spPr>
            <a:xfrm>
              <a:off x="2153236" y="-9525"/>
              <a:ext cx="2984366" cy="1014578"/>
            </a:xfrm>
            <a:prstGeom prst="rect">
              <a:avLst/>
            </a:prstGeom>
          </p:spPr>
          <p:txBody>
            <a:bodyPr lIns="0" tIns="0" rIns="0" bIns="0" rtlCol="0" anchor="t">
              <a:spAutoFit/>
            </a:bodyPr>
            <a:lstStyle/>
            <a:p>
              <a:pPr algn="l">
                <a:lnSpc>
                  <a:spcPts val="2725"/>
                </a:lnSpc>
              </a:pPr>
              <a:r>
                <a:rPr lang="en-US" sz="2725">
                  <a:solidFill>
                    <a:srgbClr val="FFFFFF"/>
                  </a:solidFill>
                  <a:latin typeface="Americane Condensed"/>
                  <a:ea typeface="Americane Condensed"/>
                  <a:cs typeface="Americane Condensed"/>
                  <a:sym typeface="Americane Condensed"/>
                </a:rPr>
                <a:t>Youth Nature Photo Competition</a:t>
              </a:r>
            </a:p>
          </p:txBody>
        </p:sp>
      </p:grpSp>
      <p:grpSp>
        <p:nvGrpSpPr>
          <p:cNvPr id="14" name="Group 14"/>
          <p:cNvGrpSpPr/>
          <p:nvPr/>
        </p:nvGrpSpPr>
        <p:grpSpPr>
          <a:xfrm>
            <a:off x="-11455" y="6485457"/>
            <a:ext cx="9753600" cy="838341"/>
            <a:chOff x="0" y="0"/>
            <a:chExt cx="6249258" cy="537136"/>
          </a:xfrm>
        </p:grpSpPr>
        <p:sp>
          <p:nvSpPr>
            <p:cNvPr id="15" name="Freeform 15"/>
            <p:cNvSpPr/>
            <p:nvPr/>
          </p:nvSpPr>
          <p:spPr>
            <a:xfrm>
              <a:off x="0" y="0"/>
              <a:ext cx="6249258" cy="537136"/>
            </a:xfrm>
            <a:custGeom>
              <a:avLst/>
              <a:gdLst/>
              <a:ahLst/>
              <a:cxnLst/>
              <a:rect l="l" t="t" r="r" b="b"/>
              <a:pathLst>
                <a:path w="6249258" h="537136">
                  <a:moveTo>
                    <a:pt x="0" y="0"/>
                  </a:moveTo>
                  <a:lnTo>
                    <a:pt x="6249258" y="0"/>
                  </a:lnTo>
                  <a:lnTo>
                    <a:pt x="6249258" y="537136"/>
                  </a:lnTo>
                  <a:lnTo>
                    <a:pt x="0" y="537136"/>
                  </a:lnTo>
                  <a:close/>
                </a:path>
              </a:pathLst>
            </a:custGeom>
            <a:solidFill>
              <a:srgbClr val="0D4D4F"/>
            </a:solidFill>
            <a:ln cap="sq">
              <a:noFill/>
              <a:prstDash val="solid"/>
              <a:miter/>
            </a:ln>
          </p:spPr>
          <p:txBody>
            <a:bodyPr/>
            <a:lstStyle/>
            <a:p>
              <a:endParaRPr lang="en-GB"/>
            </a:p>
          </p:txBody>
        </p:sp>
        <p:sp>
          <p:nvSpPr>
            <p:cNvPr id="16" name="TextBox 16"/>
            <p:cNvSpPr txBox="1"/>
            <p:nvPr/>
          </p:nvSpPr>
          <p:spPr>
            <a:xfrm>
              <a:off x="0" y="-57150"/>
              <a:ext cx="6249258" cy="594286"/>
            </a:xfrm>
            <a:prstGeom prst="rect">
              <a:avLst/>
            </a:prstGeom>
          </p:spPr>
          <p:txBody>
            <a:bodyPr lIns="28415" tIns="28415" rIns="28415" bIns="28415" rtlCol="0" anchor="ctr"/>
            <a:lstStyle/>
            <a:p>
              <a:pPr marL="0" lvl="0" indent="0" algn="just">
                <a:lnSpc>
                  <a:spcPts val="4480"/>
                </a:lnSpc>
                <a:spcBef>
                  <a:spcPct val="0"/>
                </a:spcBef>
              </a:pPr>
              <a:endParaRPr/>
            </a:p>
          </p:txBody>
        </p:sp>
      </p:grpSp>
      <p:sp>
        <p:nvSpPr>
          <p:cNvPr id="17" name="Freeform 17"/>
          <p:cNvSpPr/>
          <p:nvPr/>
        </p:nvSpPr>
        <p:spPr>
          <a:xfrm>
            <a:off x="6702696" y="2654642"/>
            <a:ext cx="2564599" cy="1711870"/>
          </a:xfrm>
          <a:custGeom>
            <a:avLst/>
            <a:gdLst/>
            <a:ahLst/>
            <a:cxnLst/>
            <a:rect l="l" t="t" r="r" b="b"/>
            <a:pathLst>
              <a:path w="2564599" h="1711870">
                <a:moveTo>
                  <a:pt x="0" y="0"/>
                </a:moveTo>
                <a:lnTo>
                  <a:pt x="2564599" y="0"/>
                </a:lnTo>
                <a:lnTo>
                  <a:pt x="2564599" y="1711870"/>
                </a:lnTo>
                <a:lnTo>
                  <a:pt x="0" y="1711870"/>
                </a:lnTo>
                <a:lnTo>
                  <a:pt x="0" y="0"/>
                </a:lnTo>
                <a:close/>
              </a:path>
            </a:pathLst>
          </a:custGeom>
          <a:blipFill>
            <a:blip r:embed="rId4"/>
            <a:stretch>
              <a:fillRect/>
            </a:stretch>
          </a:blipFill>
        </p:spPr>
        <p:txBody>
          <a:bodyPr/>
          <a:lstStyle/>
          <a:p>
            <a:endParaRPr lang="en-GB"/>
          </a:p>
        </p:txBody>
      </p:sp>
      <p:sp>
        <p:nvSpPr>
          <p:cNvPr id="18" name="TextBox 18"/>
          <p:cNvSpPr txBox="1"/>
          <p:nvPr/>
        </p:nvSpPr>
        <p:spPr>
          <a:xfrm>
            <a:off x="486305" y="2724642"/>
            <a:ext cx="5731042" cy="1543296"/>
          </a:xfrm>
          <a:prstGeom prst="rect">
            <a:avLst/>
          </a:prstGeom>
        </p:spPr>
        <p:txBody>
          <a:bodyPr lIns="0" tIns="0" rIns="0" bIns="0" rtlCol="0" anchor="t">
            <a:spAutoFit/>
          </a:bodyPr>
          <a:lstStyle/>
          <a:p>
            <a:pPr algn="l">
              <a:lnSpc>
                <a:spcPts val="2496"/>
              </a:lnSpc>
            </a:pPr>
            <a:r>
              <a:rPr lang="en-US" sz="1783" b="1">
                <a:solidFill>
                  <a:srgbClr val="0D4D4F"/>
                </a:solidFill>
                <a:latin typeface="Comic Sans Bold"/>
                <a:ea typeface="Comic Sans Bold"/>
                <a:cs typeface="Comic Sans Bold"/>
                <a:sym typeface="Comic Sans Bold"/>
              </a:rPr>
              <a:t>Conservation officer</a:t>
            </a:r>
            <a:r>
              <a:rPr lang="en-US" sz="1783">
                <a:solidFill>
                  <a:srgbClr val="0D4D4F"/>
                </a:solidFill>
                <a:latin typeface="Comic Sans"/>
                <a:ea typeface="Comic Sans"/>
                <a:cs typeface="Comic Sans"/>
                <a:sym typeface="Comic Sans"/>
              </a:rPr>
              <a:t> – you may work directly on one of the conservation projects a charity works on. Often a qualification about or experience with nature will be required for this e.g, animal handling licences, degree or equivalent in wildlife conservation. </a:t>
            </a:r>
          </a:p>
        </p:txBody>
      </p:sp>
      <p:sp>
        <p:nvSpPr>
          <p:cNvPr id="19" name="TextBox 19"/>
          <p:cNvSpPr txBox="1"/>
          <p:nvPr/>
        </p:nvSpPr>
        <p:spPr>
          <a:xfrm>
            <a:off x="7571922" y="6740367"/>
            <a:ext cx="1788986" cy="290420"/>
          </a:xfrm>
          <a:prstGeom prst="rect">
            <a:avLst/>
          </a:prstGeom>
        </p:spPr>
        <p:txBody>
          <a:bodyPr lIns="0" tIns="0" rIns="0" bIns="0" rtlCol="0" anchor="t">
            <a:spAutoFit/>
          </a:bodyPr>
          <a:lstStyle/>
          <a:p>
            <a:pPr algn="ctr">
              <a:lnSpc>
                <a:spcPts val="2347"/>
              </a:lnSpc>
            </a:pPr>
            <a:r>
              <a:rPr lang="en-US" sz="1677">
                <a:solidFill>
                  <a:srgbClr val="FFFFFF"/>
                </a:solidFill>
                <a:latin typeface="HvDTrial Americane Condensed"/>
                <a:ea typeface="HvDTrial Americane Condensed"/>
                <a:cs typeface="HvDTrial Americane Condensed"/>
                <a:sym typeface="HvDTrial Americane Condensed"/>
              </a:rPr>
              <a:t>© Wildscreen 2025</a:t>
            </a:r>
          </a:p>
        </p:txBody>
      </p:sp>
      <p:sp>
        <p:nvSpPr>
          <p:cNvPr id="20" name="TextBox 20"/>
          <p:cNvSpPr txBox="1"/>
          <p:nvPr/>
        </p:nvSpPr>
        <p:spPr>
          <a:xfrm>
            <a:off x="486305" y="4540838"/>
            <a:ext cx="8780990" cy="1543296"/>
          </a:xfrm>
          <a:prstGeom prst="rect">
            <a:avLst/>
          </a:prstGeom>
        </p:spPr>
        <p:txBody>
          <a:bodyPr lIns="0" tIns="0" rIns="0" bIns="0" rtlCol="0" anchor="t">
            <a:spAutoFit/>
          </a:bodyPr>
          <a:lstStyle/>
          <a:p>
            <a:pPr algn="l">
              <a:lnSpc>
                <a:spcPts val="2496"/>
              </a:lnSpc>
            </a:pPr>
            <a:r>
              <a:rPr lang="en-US" sz="1783" b="1">
                <a:solidFill>
                  <a:srgbClr val="0D4D4F"/>
                </a:solidFill>
                <a:latin typeface="Comic Sans Bold"/>
                <a:ea typeface="Comic Sans Bold"/>
                <a:cs typeface="Comic Sans Bold"/>
                <a:sym typeface="Comic Sans Bold"/>
              </a:rPr>
              <a:t>Communications specialist or strategist</a:t>
            </a:r>
            <a:r>
              <a:rPr lang="en-US" sz="1783">
                <a:solidFill>
                  <a:srgbClr val="0D4D4F"/>
                </a:solidFill>
                <a:latin typeface="Comic Sans"/>
                <a:ea typeface="Comic Sans"/>
                <a:cs typeface="Comic Sans"/>
                <a:sym typeface="Comic Sans"/>
              </a:rPr>
              <a:t> – you might work for a charity, or freelance, that works with charities to run campaigns. Knowing how to market and sell an idea and how to connect with audiences in the general public is key in this role, as well as understanding communication approaches e.g. social media and digital marketing.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992154" y="2144509"/>
            <a:ext cx="5746383" cy="2959507"/>
          </a:xfrm>
          <a:prstGeom prst="rect">
            <a:avLst/>
          </a:prstGeom>
        </p:spPr>
        <p:txBody>
          <a:bodyPr lIns="0" tIns="0" rIns="0" bIns="0" rtlCol="0" anchor="t">
            <a:spAutoFit/>
          </a:bodyPr>
          <a:lstStyle/>
          <a:p>
            <a:pPr algn="ctr">
              <a:lnSpc>
                <a:spcPts val="4695"/>
              </a:lnSpc>
            </a:pPr>
            <a:r>
              <a:rPr lang="en-US" sz="3354" b="1">
                <a:solidFill>
                  <a:srgbClr val="0D4D4F"/>
                </a:solidFill>
                <a:latin typeface="Comic Sans Bold"/>
                <a:ea typeface="Comic Sans Bold"/>
                <a:cs typeface="Comic Sans Bold"/>
                <a:sym typeface="Comic Sans Bold"/>
              </a:rPr>
              <a:t>What role best suits your skills?</a:t>
            </a:r>
          </a:p>
          <a:p>
            <a:pPr algn="ctr">
              <a:lnSpc>
                <a:spcPts val="4695"/>
              </a:lnSpc>
            </a:pPr>
            <a:endParaRPr lang="en-US" sz="3354" b="1">
              <a:solidFill>
                <a:srgbClr val="0D4D4F"/>
              </a:solidFill>
              <a:latin typeface="Comic Sans Bold"/>
              <a:ea typeface="Comic Sans Bold"/>
              <a:cs typeface="Comic Sans Bold"/>
              <a:sym typeface="Comic Sans Bold"/>
            </a:endParaRPr>
          </a:p>
          <a:p>
            <a:pPr algn="ctr">
              <a:lnSpc>
                <a:spcPts val="4695"/>
              </a:lnSpc>
            </a:pPr>
            <a:r>
              <a:rPr lang="en-US" sz="3354" b="1">
                <a:solidFill>
                  <a:srgbClr val="0D4D4F"/>
                </a:solidFill>
                <a:latin typeface="Comic Sans Bold"/>
                <a:ea typeface="Comic Sans Bold"/>
                <a:cs typeface="Comic Sans Bold"/>
                <a:sym typeface="Comic Sans Bold"/>
              </a:rPr>
              <a:t>Where do you want to build your skills?</a:t>
            </a:r>
          </a:p>
        </p:txBody>
      </p:sp>
      <p:grpSp>
        <p:nvGrpSpPr>
          <p:cNvPr id="3" name="Group 3"/>
          <p:cNvGrpSpPr/>
          <p:nvPr/>
        </p:nvGrpSpPr>
        <p:grpSpPr>
          <a:xfrm>
            <a:off x="-128868" y="2187593"/>
            <a:ext cx="2121022" cy="2121022"/>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3"/>
              <a:stretch>
                <a:fillRect t="-3167" b="-3167"/>
              </a:stretch>
            </a:blipFill>
            <a:ln w="19050" cap="sq">
              <a:solidFill>
                <a:srgbClr val="E8E8E8"/>
              </a:solidFill>
              <a:prstDash val="solid"/>
              <a:miter/>
            </a:ln>
          </p:spPr>
          <p:txBody>
            <a:bodyPr/>
            <a:lstStyle/>
            <a:p>
              <a:endParaRPr lang="en-GB"/>
            </a:p>
          </p:txBody>
        </p:sp>
      </p:grpSp>
      <p:grpSp>
        <p:nvGrpSpPr>
          <p:cNvPr id="5" name="Group 5"/>
          <p:cNvGrpSpPr/>
          <p:nvPr/>
        </p:nvGrpSpPr>
        <p:grpSpPr>
          <a:xfrm rot="-433819">
            <a:off x="7480905" y="3388676"/>
            <a:ext cx="2378119" cy="2283945"/>
            <a:chOff x="0" y="0"/>
            <a:chExt cx="6350000" cy="6098540"/>
          </a:xfrm>
        </p:grpSpPr>
        <p:sp>
          <p:nvSpPr>
            <p:cNvPr id="6" name="Freeform 6"/>
            <p:cNvSpPr/>
            <p:nvPr/>
          </p:nvSpPr>
          <p:spPr>
            <a:xfrm>
              <a:off x="-33020" y="-31750"/>
              <a:ext cx="6413500" cy="6129020"/>
            </a:xfrm>
            <a:custGeom>
              <a:avLst/>
              <a:gdLst/>
              <a:ahLst/>
              <a:cxnLst/>
              <a:rect l="l" t="t" r="r" b="b"/>
              <a:pathLst>
                <a:path w="6413500" h="6129020">
                  <a:moveTo>
                    <a:pt x="6301740" y="2900680"/>
                  </a:moveTo>
                  <a:cubicBezTo>
                    <a:pt x="6329680" y="2816860"/>
                    <a:pt x="6413500" y="2020570"/>
                    <a:pt x="6371590" y="1912620"/>
                  </a:cubicBezTo>
                  <a:cubicBezTo>
                    <a:pt x="6329680" y="1804670"/>
                    <a:pt x="5863590" y="1394460"/>
                    <a:pt x="5742940" y="1358900"/>
                  </a:cubicBezTo>
                  <a:cubicBezTo>
                    <a:pt x="5491480" y="1285240"/>
                    <a:pt x="4833620" y="1391920"/>
                    <a:pt x="4833620" y="1391920"/>
                  </a:cubicBezTo>
                  <a:cubicBezTo>
                    <a:pt x="4833620" y="1391920"/>
                    <a:pt x="4947920" y="920750"/>
                    <a:pt x="4928870" y="744220"/>
                  </a:cubicBezTo>
                  <a:cubicBezTo>
                    <a:pt x="4909820" y="567690"/>
                    <a:pt x="4446270" y="240030"/>
                    <a:pt x="4344670" y="135890"/>
                  </a:cubicBezTo>
                  <a:cubicBezTo>
                    <a:pt x="4244340" y="33020"/>
                    <a:pt x="3361690" y="0"/>
                    <a:pt x="3166110" y="64770"/>
                  </a:cubicBezTo>
                  <a:cubicBezTo>
                    <a:pt x="2970530" y="128270"/>
                    <a:pt x="2616200" y="675640"/>
                    <a:pt x="2616200" y="675640"/>
                  </a:cubicBezTo>
                  <a:cubicBezTo>
                    <a:pt x="2616200" y="675640"/>
                    <a:pt x="1983740" y="247650"/>
                    <a:pt x="1827530" y="198120"/>
                  </a:cubicBezTo>
                  <a:cubicBezTo>
                    <a:pt x="1670050" y="148590"/>
                    <a:pt x="1182370" y="417830"/>
                    <a:pt x="965200" y="571500"/>
                  </a:cubicBezTo>
                  <a:cubicBezTo>
                    <a:pt x="748030" y="725170"/>
                    <a:pt x="566420" y="1586230"/>
                    <a:pt x="554990" y="1784350"/>
                  </a:cubicBezTo>
                  <a:cubicBezTo>
                    <a:pt x="543560" y="1982470"/>
                    <a:pt x="866140" y="2520950"/>
                    <a:pt x="866140" y="2520950"/>
                  </a:cubicBezTo>
                  <a:cubicBezTo>
                    <a:pt x="866140" y="2520950"/>
                    <a:pt x="298450" y="2749550"/>
                    <a:pt x="212090" y="2876550"/>
                  </a:cubicBezTo>
                  <a:cubicBezTo>
                    <a:pt x="125730" y="3003550"/>
                    <a:pt x="0" y="4114800"/>
                    <a:pt x="39370" y="4263390"/>
                  </a:cubicBezTo>
                  <a:cubicBezTo>
                    <a:pt x="78740" y="4411980"/>
                    <a:pt x="447040" y="4792980"/>
                    <a:pt x="708660" y="4876800"/>
                  </a:cubicBezTo>
                  <a:cubicBezTo>
                    <a:pt x="971550" y="4960620"/>
                    <a:pt x="1666240" y="4890770"/>
                    <a:pt x="1666240" y="4890770"/>
                  </a:cubicBezTo>
                  <a:cubicBezTo>
                    <a:pt x="1666240" y="4890770"/>
                    <a:pt x="1661160" y="5490210"/>
                    <a:pt x="1710690" y="5615940"/>
                  </a:cubicBezTo>
                  <a:cubicBezTo>
                    <a:pt x="1760220" y="5741670"/>
                    <a:pt x="2270760" y="6129020"/>
                    <a:pt x="2510790" y="6129020"/>
                  </a:cubicBezTo>
                  <a:cubicBezTo>
                    <a:pt x="2750820" y="6129020"/>
                    <a:pt x="3686810" y="6043930"/>
                    <a:pt x="3790950" y="5955030"/>
                  </a:cubicBezTo>
                  <a:cubicBezTo>
                    <a:pt x="3895090" y="5866130"/>
                    <a:pt x="4146550" y="5349240"/>
                    <a:pt x="4146550" y="5349240"/>
                  </a:cubicBezTo>
                  <a:cubicBezTo>
                    <a:pt x="4146550" y="5349240"/>
                    <a:pt x="4710430" y="5542280"/>
                    <a:pt x="4895850" y="5574030"/>
                  </a:cubicBezTo>
                  <a:cubicBezTo>
                    <a:pt x="5081270" y="5605780"/>
                    <a:pt x="5877560" y="5219700"/>
                    <a:pt x="5957570" y="5104130"/>
                  </a:cubicBezTo>
                  <a:cubicBezTo>
                    <a:pt x="6037580" y="4988560"/>
                    <a:pt x="6276340" y="4080510"/>
                    <a:pt x="6220460" y="3983990"/>
                  </a:cubicBezTo>
                  <a:cubicBezTo>
                    <a:pt x="6165850" y="3888740"/>
                    <a:pt x="5801360" y="3380740"/>
                    <a:pt x="5801360" y="3380740"/>
                  </a:cubicBezTo>
                  <a:cubicBezTo>
                    <a:pt x="5801360" y="3380740"/>
                    <a:pt x="6247130" y="3058160"/>
                    <a:pt x="6300470" y="2899410"/>
                  </a:cubicBezTo>
                  <a:close/>
                </a:path>
              </a:pathLst>
            </a:custGeom>
            <a:blipFill>
              <a:blip r:embed="rId4"/>
              <a:stretch>
                <a:fillRect l="-64406" r="-6429"/>
              </a:stretch>
            </a:blipFill>
            <a:ln w="19050" cap="sq">
              <a:solidFill>
                <a:srgbClr val="E8E8E8"/>
              </a:solidFill>
              <a:prstDash val="solid"/>
              <a:miter/>
            </a:ln>
          </p:spPr>
          <p:txBody>
            <a:bodyPr/>
            <a:lstStyle/>
            <a:p>
              <a:endParaRPr lang="en-GB"/>
            </a:p>
          </p:txBody>
        </p:sp>
      </p:grpSp>
      <p:grpSp>
        <p:nvGrpSpPr>
          <p:cNvPr id="7" name="Group 7"/>
          <p:cNvGrpSpPr/>
          <p:nvPr/>
        </p:nvGrpSpPr>
        <p:grpSpPr>
          <a:xfrm>
            <a:off x="-11455" y="0"/>
            <a:ext cx="9753600" cy="1117403"/>
            <a:chOff x="0" y="0"/>
            <a:chExt cx="13004800" cy="1489871"/>
          </a:xfrm>
        </p:grpSpPr>
        <p:grpSp>
          <p:nvGrpSpPr>
            <p:cNvPr id="8" name="Group 8"/>
            <p:cNvGrpSpPr/>
            <p:nvPr/>
          </p:nvGrpSpPr>
          <p:grpSpPr>
            <a:xfrm>
              <a:off x="0" y="0"/>
              <a:ext cx="13004800" cy="1489871"/>
              <a:chOff x="0" y="0"/>
              <a:chExt cx="3713439" cy="425423"/>
            </a:xfrm>
          </p:grpSpPr>
          <p:sp>
            <p:nvSpPr>
              <p:cNvPr id="9" name="Freeform 9"/>
              <p:cNvSpPr/>
              <p:nvPr/>
            </p:nvSpPr>
            <p:spPr>
              <a:xfrm>
                <a:off x="0" y="0"/>
                <a:ext cx="3713439" cy="425423"/>
              </a:xfrm>
              <a:custGeom>
                <a:avLst/>
                <a:gdLst/>
                <a:ahLst/>
                <a:cxnLst/>
                <a:rect l="l" t="t" r="r" b="b"/>
                <a:pathLst>
                  <a:path w="3713439" h="425423">
                    <a:moveTo>
                      <a:pt x="0" y="0"/>
                    </a:moveTo>
                    <a:lnTo>
                      <a:pt x="3713439" y="0"/>
                    </a:lnTo>
                    <a:lnTo>
                      <a:pt x="3713439" y="425423"/>
                    </a:lnTo>
                    <a:lnTo>
                      <a:pt x="0" y="425423"/>
                    </a:lnTo>
                    <a:close/>
                  </a:path>
                </a:pathLst>
              </a:custGeom>
              <a:gradFill rotWithShape="1">
                <a:gsLst>
                  <a:gs pos="0">
                    <a:srgbClr val="0D4D4F">
                      <a:alpha val="100000"/>
                    </a:srgbClr>
                  </a:gs>
                  <a:gs pos="50000">
                    <a:srgbClr val="85CFBA">
                      <a:alpha val="100000"/>
                    </a:srgbClr>
                  </a:gs>
                  <a:gs pos="100000">
                    <a:srgbClr val="85CFBA">
                      <a:alpha val="100000"/>
                    </a:srgbClr>
                  </a:gs>
                </a:gsLst>
                <a:lin ang="0"/>
              </a:gradFill>
              <a:ln cap="sq">
                <a:noFill/>
                <a:prstDash val="solid"/>
                <a:miter/>
              </a:ln>
            </p:spPr>
            <p:txBody>
              <a:bodyPr/>
              <a:lstStyle/>
              <a:p>
                <a:endParaRPr lang="en-GB"/>
              </a:p>
            </p:txBody>
          </p:sp>
          <p:sp>
            <p:nvSpPr>
              <p:cNvPr id="10" name="TextBox 10"/>
              <p:cNvSpPr txBox="1"/>
              <p:nvPr/>
            </p:nvSpPr>
            <p:spPr>
              <a:xfrm>
                <a:off x="0" y="-19050"/>
                <a:ext cx="3713439" cy="444473"/>
              </a:xfrm>
              <a:prstGeom prst="rect">
                <a:avLst/>
              </a:prstGeom>
            </p:spPr>
            <p:txBody>
              <a:bodyPr lIns="54537" tIns="54537" rIns="54537" bIns="54537" rtlCol="0" anchor="ctr"/>
              <a:lstStyle/>
              <a:p>
                <a:pPr marL="0" lvl="0" indent="0" algn="just">
                  <a:lnSpc>
                    <a:spcPts val="1045"/>
                  </a:lnSpc>
                  <a:spcBef>
                    <a:spcPct val="0"/>
                  </a:spcBef>
                </a:pPr>
                <a:endParaRPr/>
              </a:p>
            </p:txBody>
          </p:sp>
        </p:grpSp>
        <p:sp>
          <p:nvSpPr>
            <p:cNvPr id="11" name="TextBox 11"/>
            <p:cNvSpPr txBox="1"/>
            <p:nvPr/>
          </p:nvSpPr>
          <p:spPr>
            <a:xfrm>
              <a:off x="9296728" y="420479"/>
              <a:ext cx="3387906" cy="553663"/>
            </a:xfrm>
            <a:prstGeom prst="rect">
              <a:avLst/>
            </a:prstGeom>
          </p:spPr>
          <p:txBody>
            <a:bodyPr lIns="0" tIns="0" rIns="0" bIns="0" rtlCol="0" anchor="t">
              <a:spAutoFit/>
            </a:bodyPr>
            <a:lstStyle/>
            <a:p>
              <a:pPr algn="ctr">
                <a:lnSpc>
                  <a:spcPts val="3177"/>
                </a:lnSpc>
              </a:pPr>
              <a:r>
                <a:rPr lang="en-US" sz="2269">
                  <a:solidFill>
                    <a:srgbClr val="0D4D4F"/>
                  </a:solidFill>
                  <a:latin typeface="Americane Condensed"/>
                  <a:ea typeface="Americane Condensed"/>
                  <a:cs typeface="Americane Condensed"/>
                  <a:sym typeface="Americane Condensed"/>
                </a:rPr>
                <a:t>www.wildscreenark.org</a:t>
              </a:r>
            </a:p>
          </p:txBody>
        </p:sp>
      </p:grpSp>
      <p:grpSp>
        <p:nvGrpSpPr>
          <p:cNvPr id="12" name="Group 12"/>
          <p:cNvGrpSpPr/>
          <p:nvPr/>
        </p:nvGrpSpPr>
        <p:grpSpPr>
          <a:xfrm>
            <a:off x="154548" y="147993"/>
            <a:ext cx="3853201" cy="753790"/>
            <a:chOff x="0" y="0"/>
            <a:chExt cx="5137602" cy="1005053"/>
          </a:xfrm>
        </p:grpSpPr>
        <p:sp>
          <p:nvSpPr>
            <p:cNvPr id="13" name="Freeform 13"/>
            <p:cNvSpPr/>
            <p:nvPr/>
          </p:nvSpPr>
          <p:spPr>
            <a:xfrm>
              <a:off x="0" y="0"/>
              <a:ext cx="2041779" cy="1005053"/>
            </a:xfrm>
            <a:custGeom>
              <a:avLst/>
              <a:gdLst/>
              <a:ahLst/>
              <a:cxnLst/>
              <a:rect l="l" t="t" r="r" b="b"/>
              <a:pathLst>
                <a:path w="2041779" h="1005053">
                  <a:moveTo>
                    <a:pt x="0" y="0"/>
                  </a:moveTo>
                  <a:lnTo>
                    <a:pt x="2041779" y="0"/>
                  </a:lnTo>
                  <a:lnTo>
                    <a:pt x="2041779" y="1005053"/>
                  </a:lnTo>
                  <a:lnTo>
                    <a:pt x="0" y="1005053"/>
                  </a:lnTo>
                  <a:lnTo>
                    <a:pt x="0" y="0"/>
                  </a:lnTo>
                  <a:close/>
                </a:path>
              </a:pathLst>
            </a:custGeom>
            <a:blipFill>
              <a:blip r:embed="rId5"/>
              <a:stretch>
                <a:fillRect/>
              </a:stretch>
            </a:blipFill>
          </p:spPr>
          <p:txBody>
            <a:bodyPr/>
            <a:lstStyle/>
            <a:p>
              <a:endParaRPr lang="en-GB"/>
            </a:p>
          </p:txBody>
        </p:sp>
        <p:sp>
          <p:nvSpPr>
            <p:cNvPr id="14" name="TextBox 14"/>
            <p:cNvSpPr txBox="1"/>
            <p:nvPr/>
          </p:nvSpPr>
          <p:spPr>
            <a:xfrm>
              <a:off x="2153236" y="-9525"/>
              <a:ext cx="2984366" cy="1014578"/>
            </a:xfrm>
            <a:prstGeom prst="rect">
              <a:avLst/>
            </a:prstGeom>
          </p:spPr>
          <p:txBody>
            <a:bodyPr lIns="0" tIns="0" rIns="0" bIns="0" rtlCol="0" anchor="t">
              <a:spAutoFit/>
            </a:bodyPr>
            <a:lstStyle/>
            <a:p>
              <a:pPr algn="l">
                <a:lnSpc>
                  <a:spcPts val="2725"/>
                </a:lnSpc>
              </a:pPr>
              <a:r>
                <a:rPr lang="en-US" sz="2725">
                  <a:solidFill>
                    <a:srgbClr val="FFFFFF"/>
                  </a:solidFill>
                  <a:latin typeface="Americane Condensed"/>
                  <a:ea typeface="Americane Condensed"/>
                  <a:cs typeface="Americane Condensed"/>
                  <a:sym typeface="Americane Condensed"/>
                </a:rPr>
                <a:t>Youth Nature Photo Competition</a:t>
              </a:r>
            </a:p>
          </p:txBody>
        </p:sp>
      </p:grpSp>
      <p:grpSp>
        <p:nvGrpSpPr>
          <p:cNvPr id="16" name="Group 16"/>
          <p:cNvGrpSpPr/>
          <p:nvPr/>
        </p:nvGrpSpPr>
        <p:grpSpPr>
          <a:xfrm>
            <a:off x="-11455" y="6485457"/>
            <a:ext cx="9753600" cy="838341"/>
            <a:chOff x="0" y="0"/>
            <a:chExt cx="6249258" cy="537136"/>
          </a:xfrm>
        </p:grpSpPr>
        <p:sp>
          <p:nvSpPr>
            <p:cNvPr id="17" name="Freeform 17"/>
            <p:cNvSpPr/>
            <p:nvPr/>
          </p:nvSpPr>
          <p:spPr>
            <a:xfrm>
              <a:off x="0" y="0"/>
              <a:ext cx="6249258" cy="537136"/>
            </a:xfrm>
            <a:custGeom>
              <a:avLst/>
              <a:gdLst/>
              <a:ahLst/>
              <a:cxnLst/>
              <a:rect l="l" t="t" r="r" b="b"/>
              <a:pathLst>
                <a:path w="6249258" h="537136">
                  <a:moveTo>
                    <a:pt x="0" y="0"/>
                  </a:moveTo>
                  <a:lnTo>
                    <a:pt x="6249258" y="0"/>
                  </a:lnTo>
                  <a:lnTo>
                    <a:pt x="6249258" y="537136"/>
                  </a:lnTo>
                  <a:lnTo>
                    <a:pt x="0" y="537136"/>
                  </a:lnTo>
                  <a:close/>
                </a:path>
              </a:pathLst>
            </a:custGeom>
            <a:solidFill>
              <a:srgbClr val="0D4D4F"/>
            </a:solidFill>
            <a:ln cap="sq">
              <a:noFill/>
              <a:prstDash val="solid"/>
              <a:miter/>
            </a:ln>
          </p:spPr>
          <p:txBody>
            <a:bodyPr/>
            <a:lstStyle/>
            <a:p>
              <a:endParaRPr lang="en-GB"/>
            </a:p>
          </p:txBody>
        </p:sp>
        <p:sp>
          <p:nvSpPr>
            <p:cNvPr id="18" name="TextBox 18"/>
            <p:cNvSpPr txBox="1"/>
            <p:nvPr/>
          </p:nvSpPr>
          <p:spPr>
            <a:xfrm>
              <a:off x="0" y="-19050"/>
              <a:ext cx="6249258" cy="556186"/>
            </a:xfrm>
            <a:prstGeom prst="rect">
              <a:avLst/>
            </a:prstGeom>
          </p:spPr>
          <p:txBody>
            <a:bodyPr lIns="28415" tIns="28415" rIns="28415" bIns="28415" rtlCol="0" anchor="ctr"/>
            <a:lstStyle/>
            <a:p>
              <a:pPr marL="0" lvl="0" indent="0" algn="just">
                <a:lnSpc>
                  <a:spcPts val="1045"/>
                </a:lnSpc>
                <a:spcBef>
                  <a:spcPct val="0"/>
                </a:spcBef>
              </a:pPr>
              <a:endParaRPr/>
            </a:p>
          </p:txBody>
        </p:sp>
      </p:grpSp>
      <p:sp>
        <p:nvSpPr>
          <p:cNvPr id="19" name="TextBox 19"/>
          <p:cNvSpPr txBox="1"/>
          <p:nvPr/>
        </p:nvSpPr>
        <p:spPr>
          <a:xfrm>
            <a:off x="7571922" y="6740367"/>
            <a:ext cx="1788986" cy="290420"/>
          </a:xfrm>
          <a:prstGeom prst="rect">
            <a:avLst/>
          </a:prstGeom>
        </p:spPr>
        <p:txBody>
          <a:bodyPr lIns="0" tIns="0" rIns="0" bIns="0" rtlCol="0" anchor="t">
            <a:spAutoFit/>
          </a:bodyPr>
          <a:lstStyle/>
          <a:p>
            <a:pPr algn="ctr">
              <a:lnSpc>
                <a:spcPts val="2347"/>
              </a:lnSpc>
            </a:pPr>
            <a:r>
              <a:rPr lang="en-US" sz="1677">
                <a:solidFill>
                  <a:srgbClr val="FFFFFF"/>
                </a:solidFill>
                <a:latin typeface="HvDTrial Americane Condensed"/>
                <a:ea typeface="HvDTrial Americane Condensed"/>
                <a:cs typeface="HvDTrial Americane Condensed"/>
                <a:sym typeface="HvDTrial Americane Condensed"/>
              </a:rPr>
              <a:t>© Wildscreen 2025</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88739" y="2464477"/>
            <a:ext cx="7128947" cy="3286051"/>
            <a:chOff x="0" y="0"/>
            <a:chExt cx="5826558" cy="2685721"/>
          </a:xfrm>
        </p:grpSpPr>
        <p:sp>
          <p:nvSpPr>
            <p:cNvPr id="3" name="Freeform 3"/>
            <p:cNvSpPr/>
            <p:nvPr/>
          </p:nvSpPr>
          <p:spPr>
            <a:xfrm>
              <a:off x="0" y="0"/>
              <a:ext cx="5826558" cy="2685721"/>
            </a:xfrm>
            <a:custGeom>
              <a:avLst/>
              <a:gdLst/>
              <a:ahLst/>
              <a:cxnLst/>
              <a:rect l="l" t="t" r="r" b="b"/>
              <a:pathLst>
                <a:path w="5826558" h="2685721">
                  <a:moveTo>
                    <a:pt x="8571" y="0"/>
                  </a:moveTo>
                  <a:lnTo>
                    <a:pt x="5817987" y="0"/>
                  </a:lnTo>
                  <a:cubicBezTo>
                    <a:pt x="5822721" y="0"/>
                    <a:pt x="5826558" y="3838"/>
                    <a:pt x="5826558" y="8571"/>
                  </a:cubicBezTo>
                  <a:lnTo>
                    <a:pt x="5826558" y="2677150"/>
                  </a:lnTo>
                  <a:cubicBezTo>
                    <a:pt x="5826558" y="2681884"/>
                    <a:pt x="5822721" y="2685721"/>
                    <a:pt x="5817987" y="2685721"/>
                  </a:cubicBezTo>
                  <a:lnTo>
                    <a:pt x="8571" y="2685721"/>
                  </a:lnTo>
                  <a:cubicBezTo>
                    <a:pt x="3838" y="2685721"/>
                    <a:pt x="0" y="2681884"/>
                    <a:pt x="0" y="2677150"/>
                  </a:cubicBezTo>
                  <a:lnTo>
                    <a:pt x="0" y="8571"/>
                  </a:lnTo>
                  <a:cubicBezTo>
                    <a:pt x="0" y="3838"/>
                    <a:pt x="3838" y="0"/>
                    <a:pt x="8571" y="0"/>
                  </a:cubicBezTo>
                  <a:close/>
                </a:path>
              </a:pathLst>
            </a:custGeom>
            <a:solidFill>
              <a:srgbClr val="000000">
                <a:alpha val="0"/>
              </a:srgbClr>
            </a:solidFill>
            <a:ln w="38100" cap="sq">
              <a:solidFill>
                <a:srgbClr val="28AA5D"/>
              </a:solidFill>
              <a:prstDash val="solid"/>
              <a:miter/>
            </a:ln>
          </p:spPr>
          <p:txBody>
            <a:bodyPr/>
            <a:lstStyle/>
            <a:p>
              <a:endParaRPr lang="en-GB"/>
            </a:p>
          </p:txBody>
        </p:sp>
        <p:sp>
          <p:nvSpPr>
            <p:cNvPr id="4" name="TextBox 4"/>
            <p:cNvSpPr txBox="1"/>
            <p:nvPr/>
          </p:nvSpPr>
          <p:spPr>
            <a:xfrm>
              <a:off x="0" y="-28575"/>
              <a:ext cx="5826558" cy="2714296"/>
            </a:xfrm>
            <a:prstGeom prst="rect">
              <a:avLst/>
            </a:prstGeom>
          </p:spPr>
          <p:txBody>
            <a:bodyPr lIns="22275" tIns="22275" rIns="22275" bIns="22275" rtlCol="0" anchor="ctr"/>
            <a:lstStyle/>
            <a:p>
              <a:pPr algn="l">
                <a:lnSpc>
                  <a:spcPts val="1709"/>
                </a:lnSpc>
              </a:pPr>
              <a:r>
                <a:rPr lang="en-US" sz="1220">
                  <a:solidFill>
                    <a:srgbClr val="000000"/>
                  </a:solidFill>
                  <a:latin typeface="Comic Sans"/>
                  <a:ea typeface="Comic Sans"/>
                  <a:cs typeface="Comic Sans"/>
                  <a:sym typeface="Comic Sans"/>
                </a:rPr>
                <a:t>For more information on the different roles available to you that involve nature, try the following resources on Careerpilot: </a:t>
              </a:r>
            </a:p>
            <a:p>
              <a:pPr algn="l">
                <a:lnSpc>
                  <a:spcPts val="1709"/>
                </a:lnSpc>
              </a:pPr>
              <a:endParaRPr lang="en-US" sz="1220">
                <a:solidFill>
                  <a:srgbClr val="000000"/>
                </a:solidFill>
                <a:latin typeface="Comic Sans"/>
                <a:ea typeface="Comic Sans"/>
                <a:cs typeface="Comic Sans"/>
                <a:sym typeface="Comic Sans"/>
              </a:endParaRPr>
            </a:p>
            <a:p>
              <a:pPr algn="l">
                <a:lnSpc>
                  <a:spcPts val="1709"/>
                </a:lnSpc>
              </a:pPr>
              <a:r>
                <a:rPr lang="en-US" sz="1220" b="1">
                  <a:solidFill>
                    <a:srgbClr val="0C73B0"/>
                  </a:solidFill>
                  <a:latin typeface="Comic Sans Bold"/>
                  <a:ea typeface="Comic Sans Bold"/>
                  <a:cs typeface="Comic Sans Bold"/>
                  <a:sym typeface="Comic Sans Bold"/>
                </a:rPr>
                <a:t>Careers in TV and film: </a:t>
              </a:r>
            </a:p>
            <a:p>
              <a:pPr algn="l">
                <a:lnSpc>
                  <a:spcPts val="1709"/>
                </a:lnSpc>
              </a:pPr>
              <a:r>
                <a:rPr lang="en-US" sz="1220" u="sng">
                  <a:solidFill>
                    <a:srgbClr val="000000"/>
                  </a:solidFill>
                  <a:latin typeface="Comic Sans"/>
                  <a:ea typeface="Comic Sans"/>
                  <a:cs typeface="Comic Sans"/>
                  <a:sym typeface="Comic Sans"/>
                  <a:hlinkClick r:id="rId3" tooltip="http://www.careerpilot.org.uk/job-sectors/media"/>
                </a:rPr>
                <a:t>www.careerpilot.org.uk/job-sectors/media</a:t>
              </a:r>
            </a:p>
            <a:p>
              <a:pPr algn="l">
                <a:lnSpc>
                  <a:spcPts val="1709"/>
                </a:lnSpc>
              </a:pPr>
              <a:endParaRPr lang="en-US" sz="1220" u="sng">
                <a:solidFill>
                  <a:srgbClr val="000000"/>
                </a:solidFill>
                <a:latin typeface="Comic Sans"/>
                <a:ea typeface="Comic Sans"/>
                <a:cs typeface="Comic Sans"/>
                <a:sym typeface="Comic Sans"/>
                <a:hlinkClick r:id="rId3" tooltip="http://www.careerpilot.org.uk/job-sectors/media"/>
              </a:endParaRPr>
            </a:p>
            <a:p>
              <a:pPr algn="l">
                <a:lnSpc>
                  <a:spcPts val="1709"/>
                </a:lnSpc>
              </a:pPr>
              <a:r>
                <a:rPr lang="en-US" sz="1220" b="1">
                  <a:solidFill>
                    <a:srgbClr val="0C73B0"/>
                  </a:solidFill>
                  <a:latin typeface="Comic Sans Bold"/>
                  <a:ea typeface="Comic Sans Bold"/>
                  <a:cs typeface="Comic Sans Bold"/>
                  <a:sym typeface="Comic Sans Bold"/>
                </a:rPr>
                <a:t>Careers relating to protection of nature:</a:t>
              </a:r>
              <a:r>
                <a:rPr lang="en-US" sz="1220">
                  <a:solidFill>
                    <a:srgbClr val="000000"/>
                  </a:solidFill>
                  <a:latin typeface="Comic Sans"/>
                  <a:ea typeface="Comic Sans"/>
                  <a:cs typeface="Comic Sans"/>
                  <a:sym typeface="Comic Sans"/>
                </a:rPr>
                <a:t> </a:t>
              </a:r>
            </a:p>
            <a:p>
              <a:pPr algn="l">
                <a:lnSpc>
                  <a:spcPts val="1709"/>
                </a:lnSpc>
              </a:pPr>
              <a:r>
                <a:rPr lang="en-US" sz="1220" u="sng">
                  <a:solidFill>
                    <a:srgbClr val="000000"/>
                  </a:solidFill>
                  <a:latin typeface="Comic Sans"/>
                  <a:ea typeface="Comic Sans"/>
                  <a:cs typeface="Comic Sans"/>
                  <a:sym typeface="Comic Sans"/>
                  <a:hlinkClick r:id="rId4" tooltip="http://www.careerpilot.org.uk/job-sectors/strengths-and-values/i-want-to-protect-nature"/>
                </a:rPr>
                <a:t>www.careerpilot.org.uk/job-sectors/strengths-and-values/i-want-to-protect-nature</a:t>
              </a:r>
            </a:p>
            <a:p>
              <a:pPr algn="l">
                <a:lnSpc>
                  <a:spcPts val="1709"/>
                </a:lnSpc>
              </a:pPr>
              <a:r>
                <a:rPr lang="en-US" sz="1220">
                  <a:solidFill>
                    <a:srgbClr val="000000"/>
                  </a:solidFill>
                  <a:latin typeface="Comic Sans"/>
                  <a:ea typeface="Comic Sans"/>
                  <a:cs typeface="Comic Sans"/>
                  <a:sym typeface="Comic Sans"/>
                </a:rPr>
                <a:t> </a:t>
              </a:r>
            </a:p>
            <a:p>
              <a:pPr algn="l">
                <a:lnSpc>
                  <a:spcPts val="1709"/>
                </a:lnSpc>
              </a:pPr>
              <a:r>
                <a:rPr lang="en-US" sz="1220" b="1">
                  <a:solidFill>
                    <a:srgbClr val="0C73B0"/>
                  </a:solidFill>
                  <a:latin typeface="Comic Sans Bold"/>
                  <a:ea typeface="Comic Sans Bold"/>
                  <a:cs typeface="Comic Sans Bold"/>
                  <a:sym typeface="Comic Sans Bold"/>
                </a:rPr>
                <a:t>More information on green jobs generally:</a:t>
              </a:r>
              <a:r>
                <a:rPr lang="en-US" sz="1220">
                  <a:solidFill>
                    <a:srgbClr val="0C73B0"/>
                  </a:solidFill>
                  <a:latin typeface="Comic Sans"/>
                  <a:ea typeface="Comic Sans"/>
                  <a:cs typeface="Comic Sans"/>
                  <a:sym typeface="Comic Sans"/>
                </a:rPr>
                <a:t> </a:t>
              </a:r>
            </a:p>
            <a:p>
              <a:pPr algn="l">
                <a:lnSpc>
                  <a:spcPts val="1709"/>
                </a:lnSpc>
              </a:pPr>
              <a:r>
                <a:rPr lang="en-US" sz="1220" u="sng">
                  <a:solidFill>
                    <a:srgbClr val="000000"/>
                  </a:solidFill>
                  <a:latin typeface="Comic Sans"/>
                  <a:ea typeface="Comic Sans"/>
                  <a:cs typeface="Comic Sans"/>
                  <a:sym typeface="Comic Sans"/>
                  <a:hlinkClick r:id="rId5" tooltip="http://www.careerpilot.org.uk/job-sectors/green-jobs"/>
                </a:rPr>
                <a:t>www.careerpilot.org.uk/job-sectors/green-jobs</a:t>
              </a:r>
            </a:p>
            <a:p>
              <a:pPr algn="l">
                <a:lnSpc>
                  <a:spcPts val="1709"/>
                </a:lnSpc>
              </a:pPr>
              <a:endParaRPr lang="en-US" sz="1220" u="sng">
                <a:solidFill>
                  <a:srgbClr val="000000"/>
                </a:solidFill>
                <a:latin typeface="Comic Sans"/>
                <a:ea typeface="Comic Sans"/>
                <a:cs typeface="Comic Sans"/>
                <a:sym typeface="Comic Sans"/>
                <a:hlinkClick r:id="rId5" tooltip="http://www.careerpilot.org.uk/job-sectors/green-jobs"/>
              </a:endParaRPr>
            </a:p>
            <a:p>
              <a:pPr algn="l">
                <a:lnSpc>
                  <a:spcPts val="1709"/>
                </a:lnSpc>
              </a:pPr>
              <a:r>
                <a:rPr lang="en-US" sz="1220" b="1">
                  <a:solidFill>
                    <a:srgbClr val="000000"/>
                  </a:solidFill>
                  <a:latin typeface="Comic Sans Bold"/>
                  <a:ea typeface="Comic Sans Bold"/>
                  <a:cs typeface="Comic Sans Bold"/>
                  <a:sym typeface="Comic Sans Bold"/>
                </a:rPr>
                <a:t>Schools and Colleges </a:t>
              </a:r>
              <a:r>
                <a:rPr lang="en-US" sz="1220">
                  <a:solidFill>
                    <a:srgbClr val="000000"/>
                  </a:solidFill>
                  <a:latin typeface="Comic Sans"/>
                  <a:ea typeface="Comic Sans"/>
                  <a:cs typeface="Comic Sans"/>
                  <a:sym typeface="Comic Sans"/>
                </a:rPr>
                <a:t>- find out more about our green jobs teaching resources, webinars and the Green Champion Award for schools in the West of England region here: www.careerpilot.org.uk/adviser-zone/introducing-green-jobs/green-jobs-in-the-west-of-england   </a:t>
              </a:r>
            </a:p>
          </p:txBody>
        </p:sp>
      </p:grpSp>
      <p:sp>
        <p:nvSpPr>
          <p:cNvPr id="5" name="Freeform 5"/>
          <p:cNvSpPr/>
          <p:nvPr/>
        </p:nvSpPr>
        <p:spPr>
          <a:xfrm>
            <a:off x="1388739" y="1875061"/>
            <a:ext cx="2519468" cy="589417"/>
          </a:xfrm>
          <a:custGeom>
            <a:avLst/>
            <a:gdLst/>
            <a:ahLst/>
            <a:cxnLst/>
            <a:rect l="l" t="t" r="r" b="b"/>
            <a:pathLst>
              <a:path w="2519468" h="589417">
                <a:moveTo>
                  <a:pt x="0" y="0"/>
                </a:moveTo>
                <a:lnTo>
                  <a:pt x="2519467" y="0"/>
                </a:lnTo>
                <a:lnTo>
                  <a:pt x="2519467" y="589416"/>
                </a:lnTo>
                <a:lnTo>
                  <a:pt x="0" y="589416"/>
                </a:lnTo>
                <a:lnTo>
                  <a:pt x="0" y="0"/>
                </a:lnTo>
                <a:close/>
              </a:path>
            </a:pathLst>
          </a:custGeom>
          <a:blipFill>
            <a:blip r:embed="rId6"/>
            <a:stretch>
              <a:fillRect/>
            </a:stretch>
          </a:blipFill>
        </p:spPr>
        <p:txBody>
          <a:bodyPr/>
          <a:lstStyle/>
          <a:p>
            <a:endParaRPr lang="en-GB"/>
          </a:p>
        </p:txBody>
      </p:sp>
      <p:sp>
        <p:nvSpPr>
          <p:cNvPr id="6" name="TextBox 6"/>
          <p:cNvSpPr txBox="1"/>
          <p:nvPr/>
        </p:nvSpPr>
        <p:spPr>
          <a:xfrm>
            <a:off x="3845991" y="2150719"/>
            <a:ext cx="1355958" cy="190250"/>
          </a:xfrm>
          <a:prstGeom prst="rect">
            <a:avLst/>
          </a:prstGeom>
        </p:spPr>
        <p:txBody>
          <a:bodyPr lIns="0" tIns="0" rIns="0" bIns="0" rtlCol="0" anchor="t">
            <a:spAutoFit/>
          </a:bodyPr>
          <a:lstStyle/>
          <a:p>
            <a:pPr algn="ctr">
              <a:lnSpc>
                <a:spcPts val="1588"/>
              </a:lnSpc>
            </a:pPr>
            <a:r>
              <a:rPr lang="en-US" sz="1134" b="1">
                <a:solidFill>
                  <a:srgbClr val="0C73B0"/>
                </a:solidFill>
                <a:latin typeface="Comic Sans Bold"/>
                <a:ea typeface="Comic Sans Bold"/>
                <a:cs typeface="Comic Sans Bold"/>
                <a:sym typeface="Comic Sans Bold"/>
              </a:rPr>
              <a:t> careerpilot.org.uk</a:t>
            </a:r>
          </a:p>
        </p:txBody>
      </p:sp>
      <p:grpSp>
        <p:nvGrpSpPr>
          <p:cNvPr id="7" name="Group 7"/>
          <p:cNvGrpSpPr/>
          <p:nvPr/>
        </p:nvGrpSpPr>
        <p:grpSpPr>
          <a:xfrm>
            <a:off x="-11455" y="0"/>
            <a:ext cx="9753600" cy="1117403"/>
            <a:chOff x="0" y="0"/>
            <a:chExt cx="13004800" cy="1489871"/>
          </a:xfrm>
        </p:grpSpPr>
        <p:grpSp>
          <p:nvGrpSpPr>
            <p:cNvPr id="8" name="Group 8"/>
            <p:cNvGrpSpPr/>
            <p:nvPr/>
          </p:nvGrpSpPr>
          <p:grpSpPr>
            <a:xfrm>
              <a:off x="0" y="0"/>
              <a:ext cx="13004800" cy="1489871"/>
              <a:chOff x="0" y="0"/>
              <a:chExt cx="3713439" cy="425423"/>
            </a:xfrm>
          </p:grpSpPr>
          <p:sp>
            <p:nvSpPr>
              <p:cNvPr id="9" name="Freeform 9"/>
              <p:cNvSpPr/>
              <p:nvPr/>
            </p:nvSpPr>
            <p:spPr>
              <a:xfrm>
                <a:off x="0" y="0"/>
                <a:ext cx="3713439" cy="425423"/>
              </a:xfrm>
              <a:custGeom>
                <a:avLst/>
                <a:gdLst/>
                <a:ahLst/>
                <a:cxnLst/>
                <a:rect l="l" t="t" r="r" b="b"/>
                <a:pathLst>
                  <a:path w="3713439" h="425423">
                    <a:moveTo>
                      <a:pt x="0" y="0"/>
                    </a:moveTo>
                    <a:lnTo>
                      <a:pt x="3713439" y="0"/>
                    </a:lnTo>
                    <a:lnTo>
                      <a:pt x="3713439" y="425423"/>
                    </a:lnTo>
                    <a:lnTo>
                      <a:pt x="0" y="425423"/>
                    </a:lnTo>
                    <a:close/>
                  </a:path>
                </a:pathLst>
              </a:custGeom>
              <a:gradFill rotWithShape="1">
                <a:gsLst>
                  <a:gs pos="0">
                    <a:srgbClr val="0D4D4F">
                      <a:alpha val="100000"/>
                    </a:srgbClr>
                  </a:gs>
                  <a:gs pos="50000">
                    <a:srgbClr val="85CFBA">
                      <a:alpha val="100000"/>
                    </a:srgbClr>
                  </a:gs>
                  <a:gs pos="100000">
                    <a:srgbClr val="85CFBA">
                      <a:alpha val="100000"/>
                    </a:srgbClr>
                  </a:gs>
                </a:gsLst>
                <a:lin ang="0"/>
              </a:gradFill>
              <a:ln cap="sq">
                <a:noFill/>
                <a:prstDash val="solid"/>
                <a:miter/>
              </a:ln>
            </p:spPr>
            <p:txBody>
              <a:bodyPr/>
              <a:lstStyle/>
              <a:p>
                <a:endParaRPr lang="en-GB"/>
              </a:p>
            </p:txBody>
          </p:sp>
          <p:sp>
            <p:nvSpPr>
              <p:cNvPr id="10" name="TextBox 10"/>
              <p:cNvSpPr txBox="1"/>
              <p:nvPr/>
            </p:nvSpPr>
            <p:spPr>
              <a:xfrm>
                <a:off x="0" y="-19050"/>
                <a:ext cx="3713439" cy="444473"/>
              </a:xfrm>
              <a:prstGeom prst="rect">
                <a:avLst/>
              </a:prstGeom>
            </p:spPr>
            <p:txBody>
              <a:bodyPr lIns="54537" tIns="54537" rIns="54537" bIns="54537" rtlCol="0" anchor="ctr"/>
              <a:lstStyle/>
              <a:p>
                <a:pPr marL="0" lvl="0" indent="0" algn="just">
                  <a:lnSpc>
                    <a:spcPts val="1045"/>
                  </a:lnSpc>
                  <a:spcBef>
                    <a:spcPct val="0"/>
                  </a:spcBef>
                </a:pPr>
                <a:endParaRPr/>
              </a:p>
            </p:txBody>
          </p:sp>
        </p:grpSp>
        <p:sp>
          <p:nvSpPr>
            <p:cNvPr id="11" name="TextBox 11"/>
            <p:cNvSpPr txBox="1"/>
            <p:nvPr/>
          </p:nvSpPr>
          <p:spPr>
            <a:xfrm>
              <a:off x="9296728" y="420479"/>
              <a:ext cx="3387906" cy="553663"/>
            </a:xfrm>
            <a:prstGeom prst="rect">
              <a:avLst/>
            </a:prstGeom>
          </p:spPr>
          <p:txBody>
            <a:bodyPr lIns="0" tIns="0" rIns="0" bIns="0" rtlCol="0" anchor="t">
              <a:spAutoFit/>
            </a:bodyPr>
            <a:lstStyle/>
            <a:p>
              <a:pPr algn="ctr">
                <a:lnSpc>
                  <a:spcPts val="3177"/>
                </a:lnSpc>
              </a:pPr>
              <a:r>
                <a:rPr lang="en-US" sz="2269">
                  <a:solidFill>
                    <a:srgbClr val="0D4D4F"/>
                  </a:solidFill>
                  <a:latin typeface="Americane Condensed"/>
                  <a:ea typeface="Americane Condensed"/>
                  <a:cs typeface="Americane Condensed"/>
                  <a:sym typeface="Americane Condensed"/>
                </a:rPr>
                <a:t>www.wildscreenark.org</a:t>
              </a:r>
            </a:p>
          </p:txBody>
        </p:sp>
      </p:grpSp>
      <p:grpSp>
        <p:nvGrpSpPr>
          <p:cNvPr id="12" name="Group 12"/>
          <p:cNvGrpSpPr/>
          <p:nvPr/>
        </p:nvGrpSpPr>
        <p:grpSpPr>
          <a:xfrm>
            <a:off x="154548" y="147993"/>
            <a:ext cx="3853201" cy="753790"/>
            <a:chOff x="0" y="0"/>
            <a:chExt cx="5137602" cy="1005053"/>
          </a:xfrm>
        </p:grpSpPr>
        <p:sp>
          <p:nvSpPr>
            <p:cNvPr id="13" name="Freeform 13"/>
            <p:cNvSpPr/>
            <p:nvPr/>
          </p:nvSpPr>
          <p:spPr>
            <a:xfrm>
              <a:off x="0" y="0"/>
              <a:ext cx="2041779" cy="1005053"/>
            </a:xfrm>
            <a:custGeom>
              <a:avLst/>
              <a:gdLst/>
              <a:ahLst/>
              <a:cxnLst/>
              <a:rect l="l" t="t" r="r" b="b"/>
              <a:pathLst>
                <a:path w="2041779" h="1005053">
                  <a:moveTo>
                    <a:pt x="0" y="0"/>
                  </a:moveTo>
                  <a:lnTo>
                    <a:pt x="2041779" y="0"/>
                  </a:lnTo>
                  <a:lnTo>
                    <a:pt x="2041779" y="1005053"/>
                  </a:lnTo>
                  <a:lnTo>
                    <a:pt x="0" y="1005053"/>
                  </a:lnTo>
                  <a:lnTo>
                    <a:pt x="0" y="0"/>
                  </a:lnTo>
                  <a:close/>
                </a:path>
              </a:pathLst>
            </a:custGeom>
            <a:blipFill>
              <a:blip r:embed="rId7"/>
              <a:stretch>
                <a:fillRect/>
              </a:stretch>
            </a:blipFill>
          </p:spPr>
          <p:txBody>
            <a:bodyPr/>
            <a:lstStyle/>
            <a:p>
              <a:endParaRPr lang="en-GB"/>
            </a:p>
          </p:txBody>
        </p:sp>
        <p:sp>
          <p:nvSpPr>
            <p:cNvPr id="14" name="TextBox 14"/>
            <p:cNvSpPr txBox="1"/>
            <p:nvPr/>
          </p:nvSpPr>
          <p:spPr>
            <a:xfrm>
              <a:off x="2153236" y="-9525"/>
              <a:ext cx="2984366" cy="1014578"/>
            </a:xfrm>
            <a:prstGeom prst="rect">
              <a:avLst/>
            </a:prstGeom>
          </p:spPr>
          <p:txBody>
            <a:bodyPr lIns="0" tIns="0" rIns="0" bIns="0" rtlCol="0" anchor="t">
              <a:spAutoFit/>
            </a:bodyPr>
            <a:lstStyle/>
            <a:p>
              <a:pPr algn="l">
                <a:lnSpc>
                  <a:spcPts val="2725"/>
                </a:lnSpc>
              </a:pPr>
              <a:r>
                <a:rPr lang="en-US" sz="2725">
                  <a:solidFill>
                    <a:srgbClr val="FFFFFF"/>
                  </a:solidFill>
                  <a:latin typeface="Americane Condensed"/>
                  <a:ea typeface="Americane Condensed"/>
                  <a:cs typeface="Americane Condensed"/>
                  <a:sym typeface="Americane Condensed"/>
                </a:rPr>
                <a:t>Youth Nature Photo Competition</a:t>
              </a:r>
            </a:p>
          </p:txBody>
        </p:sp>
      </p:grpSp>
      <p:grpSp>
        <p:nvGrpSpPr>
          <p:cNvPr id="16" name="Group 16"/>
          <p:cNvGrpSpPr/>
          <p:nvPr/>
        </p:nvGrpSpPr>
        <p:grpSpPr>
          <a:xfrm>
            <a:off x="-11455" y="6485457"/>
            <a:ext cx="9753600" cy="838341"/>
            <a:chOff x="0" y="0"/>
            <a:chExt cx="6249258" cy="537136"/>
          </a:xfrm>
        </p:grpSpPr>
        <p:sp>
          <p:nvSpPr>
            <p:cNvPr id="17" name="Freeform 17"/>
            <p:cNvSpPr/>
            <p:nvPr/>
          </p:nvSpPr>
          <p:spPr>
            <a:xfrm>
              <a:off x="0" y="0"/>
              <a:ext cx="6249258" cy="537136"/>
            </a:xfrm>
            <a:custGeom>
              <a:avLst/>
              <a:gdLst/>
              <a:ahLst/>
              <a:cxnLst/>
              <a:rect l="l" t="t" r="r" b="b"/>
              <a:pathLst>
                <a:path w="6249258" h="537136">
                  <a:moveTo>
                    <a:pt x="0" y="0"/>
                  </a:moveTo>
                  <a:lnTo>
                    <a:pt x="6249258" y="0"/>
                  </a:lnTo>
                  <a:lnTo>
                    <a:pt x="6249258" y="537136"/>
                  </a:lnTo>
                  <a:lnTo>
                    <a:pt x="0" y="537136"/>
                  </a:lnTo>
                  <a:close/>
                </a:path>
              </a:pathLst>
            </a:custGeom>
            <a:solidFill>
              <a:srgbClr val="0D4D4F"/>
            </a:solidFill>
            <a:ln cap="sq">
              <a:noFill/>
              <a:prstDash val="solid"/>
              <a:miter/>
            </a:ln>
          </p:spPr>
          <p:txBody>
            <a:bodyPr/>
            <a:lstStyle/>
            <a:p>
              <a:endParaRPr lang="en-GB"/>
            </a:p>
          </p:txBody>
        </p:sp>
        <p:sp>
          <p:nvSpPr>
            <p:cNvPr id="18" name="TextBox 18"/>
            <p:cNvSpPr txBox="1"/>
            <p:nvPr/>
          </p:nvSpPr>
          <p:spPr>
            <a:xfrm>
              <a:off x="0" y="-19050"/>
              <a:ext cx="6249258" cy="556186"/>
            </a:xfrm>
            <a:prstGeom prst="rect">
              <a:avLst/>
            </a:prstGeom>
          </p:spPr>
          <p:txBody>
            <a:bodyPr lIns="28415" tIns="28415" rIns="28415" bIns="28415" rtlCol="0" anchor="ctr"/>
            <a:lstStyle/>
            <a:p>
              <a:pPr marL="0" lvl="0" indent="0" algn="just">
                <a:lnSpc>
                  <a:spcPts val="1045"/>
                </a:lnSpc>
                <a:spcBef>
                  <a:spcPct val="0"/>
                </a:spcBef>
              </a:pPr>
              <a:endParaRPr/>
            </a:p>
          </p:txBody>
        </p:sp>
      </p:grpSp>
      <p:sp>
        <p:nvSpPr>
          <p:cNvPr id="19" name="TextBox 19"/>
          <p:cNvSpPr txBox="1"/>
          <p:nvPr/>
        </p:nvSpPr>
        <p:spPr>
          <a:xfrm>
            <a:off x="7571922" y="6740367"/>
            <a:ext cx="1788986" cy="290420"/>
          </a:xfrm>
          <a:prstGeom prst="rect">
            <a:avLst/>
          </a:prstGeom>
        </p:spPr>
        <p:txBody>
          <a:bodyPr lIns="0" tIns="0" rIns="0" bIns="0" rtlCol="0" anchor="t">
            <a:spAutoFit/>
          </a:bodyPr>
          <a:lstStyle/>
          <a:p>
            <a:pPr algn="ctr">
              <a:lnSpc>
                <a:spcPts val="2347"/>
              </a:lnSpc>
            </a:pPr>
            <a:r>
              <a:rPr lang="en-US" sz="1677">
                <a:solidFill>
                  <a:srgbClr val="FFFFFF"/>
                </a:solidFill>
                <a:latin typeface="HvDTrial Americane Condensed"/>
                <a:ea typeface="HvDTrial Americane Condensed"/>
                <a:cs typeface="HvDTrial Americane Condensed"/>
                <a:sym typeface="HvDTrial Americane Condensed"/>
              </a:rPr>
              <a:t>© Wildscreen 2025</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965379" y="2410494"/>
            <a:ext cx="1685126" cy="2550931"/>
            <a:chOff x="0" y="0"/>
            <a:chExt cx="2246835" cy="3401241"/>
          </a:xfrm>
        </p:grpSpPr>
        <p:grpSp>
          <p:nvGrpSpPr>
            <p:cNvPr id="3" name="Group 3"/>
            <p:cNvGrpSpPr/>
            <p:nvPr/>
          </p:nvGrpSpPr>
          <p:grpSpPr>
            <a:xfrm rot="648335">
              <a:off x="324460" y="188942"/>
              <a:ext cx="1613801" cy="3023356"/>
              <a:chOff x="0" y="0"/>
              <a:chExt cx="1241232" cy="2325370"/>
            </a:xfrm>
          </p:grpSpPr>
          <p:sp>
            <p:nvSpPr>
              <p:cNvPr id="4" name="Freeform 4"/>
              <p:cNvSpPr/>
              <p:nvPr/>
            </p:nvSpPr>
            <p:spPr>
              <a:xfrm>
                <a:off x="0" y="0"/>
                <a:ext cx="1241232" cy="2325370"/>
              </a:xfrm>
              <a:custGeom>
                <a:avLst/>
                <a:gdLst/>
                <a:ahLst/>
                <a:cxnLst/>
                <a:rect l="l" t="t" r="r" b="b"/>
                <a:pathLst>
                  <a:path w="1241232" h="2325370">
                    <a:moveTo>
                      <a:pt x="0" y="2223770"/>
                    </a:moveTo>
                    <a:lnTo>
                      <a:pt x="0" y="101600"/>
                    </a:lnTo>
                    <a:cubicBezTo>
                      <a:pt x="0" y="45720"/>
                      <a:pt x="43383" y="0"/>
                      <a:pt x="96406" y="0"/>
                    </a:cubicBezTo>
                    <a:lnTo>
                      <a:pt x="1144825" y="0"/>
                    </a:lnTo>
                    <a:cubicBezTo>
                      <a:pt x="1197849" y="0"/>
                      <a:pt x="1241232" y="45720"/>
                      <a:pt x="1241232" y="101600"/>
                    </a:cubicBezTo>
                    <a:lnTo>
                      <a:pt x="1241232" y="2223770"/>
                    </a:lnTo>
                    <a:cubicBezTo>
                      <a:pt x="1241232" y="2279650"/>
                      <a:pt x="1197849" y="2325370"/>
                      <a:pt x="1144825" y="2325370"/>
                    </a:cubicBezTo>
                    <a:lnTo>
                      <a:pt x="96406" y="2325370"/>
                    </a:lnTo>
                    <a:cubicBezTo>
                      <a:pt x="43383" y="2325370"/>
                      <a:pt x="0" y="2279650"/>
                      <a:pt x="0" y="2223770"/>
                    </a:cubicBezTo>
                    <a:close/>
                  </a:path>
                </a:pathLst>
              </a:custGeom>
              <a:blipFill>
                <a:blip r:embed="rId3"/>
                <a:stretch>
                  <a:fillRect l="-20253" r="-20253"/>
                </a:stretch>
              </a:blipFill>
              <a:ln cap="sq">
                <a:noFill/>
                <a:prstDash val="solid"/>
                <a:miter/>
              </a:ln>
            </p:spPr>
            <p:txBody>
              <a:bodyPr/>
              <a:lstStyle/>
              <a:p>
                <a:endParaRPr lang="en-GB"/>
              </a:p>
            </p:txBody>
          </p:sp>
        </p:grpSp>
        <p:sp>
          <p:nvSpPr>
            <p:cNvPr id="5" name="Freeform 5"/>
            <p:cNvSpPr/>
            <p:nvPr/>
          </p:nvSpPr>
          <p:spPr>
            <a:xfrm rot="648335">
              <a:off x="279418" y="130389"/>
              <a:ext cx="1687999" cy="3140463"/>
            </a:xfrm>
            <a:custGeom>
              <a:avLst/>
              <a:gdLst/>
              <a:ahLst/>
              <a:cxnLst/>
              <a:rect l="l" t="t" r="r" b="b"/>
              <a:pathLst>
                <a:path w="1687999" h="3140463">
                  <a:moveTo>
                    <a:pt x="0" y="0"/>
                  </a:moveTo>
                  <a:lnTo>
                    <a:pt x="1687999" y="0"/>
                  </a:lnTo>
                  <a:lnTo>
                    <a:pt x="1687999" y="3140463"/>
                  </a:lnTo>
                  <a:lnTo>
                    <a:pt x="0" y="314046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grpSp>
          <p:nvGrpSpPr>
            <p:cNvPr id="6" name="Group 6"/>
            <p:cNvGrpSpPr/>
            <p:nvPr/>
          </p:nvGrpSpPr>
          <p:grpSpPr>
            <a:xfrm>
              <a:off x="772575" y="2598935"/>
              <a:ext cx="350842" cy="350842"/>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8E8E8"/>
              </a:solidFill>
            </p:spPr>
            <p:txBody>
              <a:bodyPr/>
              <a:lstStyle/>
              <a:p>
                <a:endParaRPr lang="en-GB"/>
              </a:p>
            </p:txBody>
          </p:sp>
          <p:sp>
            <p:nvSpPr>
              <p:cNvPr id="8" name="TextBox 8"/>
              <p:cNvSpPr txBox="1"/>
              <p:nvPr/>
            </p:nvSpPr>
            <p:spPr>
              <a:xfrm>
                <a:off x="76200" y="57150"/>
                <a:ext cx="660400" cy="679450"/>
              </a:xfrm>
              <a:prstGeom prst="rect">
                <a:avLst/>
              </a:prstGeom>
            </p:spPr>
            <p:txBody>
              <a:bodyPr lIns="50800" tIns="50800" rIns="50800" bIns="50800" rtlCol="0" anchor="ctr"/>
              <a:lstStyle/>
              <a:p>
                <a:pPr algn="ctr">
                  <a:lnSpc>
                    <a:spcPts val="895"/>
                  </a:lnSpc>
                </a:pPr>
                <a:endParaRPr/>
              </a:p>
            </p:txBody>
          </p:sp>
        </p:grpSp>
      </p:grpSp>
      <p:sp>
        <p:nvSpPr>
          <p:cNvPr id="9" name="TextBox 9"/>
          <p:cNvSpPr txBox="1"/>
          <p:nvPr/>
        </p:nvSpPr>
        <p:spPr>
          <a:xfrm>
            <a:off x="2001574" y="4149234"/>
            <a:ext cx="5750452" cy="713913"/>
          </a:xfrm>
          <a:prstGeom prst="rect">
            <a:avLst/>
          </a:prstGeom>
        </p:spPr>
        <p:txBody>
          <a:bodyPr lIns="0" tIns="0" rIns="0" bIns="0" rtlCol="0" anchor="t">
            <a:spAutoFit/>
          </a:bodyPr>
          <a:lstStyle/>
          <a:p>
            <a:pPr algn="ctr">
              <a:lnSpc>
                <a:spcPts val="6063"/>
              </a:lnSpc>
              <a:spcBef>
                <a:spcPct val="0"/>
              </a:spcBef>
            </a:pPr>
            <a:r>
              <a:rPr lang="en-US" sz="4331" u="sng" dirty="0">
                <a:solidFill>
                  <a:srgbClr val="24A1A3"/>
                </a:solidFill>
                <a:latin typeface="Americane Condensed"/>
                <a:ea typeface="Americane Condensed"/>
                <a:cs typeface="Americane Condensed"/>
                <a:sym typeface="Americane Condensed"/>
              </a:rPr>
              <a:t>www.</a:t>
            </a:r>
            <a:r>
              <a:rPr lang="en-US" sz="4331" u="sng" dirty="0">
                <a:solidFill>
                  <a:srgbClr val="24A1A3"/>
                </a:solidFill>
                <a:latin typeface="Americane Condensed"/>
                <a:ea typeface="Americane Condensed"/>
                <a:cs typeface="Americane Condensed"/>
                <a:sym typeface="Americane Condensed"/>
                <a:hlinkClick r:id="rId6" tooltip="https://wildscreen.org/ark/">
                  <a:extLst>
                    <a:ext uri="{A12FA001-AC4F-418D-AE19-62706E023703}">
                      <ahyp:hlinkClr xmlns:ahyp="http://schemas.microsoft.com/office/drawing/2018/hyperlinkcolor" val="tx"/>
                    </a:ext>
                  </a:extLst>
                </a:hlinkClick>
              </a:rPr>
              <a:t>wildscreen.org/ark</a:t>
            </a:r>
          </a:p>
        </p:txBody>
      </p:sp>
      <p:sp>
        <p:nvSpPr>
          <p:cNvPr id="10" name="TextBox 10"/>
          <p:cNvSpPr txBox="1"/>
          <p:nvPr/>
        </p:nvSpPr>
        <p:spPr>
          <a:xfrm>
            <a:off x="2080254" y="1865565"/>
            <a:ext cx="5593091" cy="1820394"/>
          </a:xfrm>
          <a:prstGeom prst="rect">
            <a:avLst/>
          </a:prstGeom>
        </p:spPr>
        <p:txBody>
          <a:bodyPr lIns="0" tIns="0" rIns="0" bIns="0" rtlCol="0" anchor="t">
            <a:spAutoFit/>
          </a:bodyPr>
          <a:lstStyle/>
          <a:p>
            <a:pPr algn="ctr">
              <a:lnSpc>
                <a:spcPts val="4740"/>
              </a:lnSpc>
            </a:pPr>
            <a:r>
              <a:rPr lang="en-US" sz="3385">
                <a:solidFill>
                  <a:srgbClr val="0D4D4F"/>
                </a:solidFill>
                <a:latin typeface="Americane Condensed"/>
                <a:ea typeface="Americane Condensed"/>
                <a:cs typeface="Americane Condensed"/>
                <a:sym typeface="Americane Condensed"/>
              </a:rPr>
              <a:t>To be in with a chance of winning some fantastic prizes, submit your nature photograph here....</a:t>
            </a:r>
          </a:p>
        </p:txBody>
      </p:sp>
      <p:grpSp>
        <p:nvGrpSpPr>
          <p:cNvPr id="11" name="Group 11"/>
          <p:cNvGrpSpPr/>
          <p:nvPr/>
        </p:nvGrpSpPr>
        <p:grpSpPr>
          <a:xfrm>
            <a:off x="-11455" y="0"/>
            <a:ext cx="9753600" cy="1117403"/>
            <a:chOff x="0" y="0"/>
            <a:chExt cx="13004800" cy="1489871"/>
          </a:xfrm>
        </p:grpSpPr>
        <p:grpSp>
          <p:nvGrpSpPr>
            <p:cNvPr id="12" name="Group 12"/>
            <p:cNvGrpSpPr/>
            <p:nvPr/>
          </p:nvGrpSpPr>
          <p:grpSpPr>
            <a:xfrm>
              <a:off x="0" y="0"/>
              <a:ext cx="13004800" cy="1489871"/>
              <a:chOff x="0" y="0"/>
              <a:chExt cx="3713439" cy="425423"/>
            </a:xfrm>
          </p:grpSpPr>
          <p:sp>
            <p:nvSpPr>
              <p:cNvPr id="13" name="Freeform 13"/>
              <p:cNvSpPr/>
              <p:nvPr/>
            </p:nvSpPr>
            <p:spPr>
              <a:xfrm>
                <a:off x="0" y="0"/>
                <a:ext cx="3713439" cy="425423"/>
              </a:xfrm>
              <a:custGeom>
                <a:avLst/>
                <a:gdLst/>
                <a:ahLst/>
                <a:cxnLst/>
                <a:rect l="l" t="t" r="r" b="b"/>
                <a:pathLst>
                  <a:path w="3713439" h="425423">
                    <a:moveTo>
                      <a:pt x="0" y="0"/>
                    </a:moveTo>
                    <a:lnTo>
                      <a:pt x="3713439" y="0"/>
                    </a:lnTo>
                    <a:lnTo>
                      <a:pt x="3713439" y="425423"/>
                    </a:lnTo>
                    <a:lnTo>
                      <a:pt x="0" y="425423"/>
                    </a:lnTo>
                    <a:close/>
                  </a:path>
                </a:pathLst>
              </a:custGeom>
              <a:gradFill rotWithShape="1">
                <a:gsLst>
                  <a:gs pos="0">
                    <a:srgbClr val="0D4D4F">
                      <a:alpha val="100000"/>
                    </a:srgbClr>
                  </a:gs>
                  <a:gs pos="50000">
                    <a:srgbClr val="85CFBA">
                      <a:alpha val="100000"/>
                    </a:srgbClr>
                  </a:gs>
                  <a:gs pos="100000">
                    <a:srgbClr val="85CFBA">
                      <a:alpha val="100000"/>
                    </a:srgbClr>
                  </a:gs>
                </a:gsLst>
                <a:lin ang="0"/>
              </a:gradFill>
              <a:ln cap="sq">
                <a:noFill/>
                <a:prstDash val="solid"/>
                <a:miter/>
              </a:ln>
            </p:spPr>
            <p:txBody>
              <a:bodyPr/>
              <a:lstStyle/>
              <a:p>
                <a:endParaRPr lang="en-GB"/>
              </a:p>
            </p:txBody>
          </p:sp>
          <p:sp>
            <p:nvSpPr>
              <p:cNvPr id="14" name="TextBox 14"/>
              <p:cNvSpPr txBox="1"/>
              <p:nvPr/>
            </p:nvSpPr>
            <p:spPr>
              <a:xfrm>
                <a:off x="0" y="-19050"/>
                <a:ext cx="3713439" cy="444473"/>
              </a:xfrm>
              <a:prstGeom prst="rect">
                <a:avLst/>
              </a:prstGeom>
            </p:spPr>
            <p:txBody>
              <a:bodyPr lIns="54537" tIns="54537" rIns="54537" bIns="54537" rtlCol="0" anchor="ctr"/>
              <a:lstStyle/>
              <a:p>
                <a:pPr marL="0" lvl="0" indent="0" algn="just">
                  <a:lnSpc>
                    <a:spcPts val="1045"/>
                  </a:lnSpc>
                  <a:spcBef>
                    <a:spcPct val="0"/>
                  </a:spcBef>
                </a:pPr>
                <a:endParaRPr/>
              </a:p>
            </p:txBody>
          </p:sp>
        </p:grpSp>
        <p:sp>
          <p:nvSpPr>
            <p:cNvPr id="15" name="TextBox 15"/>
            <p:cNvSpPr txBox="1"/>
            <p:nvPr/>
          </p:nvSpPr>
          <p:spPr>
            <a:xfrm>
              <a:off x="9296728" y="420479"/>
              <a:ext cx="3387906" cy="553663"/>
            </a:xfrm>
            <a:prstGeom prst="rect">
              <a:avLst/>
            </a:prstGeom>
          </p:spPr>
          <p:txBody>
            <a:bodyPr lIns="0" tIns="0" rIns="0" bIns="0" rtlCol="0" anchor="t">
              <a:spAutoFit/>
            </a:bodyPr>
            <a:lstStyle/>
            <a:p>
              <a:pPr algn="ctr">
                <a:lnSpc>
                  <a:spcPts val="3177"/>
                </a:lnSpc>
              </a:pPr>
              <a:r>
                <a:rPr lang="en-US" sz="2269">
                  <a:solidFill>
                    <a:srgbClr val="0D4D4F"/>
                  </a:solidFill>
                  <a:latin typeface="Americane Condensed"/>
                  <a:ea typeface="Americane Condensed"/>
                  <a:cs typeface="Americane Condensed"/>
                  <a:sym typeface="Americane Condensed"/>
                </a:rPr>
                <a:t>www.wildscreenark.org</a:t>
              </a:r>
            </a:p>
          </p:txBody>
        </p:sp>
      </p:grpSp>
      <p:grpSp>
        <p:nvGrpSpPr>
          <p:cNvPr id="16" name="Group 16"/>
          <p:cNvGrpSpPr/>
          <p:nvPr/>
        </p:nvGrpSpPr>
        <p:grpSpPr>
          <a:xfrm>
            <a:off x="154548" y="147993"/>
            <a:ext cx="3853201" cy="753790"/>
            <a:chOff x="0" y="0"/>
            <a:chExt cx="5137602" cy="1005053"/>
          </a:xfrm>
        </p:grpSpPr>
        <p:sp>
          <p:nvSpPr>
            <p:cNvPr id="17" name="Freeform 17"/>
            <p:cNvSpPr/>
            <p:nvPr/>
          </p:nvSpPr>
          <p:spPr>
            <a:xfrm>
              <a:off x="0" y="0"/>
              <a:ext cx="2041779" cy="1005053"/>
            </a:xfrm>
            <a:custGeom>
              <a:avLst/>
              <a:gdLst/>
              <a:ahLst/>
              <a:cxnLst/>
              <a:rect l="l" t="t" r="r" b="b"/>
              <a:pathLst>
                <a:path w="2041779" h="1005053">
                  <a:moveTo>
                    <a:pt x="0" y="0"/>
                  </a:moveTo>
                  <a:lnTo>
                    <a:pt x="2041779" y="0"/>
                  </a:lnTo>
                  <a:lnTo>
                    <a:pt x="2041779" y="1005053"/>
                  </a:lnTo>
                  <a:lnTo>
                    <a:pt x="0" y="1005053"/>
                  </a:lnTo>
                  <a:lnTo>
                    <a:pt x="0" y="0"/>
                  </a:lnTo>
                  <a:close/>
                </a:path>
              </a:pathLst>
            </a:custGeom>
            <a:blipFill>
              <a:blip r:embed="rId7"/>
              <a:stretch>
                <a:fillRect/>
              </a:stretch>
            </a:blipFill>
          </p:spPr>
          <p:txBody>
            <a:bodyPr/>
            <a:lstStyle/>
            <a:p>
              <a:endParaRPr lang="en-GB"/>
            </a:p>
          </p:txBody>
        </p:sp>
        <p:sp>
          <p:nvSpPr>
            <p:cNvPr id="18" name="TextBox 18"/>
            <p:cNvSpPr txBox="1"/>
            <p:nvPr/>
          </p:nvSpPr>
          <p:spPr>
            <a:xfrm>
              <a:off x="2153236" y="-9525"/>
              <a:ext cx="2984366" cy="1014578"/>
            </a:xfrm>
            <a:prstGeom prst="rect">
              <a:avLst/>
            </a:prstGeom>
          </p:spPr>
          <p:txBody>
            <a:bodyPr lIns="0" tIns="0" rIns="0" bIns="0" rtlCol="0" anchor="t">
              <a:spAutoFit/>
            </a:bodyPr>
            <a:lstStyle/>
            <a:p>
              <a:pPr algn="l">
                <a:lnSpc>
                  <a:spcPts val="2725"/>
                </a:lnSpc>
              </a:pPr>
              <a:r>
                <a:rPr lang="en-US" sz="2725">
                  <a:solidFill>
                    <a:srgbClr val="FFFFFF"/>
                  </a:solidFill>
                  <a:latin typeface="Americane Condensed"/>
                  <a:ea typeface="Americane Condensed"/>
                  <a:cs typeface="Americane Condensed"/>
                  <a:sym typeface="Americane Condensed"/>
                </a:rPr>
                <a:t>Youth Nature Photo Competition</a:t>
              </a:r>
            </a:p>
          </p:txBody>
        </p:sp>
      </p:grpSp>
      <p:grpSp>
        <p:nvGrpSpPr>
          <p:cNvPr id="20" name="Group 20"/>
          <p:cNvGrpSpPr/>
          <p:nvPr/>
        </p:nvGrpSpPr>
        <p:grpSpPr>
          <a:xfrm>
            <a:off x="-11455" y="6485457"/>
            <a:ext cx="9753600" cy="838341"/>
            <a:chOff x="0" y="0"/>
            <a:chExt cx="6249258" cy="537136"/>
          </a:xfrm>
        </p:grpSpPr>
        <p:sp>
          <p:nvSpPr>
            <p:cNvPr id="21" name="Freeform 21"/>
            <p:cNvSpPr/>
            <p:nvPr/>
          </p:nvSpPr>
          <p:spPr>
            <a:xfrm>
              <a:off x="0" y="0"/>
              <a:ext cx="6249258" cy="537136"/>
            </a:xfrm>
            <a:custGeom>
              <a:avLst/>
              <a:gdLst/>
              <a:ahLst/>
              <a:cxnLst/>
              <a:rect l="l" t="t" r="r" b="b"/>
              <a:pathLst>
                <a:path w="6249258" h="537136">
                  <a:moveTo>
                    <a:pt x="0" y="0"/>
                  </a:moveTo>
                  <a:lnTo>
                    <a:pt x="6249258" y="0"/>
                  </a:lnTo>
                  <a:lnTo>
                    <a:pt x="6249258" y="537136"/>
                  </a:lnTo>
                  <a:lnTo>
                    <a:pt x="0" y="537136"/>
                  </a:lnTo>
                  <a:close/>
                </a:path>
              </a:pathLst>
            </a:custGeom>
            <a:solidFill>
              <a:srgbClr val="0D4D4F"/>
            </a:solidFill>
            <a:ln cap="sq">
              <a:noFill/>
              <a:prstDash val="solid"/>
              <a:miter/>
            </a:ln>
          </p:spPr>
          <p:txBody>
            <a:bodyPr/>
            <a:lstStyle/>
            <a:p>
              <a:endParaRPr lang="en-GB"/>
            </a:p>
          </p:txBody>
        </p:sp>
        <p:sp>
          <p:nvSpPr>
            <p:cNvPr id="22" name="TextBox 22"/>
            <p:cNvSpPr txBox="1"/>
            <p:nvPr/>
          </p:nvSpPr>
          <p:spPr>
            <a:xfrm>
              <a:off x="0" y="-19050"/>
              <a:ext cx="6249258" cy="556186"/>
            </a:xfrm>
            <a:prstGeom prst="rect">
              <a:avLst/>
            </a:prstGeom>
          </p:spPr>
          <p:txBody>
            <a:bodyPr lIns="28415" tIns="28415" rIns="28415" bIns="28415" rtlCol="0" anchor="ctr"/>
            <a:lstStyle/>
            <a:p>
              <a:pPr marL="0" lvl="0" indent="0" algn="just">
                <a:lnSpc>
                  <a:spcPts val="1045"/>
                </a:lnSpc>
                <a:spcBef>
                  <a:spcPct val="0"/>
                </a:spcBef>
              </a:pPr>
              <a:endParaRPr/>
            </a:p>
          </p:txBody>
        </p:sp>
      </p:grpSp>
      <p:sp>
        <p:nvSpPr>
          <p:cNvPr id="23" name="TextBox 23"/>
          <p:cNvSpPr txBox="1"/>
          <p:nvPr/>
        </p:nvSpPr>
        <p:spPr>
          <a:xfrm>
            <a:off x="7571922" y="6740367"/>
            <a:ext cx="1788986" cy="290420"/>
          </a:xfrm>
          <a:prstGeom prst="rect">
            <a:avLst/>
          </a:prstGeom>
        </p:spPr>
        <p:txBody>
          <a:bodyPr lIns="0" tIns="0" rIns="0" bIns="0" rtlCol="0" anchor="t">
            <a:spAutoFit/>
          </a:bodyPr>
          <a:lstStyle/>
          <a:p>
            <a:pPr algn="ctr">
              <a:lnSpc>
                <a:spcPts val="2347"/>
              </a:lnSpc>
            </a:pPr>
            <a:r>
              <a:rPr lang="en-US" sz="1677">
                <a:solidFill>
                  <a:srgbClr val="FFFFFF"/>
                </a:solidFill>
                <a:latin typeface="HvDTrial Americane Condensed"/>
                <a:ea typeface="HvDTrial Americane Condensed"/>
                <a:cs typeface="HvDTrial Americane Condensed"/>
                <a:sym typeface="HvDTrial Americane Condensed"/>
              </a:rPr>
              <a:t>© Wildscreen 2025</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619</Words>
  <Application>Microsoft Office PowerPoint</Application>
  <PresentationFormat>Custom</PresentationFormat>
  <Paragraphs>95</Paragraphs>
  <Slides>9</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Calibri</vt:lpstr>
      <vt:lpstr>HvDTrial Americane Condensed</vt:lpstr>
      <vt:lpstr>Comic Sans Bold</vt:lpstr>
      <vt:lpstr>Americane Condensed</vt:lpstr>
      <vt:lpstr>Comic Sans</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Nature Photography Competition: Session 4</dc:title>
  <cp:lastModifiedBy>Amy Flower</cp:lastModifiedBy>
  <cp:revision>2</cp:revision>
  <dcterms:created xsi:type="dcterms:W3CDTF">2006-08-16T00:00:00Z</dcterms:created>
  <dcterms:modified xsi:type="dcterms:W3CDTF">2025-04-14T10:25:29Z</dcterms:modified>
  <dc:identifier>DAGj8iLO2jI</dc:identifier>
</cp:coreProperties>
</file>