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753600" cy="7315200"/>
  <p:notesSz cx="6858000" cy="9144000"/>
  <p:embeddedFontLst>
    <p:embeddedFont>
      <p:font typeface="Americane Condensed" panose="020B0604020202020204" charset="0"/>
      <p:regular r:id="rId32"/>
    </p:embeddedFont>
    <p:embeddedFont>
      <p:font typeface="Comic Sans" panose="020B0604020202020204" charset="0"/>
      <p:regular r:id="rId33"/>
    </p:embeddedFont>
    <p:embeddedFont>
      <p:font typeface="Comic Sans Bold" panose="020B0604020202020204" charset="0"/>
      <p:regular r:id="rId34"/>
    </p:embeddedFont>
    <p:embeddedFont>
      <p:font typeface="Comic Sans Bold Italics" panose="020B0604020202020204" charset="0"/>
      <p:regular r:id="rId35"/>
    </p:embeddedFont>
    <p:embeddedFont>
      <p:font typeface="Comic Sans Italics" panose="020B0604020202020204" charset="0"/>
      <p:regular r:id="rId36"/>
    </p:embeddedFont>
    <p:embeddedFont>
      <p:font typeface="HvDTrial Americane Condensed" panose="020B0604020202020204" charset="0"/>
      <p:regular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149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14.04.2025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“What forms of digital adjustments are NOT acceptable?” </a:t>
            </a:r>
          </a:p>
          <a:p>
            <a:r>
              <a:rPr lang="en-US"/>
              <a:t>Adding or removing objects (eg animals, animal parts, plants or people) is not permitted. </a:t>
            </a:r>
          </a:p>
          <a:p>
            <a:endParaRPr lang="en-US"/>
          </a:p>
          <a:p>
            <a:r>
              <a:rPr lang="en-US"/>
              <a:t>“What forms of digital adjustments are acceptable?” </a:t>
            </a:r>
          </a:p>
          <a:p>
            <a:r>
              <a:rPr lang="en-US"/>
              <a:t>Digital adjustments including tone and contrast, burning, dodging, cropping, sharpening, noise reduction, minor cleaning work, HDR, stitched panoramas, focus stacking, using multiple exposures taken at the same location at the same time, are permitted – pretty much any kind of adjustment that a smartphone can do is fine, as long as it does not misrepresent nature.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take a photo of nature by the next session, ready for the feedback session.</a:t>
            </a:r>
          </a:p>
          <a:p>
            <a:endParaRPr lang="en-US"/>
          </a:p>
          <a:p>
            <a:r>
              <a:rPr lang="en-US"/>
              <a:t>If students' are making films, ask them to have a plan of the film by the next session, if not the finished product.</a:t>
            </a:r>
          </a:p>
          <a:p>
            <a:endParaRPr lang="en-US"/>
          </a:p>
          <a:p>
            <a:r>
              <a:rPr lang="en-US"/>
              <a:t>As students to email their images/films to the teacher ready for session 3 (feedback &amp; editing)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Hand out the 'Shot types worksheet' and ask students to match the type of shot to each image.</a:t>
            </a:r>
          </a:p>
          <a:p>
            <a:endParaRPr lang="en-US"/>
          </a:p>
          <a:p>
            <a:r>
              <a:rPr lang="en-US"/>
              <a:t>Ask students to share their answers and discuss which types of shot might be best for different aims:</a:t>
            </a:r>
          </a:p>
          <a:p>
            <a:endParaRPr lang="en-US"/>
          </a:p>
          <a:p>
            <a:r>
              <a:rPr lang="en-US"/>
              <a:t>E.g.</a:t>
            </a:r>
          </a:p>
          <a:p>
            <a:r>
              <a:rPr lang="en-US"/>
              <a:t>Wide shot gets the whole landscape/habitat in. See the whole picture</a:t>
            </a:r>
          </a:p>
          <a:p>
            <a:endParaRPr lang="en-US"/>
          </a:p>
          <a:p>
            <a:r>
              <a:rPr lang="en-US"/>
              <a:t>Close-ups provide greater detail of facial expressions which can help the audience to feel an emotional connection with the subject.</a:t>
            </a:r>
          </a:p>
          <a:p>
            <a:endParaRPr lang="en-US"/>
          </a:p>
          <a:p>
            <a:r>
              <a:rPr lang="en-US"/>
              <a:t>Macro is a super close-up image - this can provide fascinating, other-worldly detail which can't be seen with the naked eye. Window into unseen worlds.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Hold it steady – make sure the camera is held steady, especially if light is low. You may want to rest it on something. </a:t>
            </a:r>
          </a:p>
          <a:p>
            <a:endParaRPr lang="en-US"/>
          </a:p>
          <a:p>
            <a:r>
              <a:rPr lang="en-US"/>
              <a:t>Try different angles – get down low or up above, try finding a unique perspective. </a:t>
            </a:r>
          </a:p>
          <a:p>
            <a:endParaRPr lang="en-US"/>
          </a:p>
          <a:p>
            <a:r>
              <a:rPr lang="en-US"/>
              <a:t>Don’t use zoom – digital zoom will reduce the definition of your images. You can always crop the image later. Try shooting through a magnifying glass or binoculars if you need to!</a:t>
            </a:r>
          </a:p>
          <a:p>
            <a:endParaRPr lang="en-US"/>
          </a:p>
          <a:p>
            <a:r>
              <a:rPr lang="en-US"/>
              <a:t>Try using the AE/AF lock modes to fix the focus - sometimes phone cameras adjust automatically which means you can’t get the shot you want. Try using this function to lock the focus on your subject. </a:t>
            </a:r>
          </a:p>
          <a:p>
            <a:endParaRPr lang="en-US"/>
          </a:p>
          <a:p>
            <a:r>
              <a:rPr lang="en-US"/>
              <a:t>Use the grid function – this can help you get the composition right for a shot or orient the phone with something in the background. </a:t>
            </a:r>
          </a:p>
          <a:p>
            <a:endParaRPr lang="en-US"/>
          </a:p>
          <a:p>
            <a:r>
              <a:rPr lang="en-US"/>
              <a:t>Play with the settings – try different exposures if you can. You can always adjust this after you’ve taken the photo. Try and capture as much information as possible in the image so that when you’re editing, you have the most to play around with.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Get inspiration - The only way you can get inspiration is by going out into the world and experiencing it. So go out, and connect with whatever nature you find. Many people use a notebook, or the notes on their phone to record ideas.</a:t>
            </a:r>
          </a:p>
          <a:p>
            <a:endParaRPr lang="en-US"/>
          </a:p>
          <a:p>
            <a:r>
              <a:rPr lang="en-US"/>
              <a:t>Get curious - Start asking questions about the nature you find. What is it? Where is it? Why is it there or why does it do that? If you know what that animal or plant is called then you can always start doing some research to find out more. See the “finding nature” resource for more on this. </a:t>
            </a:r>
          </a:p>
          <a:p>
            <a:endParaRPr lang="en-US"/>
          </a:p>
          <a:p>
            <a:r>
              <a:rPr lang="en-US"/>
              <a:t>Give yourself space and time – You can’t force ideas or creativity. You have to give them time and space to grow and develop, so if you really want a great story, schedule in time to allow yourself space to think about it and work on it. </a:t>
            </a:r>
          </a:p>
          <a:p>
            <a:endParaRPr lang="en-US"/>
          </a:p>
          <a:p>
            <a:r>
              <a:rPr lang="en-US"/>
              <a:t>Mix it up – Creativity often comes from remixing old ideas. If you’ve got lots of ideas, try mixing them up and looking for new links between them. </a:t>
            </a:r>
          </a:p>
          <a:p>
            <a:endParaRPr lang="en-US"/>
          </a:p>
          <a:p>
            <a:r>
              <a:rPr lang="en-US"/>
              <a:t>Do it your way – your unique experience is always your strongest and most authentic story. so be courageous and use your perspective to tell your own story.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Once you’ve got your story, it’s a good idea to think carefully about how you can develop and tell it. This will help you work out what kind of shots you might want to use for your photos or films. </a:t>
            </a:r>
          </a:p>
          <a:p>
            <a:endParaRPr lang="en-US"/>
          </a:p>
          <a:p>
            <a:r>
              <a:rPr lang="en-US"/>
              <a:t>Research is key, and it’s crucial for story development. Don’t ever just take things at face value – doing some research online will help you find out more about your subject. Wildscreen ARK is a good starting point for facts!</a:t>
            </a:r>
          </a:p>
          <a:p>
            <a:endParaRPr lang="en-US"/>
          </a:p>
          <a:p>
            <a:r>
              <a:rPr lang="en-US"/>
              <a:t>Interesting facts - e.g. name origin, interactions with other species, legends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Storytelling in photos is an interesting one – action or ‘doing’ shots that show a movement or behaviour often make this easier, but how do you tell the story of a plant in a photo? Often aspects like detail, or composition can help with this. See the guidance on shooting photos for more information.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Hand out the 'Storytelling  Worksheet (2)' and challenge students to have a go at writing their own 200-word backstory caption for each image.</a:t>
            </a:r>
          </a:p>
          <a:p>
            <a:endParaRPr lang="en-US"/>
          </a:p>
          <a:p>
            <a:r>
              <a:rPr lang="en-US"/>
              <a:t>Ask students to share their work with the group if they are happy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ildscreen.org/ark/"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0.sv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png"/><Relationship Id="rId7"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6.sv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9.jpeg"/><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ildscreen.org/ark/"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s://www.westofengland-ca.gov.uk/what-we-do/environment/the-local-nature-recovery-strateg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s://wildscreenark.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55" y="0"/>
            <a:ext cx="9753600" cy="1117403"/>
            <a:chOff x="0" y="0"/>
            <a:chExt cx="3713439" cy="425423"/>
          </a:xfrm>
        </p:grpSpPr>
        <p:sp>
          <p:nvSpPr>
            <p:cNvPr id="3" name="Freeform 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4" name="TextBox 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5" name="TextBox 5"/>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6" name="Group 6"/>
          <p:cNvGrpSpPr/>
          <p:nvPr/>
        </p:nvGrpSpPr>
        <p:grpSpPr>
          <a:xfrm>
            <a:off x="-11455" y="6485457"/>
            <a:ext cx="9753600" cy="838341"/>
            <a:chOff x="0" y="0"/>
            <a:chExt cx="6249258" cy="537136"/>
          </a:xfrm>
        </p:grpSpPr>
        <p:sp>
          <p:nvSpPr>
            <p:cNvPr id="7" name="Freeform 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8" name="TextBox 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9" name="TextBox 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0" name="Group 10"/>
          <p:cNvGrpSpPr/>
          <p:nvPr/>
        </p:nvGrpSpPr>
        <p:grpSpPr>
          <a:xfrm>
            <a:off x="154548" y="147993"/>
            <a:ext cx="3853201" cy="753790"/>
            <a:chOff x="0" y="0"/>
            <a:chExt cx="5137602" cy="1005053"/>
          </a:xfrm>
        </p:grpSpPr>
        <p:sp>
          <p:nvSpPr>
            <p:cNvPr id="11" name="Freeform 1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2" name="TextBox 1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13" name="Group 13"/>
          <p:cNvGrpSpPr/>
          <p:nvPr/>
        </p:nvGrpSpPr>
        <p:grpSpPr>
          <a:xfrm>
            <a:off x="1094778" y="2703324"/>
            <a:ext cx="6187883" cy="1210516"/>
            <a:chOff x="0" y="0"/>
            <a:chExt cx="8250511" cy="1614022"/>
          </a:xfrm>
        </p:grpSpPr>
        <p:sp>
          <p:nvSpPr>
            <p:cNvPr id="14" name="Freeform 14"/>
            <p:cNvSpPr/>
            <p:nvPr/>
          </p:nvSpPr>
          <p:spPr>
            <a:xfrm>
              <a:off x="0" y="0"/>
              <a:ext cx="3278908" cy="1614022"/>
            </a:xfrm>
            <a:custGeom>
              <a:avLst/>
              <a:gdLst/>
              <a:ahLst/>
              <a:cxnLst/>
              <a:rect l="l" t="t" r="r" b="b"/>
              <a:pathLst>
                <a:path w="3278908" h="1614022">
                  <a:moveTo>
                    <a:pt x="0" y="0"/>
                  </a:moveTo>
                  <a:lnTo>
                    <a:pt x="3278908" y="0"/>
                  </a:lnTo>
                  <a:lnTo>
                    <a:pt x="3278908" y="1614022"/>
                  </a:lnTo>
                  <a:lnTo>
                    <a:pt x="0" y="1614022"/>
                  </a:lnTo>
                  <a:lnTo>
                    <a:pt x="0" y="0"/>
                  </a:lnTo>
                  <a:close/>
                </a:path>
              </a:pathLst>
            </a:custGeom>
            <a:blipFill>
              <a:blip r:embed="rId3"/>
              <a:stretch>
                <a:fillRect l="-101" r="-101"/>
              </a:stretch>
            </a:blipFill>
          </p:spPr>
          <p:txBody>
            <a:bodyPr/>
            <a:lstStyle/>
            <a:p>
              <a:endParaRPr lang="en-GB"/>
            </a:p>
          </p:txBody>
        </p:sp>
        <p:sp>
          <p:nvSpPr>
            <p:cNvPr id="15" name="TextBox 15"/>
            <p:cNvSpPr txBox="1"/>
            <p:nvPr/>
          </p:nvSpPr>
          <p:spPr>
            <a:xfrm>
              <a:off x="3457897" y="0"/>
              <a:ext cx="4792614" cy="1614022"/>
            </a:xfrm>
            <a:prstGeom prst="rect">
              <a:avLst/>
            </a:prstGeom>
          </p:spPr>
          <p:txBody>
            <a:bodyPr lIns="0" tIns="0" rIns="0" bIns="0" rtlCol="0" anchor="t">
              <a:spAutoFit/>
            </a:bodyPr>
            <a:lstStyle/>
            <a:p>
              <a:pPr algn="l">
                <a:lnSpc>
                  <a:spcPts val="4376"/>
                </a:lnSpc>
              </a:pPr>
              <a:r>
                <a:rPr lang="en-US" sz="4376">
                  <a:solidFill>
                    <a:srgbClr val="0D4D4F"/>
                  </a:solidFill>
                  <a:latin typeface="Americane Condensed"/>
                  <a:ea typeface="Americane Condensed"/>
                  <a:cs typeface="Americane Condensed"/>
                  <a:sym typeface="Americane Condensed"/>
                </a:rPr>
                <a:t>Youth Nature Photo Competition</a:t>
              </a:r>
            </a:p>
          </p:txBody>
        </p:sp>
      </p:grpSp>
      <p:grpSp>
        <p:nvGrpSpPr>
          <p:cNvPr id="16" name="Group 16"/>
          <p:cNvGrpSpPr/>
          <p:nvPr/>
        </p:nvGrpSpPr>
        <p:grpSpPr>
          <a:xfrm>
            <a:off x="7282661" y="2239740"/>
            <a:ext cx="1669785" cy="2527708"/>
            <a:chOff x="0" y="0"/>
            <a:chExt cx="2226380" cy="3370278"/>
          </a:xfrm>
        </p:grpSpPr>
        <p:grpSp>
          <p:nvGrpSpPr>
            <p:cNvPr id="17" name="Group 17"/>
            <p:cNvGrpSpPr/>
            <p:nvPr/>
          </p:nvGrpSpPr>
          <p:grpSpPr>
            <a:xfrm rot="648335">
              <a:off x="321506" y="187222"/>
              <a:ext cx="1599110" cy="2995833"/>
              <a:chOff x="0" y="0"/>
              <a:chExt cx="1241232" cy="2325370"/>
            </a:xfrm>
          </p:grpSpPr>
          <p:sp>
            <p:nvSpPr>
              <p:cNvPr id="18" name="Freeform 18"/>
              <p:cNvSpPr/>
              <p:nvPr/>
            </p:nvSpPr>
            <p:spPr>
              <a:xfrm>
                <a:off x="0" y="0"/>
                <a:ext cx="1241232" cy="2325370"/>
              </a:xfrm>
              <a:custGeom>
                <a:avLst/>
                <a:gdLst/>
                <a:ahLst/>
                <a:cxnLst/>
                <a:rect l="l" t="t" r="r" b="b"/>
                <a:pathLst>
                  <a:path w="1241232" h="2325370">
                    <a:moveTo>
                      <a:pt x="0" y="2223770"/>
                    </a:moveTo>
                    <a:lnTo>
                      <a:pt x="0" y="101600"/>
                    </a:lnTo>
                    <a:cubicBezTo>
                      <a:pt x="0" y="45720"/>
                      <a:pt x="43383" y="0"/>
                      <a:pt x="96406" y="0"/>
                    </a:cubicBezTo>
                    <a:lnTo>
                      <a:pt x="1144825" y="0"/>
                    </a:lnTo>
                    <a:cubicBezTo>
                      <a:pt x="1197849" y="0"/>
                      <a:pt x="1241232" y="45720"/>
                      <a:pt x="1241232" y="101600"/>
                    </a:cubicBezTo>
                    <a:lnTo>
                      <a:pt x="1241232" y="2223770"/>
                    </a:lnTo>
                    <a:cubicBezTo>
                      <a:pt x="1241232" y="2279650"/>
                      <a:pt x="1197849" y="2325370"/>
                      <a:pt x="1144825" y="2325370"/>
                    </a:cubicBezTo>
                    <a:lnTo>
                      <a:pt x="96406" y="2325370"/>
                    </a:lnTo>
                    <a:cubicBezTo>
                      <a:pt x="43383" y="2325370"/>
                      <a:pt x="0" y="2279650"/>
                      <a:pt x="0" y="2223770"/>
                    </a:cubicBezTo>
                    <a:close/>
                  </a:path>
                </a:pathLst>
              </a:custGeom>
              <a:blipFill>
                <a:blip r:embed="rId4"/>
                <a:stretch>
                  <a:fillRect l="-20253" r="-20253"/>
                </a:stretch>
              </a:blipFill>
              <a:ln cap="sq">
                <a:noFill/>
                <a:prstDash val="solid"/>
                <a:miter/>
              </a:ln>
            </p:spPr>
            <p:txBody>
              <a:bodyPr/>
              <a:lstStyle/>
              <a:p>
                <a:endParaRPr lang="en-GB"/>
              </a:p>
            </p:txBody>
          </p:sp>
        </p:grpSp>
        <p:sp>
          <p:nvSpPr>
            <p:cNvPr id="19" name="Freeform 19"/>
            <p:cNvSpPr/>
            <p:nvPr/>
          </p:nvSpPr>
          <p:spPr>
            <a:xfrm rot="648335">
              <a:off x="276874" y="129202"/>
              <a:ext cx="1672632" cy="3111874"/>
            </a:xfrm>
            <a:custGeom>
              <a:avLst/>
              <a:gdLst/>
              <a:ahLst/>
              <a:cxnLst/>
              <a:rect l="l" t="t" r="r" b="b"/>
              <a:pathLst>
                <a:path w="1672632" h="3111874">
                  <a:moveTo>
                    <a:pt x="0" y="0"/>
                  </a:moveTo>
                  <a:lnTo>
                    <a:pt x="1672632" y="0"/>
                  </a:lnTo>
                  <a:lnTo>
                    <a:pt x="1672632" y="3111874"/>
                  </a:lnTo>
                  <a:lnTo>
                    <a:pt x="0" y="31118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20" name="Group 20"/>
            <p:cNvGrpSpPr/>
            <p:nvPr/>
          </p:nvGrpSpPr>
          <p:grpSpPr>
            <a:xfrm>
              <a:off x="765542" y="2575275"/>
              <a:ext cx="347648" cy="34764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8E8E8"/>
              </a:solidFill>
            </p:spPr>
            <p:txBody>
              <a:bodyPr/>
              <a:lstStyle/>
              <a:p>
                <a:endParaRPr lang="en-GB"/>
              </a:p>
            </p:txBody>
          </p:sp>
          <p:sp>
            <p:nvSpPr>
              <p:cNvPr id="22" name="TextBox 22"/>
              <p:cNvSpPr txBox="1"/>
              <p:nvPr/>
            </p:nvSpPr>
            <p:spPr>
              <a:xfrm>
                <a:off x="76200" y="57150"/>
                <a:ext cx="660400" cy="679450"/>
              </a:xfrm>
              <a:prstGeom prst="rect">
                <a:avLst/>
              </a:prstGeom>
            </p:spPr>
            <p:txBody>
              <a:bodyPr lIns="50800" tIns="50800" rIns="50800" bIns="50800" rtlCol="0" anchor="ctr"/>
              <a:lstStyle/>
              <a:p>
                <a:pPr algn="ctr">
                  <a:lnSpc>
                    <a:spcPts val="1679"/>
                  </a:lnSpc>
                </a:pPr>
                <a:endParaRPr/>
              </a:p>
            </p:txBody>
          </p:sp>
        </p:grpSp>
      </p:grpSp>
      <p:sp>
        <p:nvSpPr>
          <p:cNvPr id="23" name="TextBox 23"/>
          <p:cNvSpPr txBox="1"/>
          <p:nvPr/>
        </p:nvSpPr>
        <p:spPr>
          <a:xfrm>
            <a:off x="1396627" y="5099058"/>
            <a:ext cx="6937436" cy="1719381"/>
          </a:xfrm>
          <a:prstGeom prst="rect">
            <a:avLst/>
          </a:prstGeom>
        </p:spPr>
        <p:txBody>
          <a:bodyPr lIns="0" tIns="0" rIns="0" bIns="0" rtlCol="0" anchor="t">
            <a:spAutoFit/>
          </a:bodyPr>
          <a:lstStyle/>
          <a:p>
            <a:pPr algn="ctr">
              <a:lnSpc>
                <a:spcPts val="4628"/>
              </a:lnSpc>
            </a:pPr>
            <a:r>
              <a:rPr lang="en-US" sz="3306" dirty="0">
                <a:solidFill>
                  <a:srgbClr val="000000"/>
                </a:solidFill>
                <a:latin typeface="Americane Condensed"/>
                <a:ea typeface="Americane Condensed"/>
                <a:cs typeface="Americane Condensed"/>
                <a:sym typeface="Americane Condensed"/>
              </a:rPr>
              <a:t>Submit your photos at :</a:t>
            </a:r>
          </a:p>
          <a:p>
            <a:pPr algn="ctr">
              <a:lnSpc>
                <a:spcPts val="4628"/>
              </a:lnSpc>
              <a:spcBef>
                <a:spcPct val="0"/>
              </a:spcBef>
            </a:pPr>
            <a:r>
              <a:rPr lang="en-US" sz="3600" u="sng" dirty="0">
                <a:solidFill>
                  <a:srgbClr val="24A1A3"/>
                </a:solidFill>
                <a:latin typeface="Americane Condensed"/>
                <a:ea typeface="Americane Condensed"/>
                <a:cs typeface="Americane Condensed"/>
                <a:sym typeface="Americane Condensed"/>
              </a:rPr>
              <a:t>www.</a:t>
            </a:r>
            <a:r>
              <a:rPr lang="en-US" sz="3600" u="sng" dirty="0">
                <a:solidFill>
                  <a:srgbClr val="24A1A3"/>
                </a:solidFill>
                <a:latin typeface="Americane Condensed"/>
                <a:ea typeface="Americane Condensed"/>
                <a:cs typeface="Americane Condensed"/>
                <a:sym typeface="Americane Condensed"/>
                <a:hlinkClick r:id="rId7" tooltip="https://wildscreen.org/ark/">
                  <a:extLst>
                    <a:ext uri="{A12FA001-AC4F-418D-AE19-62706E023703}">
                      <ahyp:hlinkClr xmlns:ahyp="http://schemas.microsoft.com/office/drawing/2018/hyperlinkcolor" val="tx"/>
                    </a:ext>
                  </a:extLst>
                </a:hlinkClick>
              </a:rPr>
              <a:t>wildscreen.org/ark</a:t>
            </a:r>
          </a:p>
          <a:p>
            <a:pPr algn="ctr">
              <a:lnSpc>
                <a:spcPts val="4628"/>
              </a:lnSpc>
              <a:spcBef>
                <a:spcPct val="0"/>
              </a:spcBef>
            </a:pPr>
            <a:endParaRPr lang="en-US" sz="3306" u="sng" dirty="0">
              <a:solidFill>
                <a:srgbClr val="24A1A3"/>
              </a:solidFill>
              <a:latin typeface="Americane Condensed"/>
              <a:ea typeface="Americane Condensed"/>
              <a:cs typeface="Americane Condensed"/>
              <a:sym typeface="Americane Condensed"/>
              <a:hlinkClick r:id="rId7" tooltip="https://wildscreen.org/ar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28082" y="2672997"/>
            <a:ext cx="5340832" cy="3476218"/>
            <a:chOff x="0" y="0"/>
            <a:chExt cx="1851139" cy="1204861"/>
          </a:xfrm>
        </p:grpSpPr>
        <p:sp>
          <p:nvSpPr>
            <p:cNvPr id="3" name="Freeform 3"/>
            <p:cNvSpPr/>
            <p:nvPr/>
          </p:nvSpPr>
          <p:spPr>
            <a:xfrm>
              <a:off x="0" y="0"/>
              <a:ext cx="1851139" cy="1204861"/>
            </a:xfrm>
            <a:custGeom>
              <a:avLst/>
              <a:gdLst/>
              <a:ahLst/>
              <a:cxnLst/>
              <a:rect l="l" t="t" r="r" b="b"/>
              <a:pathLst>
                <a:path w="1851139" h="1204861">
                  <a:moveTo>
                    <a:pt x="0" y="0"/>
                  </a:moveTo>
                  <a:lnTo>
                    <a:pt x="1851139" y="0"/>
                  </a:lnTo>
                  <a:lnTo>
                    <a:pt x="1851139" y="1204861"/>
                  </a:lnTo>
                  <a:lnTo>
                    <a:pt x="0" y="1204861"/>
                  </a:lnTo>
                  <a:close/>
                </a:path>
              </a:pathLst>
            </a:custGeom>
            <a:solidFill>
              <a:srgbClr val="000000">
                <a:alpha val="0"/>
              </a:srgbClr>
            </a:solidFill>
            <a:ln cap="sq">
              <a:noFill/>
              <a:prstDash val="solid"/>
              <a:miter/>
            </a:ln>
          </p:spPr>
          <p:txBody>
            <a:bodyPr/>
            <a:lstStyle/>
            <a:p>
              <a:endParaRPr lang="en-GB"/>
            </a:p>
          </p:txBody>
        </p:sp>
        <p:sp>
          <p:nvSpPr>
            <p:cNvPr id="4" name="TextBox 4"/>
            <p:cNvSpPr txBox="1"/>
            <p:nvPr/>
          </p:nvSpPr>
          <p:spPr>
            <a:xfrm>
              <a:off x="0" y="-66675"/>
              <a:ext cx="1851139" cy="1271536"/>
            </a:xfrm>
            <a:prstGeom prst="rect">
              <a:avLst/>
            </a:prstGeom>
          </p:spPr>
          <p:txBody>
            <a:bodyPr lIns="27093" tIns="27093" rIns="27093" bIns="27093" rtlCol="0" anchor="ctr"/>
            <a:lstStyle/>
            <a:p>
              <a:pPr marL="388620" lvl="1" indent="-194310" algn="l">
                <a:lnSpc>
                  <a:spcPts val="2880"/>
                </a:lnSpc>
                <a:buFont typeface="Arial"/>
                <a:buChar char="•"/>
              </a:pPr>
              <a:r>
                <a:rPr lang="en-US" sz="1800" dirty="0">
                  <a:solidFill>
                    <a:srgbClr val="0D4D4F"/>
                  </a:solidFill>
                  <a:latin typeface="Comic Sans"/>
                  <a:ea typeface="Comic Sans"/>
                  <a:cs typeface="Comic Sans"/>
                  <a:sym typeface="Comic Sans"/>
                </a:rPr>
                <a:t>Only wild species, no pets, plants from botanic gardens or captive animals (i.e. zoo animals) in photos. Take time to understand what “wild” is.</a:t>
              </a:r>
            </a:p>
            <a:p>
              <a:pPr marL="388620" lvl="1" indent="-194310" algn="l">
                <a:lnSpc>
                  <a:spcPts val="2880"/>
                </a:lnSpc>
                <a:buFont typeface="Arial"/>
                <a:buChar char="•"/>
              </a:pPr>
              <a:r>
                <a:rPr lang="en-US" sz="1800" dirty="0">
                  <a:solidFill>
                    <a:srgbClr val="0D4D4F"/>
                  </a:solidFill>
                  <a:latin typeface="Comic Sans"/>
                  <a:ea typeface="Comic Sans"/>
                  <a:cs typeface="Comic Sans"/>
                  <a:sym typeface="Comic Sans"/>
                </a:rPr>
                <a:t>No staged photos or handling of wildlife - keep it ethical and safe.</a:t>
              </a:r>
            </a:p>
            <a:p>
              <a:pPr marL="388620" lvl="1" indent="-194310" algn="l">
                <a:lnSpc>
                  <a:spcPts val="2880"/>
                </a:lnSpc>
                <a:buFont typeface="Arial"/>
                <a:buChar char="•"/>
              </a:pPr>
              <a:r>
                <a:rPr lang="en-US" sz="1800" dirty="0">
                  <a:solidFill>
                    <a:srgbClr val="0D4D4F"/>
                  </a:solidFill>
                  <a:latin typeface="Comic Sans"/>
                  <a:ea typeface="Comic Sans"/>
                  <a:cs typeface="Comic Sans"/>
                  <a:sym typeface="Comic Sans"/>
                </a:rPr>
                <a:t>No humans!</a:t>
              </a:r>
            </a:p>
          </p:txBody>
        </p:sp>
      </p:grpSp>
      <p:grpSp>
        <p:nvGrpSpPr>
          <p:cNvPr id="5" name="Group 5"/>
          <p:cNvGrpSpPr/>
          <p:nvPr/>
        </p:nvGrpSpPr>
        <p:grpSpPr>
          <a:xfrm>
            <a:off x="331128" y="2558220"/>
            <a:ext cx="435024" cy="472491"/>
            <a:chOff x="0" y="0"/>
            <a:chExt cx="292318" cy="317494"/>
          </a:xfrm>
        </p:grpSpPr>
        <p:sp>
          <p:nvSpPr>
            <p:cNvPr id="6" name="Freeform 6"/>
            <p:cNvSpPr/>
            <p:nvPr/>
          </p:nvSpPr>
          <p:spPr>
            <a:xfrm>
              <a:off x="0" y="0"/>
              <a:ext cx="292318" cy="317494"/>
            </a:xfrm>
            <a:custGeom>
              <a:avLst/>
              <a:gdLst/>
              <a:ahLst/>
              <a:cxnLst/>
              <a:rect l="l" t="t" r="r" b="b"/>
              <a:pathLst>
                <a:path w="292318" h="317494">
                  <a:moveTo>
                    <a:pt x="146159" y="0"/>
                  </a:moveTo>
                  <a:lnTo>
                    <a:pt x="146159" y="0"/>
                  </a:lnTo>
                  <a:cubicBezTo>
                    <a:pt x="226880" y="0"/>
                    <a:pt x="292318" y="65438"/>
                    <a:pt x="292318" y="146159"/>
                  </a:cubicBezTo>
                  <a:lnTo>
                    <a:pt x="292318" y="171335"/>
                  </a:lnTo>
                  <a:cubicBezTo>
                    <a:pt x="292318" y="252056"/>
                    <a:pt x="226880" y="317494"/>
                    <a:pt x="146159" y="317494"/>
                  </a:cubicBezTo>
                  <a:lnTo>
                    <a:pt x="146159" y="317494"/>
                  </a:lnTo>
                  <a:cubicBezTo>
                    <a:pt x="65438" y="317494"/>
                    <a:pt x="0" y="252056"/>
                    <a:pt x="0" y="171335"/>
                  </a:cubicBezTo>
                  <a:lnTo>
                    <a:pt x="0" y="146159"/>
                  </a:lnTo>
                  <a:cubicBezTo>
                    <a:pt x="0" y="65438"/>
                    <a:pt x="65438" y="0"/>
                    <a:pt x="146159" y="0"/>
                  </a:cubicBezTo>
                  <a:close/>
                </a:path>
              </a:pathLst>
            </a:custGeom>
            <a:solidFill>
              <a:srgbClr val="24A1A3"/>
            </a:solidFill>
          </p:spPr>
          <p:txBody>
            <a:bodyPr/>
            <a:lstStyle/>
            <a:p>
              <a:endParaRPr lang="en-GB"/>
            </a:p>
          </p:txBody>
        </p:sp>
        <p:sp>
          <p:nvSpPr>
            <p:cNvPr id="7" name="TextBox 7"/>
            <p:cNvSpPr txBox="1"/>
            <p:nvPr/>
          </p:nvSpPr>
          <p:spPr>
            <a:xfrm>
              <a:off x="0" y="-38100"/>
              <a:ext cx="292318" cy="355594"/>
            </a:xfrm>
            <a:prstGeom prst="rect">
              <a:avLst/>
            </a:prstGeom>
          </p:spPr>
          <p:txBody>
            <a:bodyPr lIns="13547" tIns="13547" rIns="13547" bIns="13547" rtlCol="0" anchor="ctr"/>
            <a:lstStyle/>
            <a:p>
              <a:pPr algn="ctr">
                <a:lnSpc>
                  <a:spcPts val="2743"/>
                </a:lnSpc>
              </a:pPr>
              <a:r>
                <a:rPr lang="en-US" sz="1959" b="1">
                  <a:solidFill>
                    <a:srgbClr val="FFFFFF"/>
                  </a:solidFill>
                  <a:latin typeface="Comic Sans Bold"/>
                  <a:ea typeface="Comic Sans Bold"/>
                  <a:cs typeface="Comic Sans Bold"/>
                  <a:sym typeface="Comic Sans Bold"/>
                </a:rPr>
                <a:t>4</a:t>
              </a:r>
            </a:p>
          </p:txBody>
        </p:sp>
      </p:grpSp>
      <p:sp>
        <p:nvSpPr>
          <p:cNvPr id="8" name="TextBox 8"/>
          <p:cNvSpPr txBox="1"/>
          <p:nvPr/>
        </p:nvSpPr>
        <p:spPr>
          <a:xfrm>
            <a:off x="837986" y="2591492"/>
            <a:ext cx="3005819" cy="405945"/>
          </a:xfrm>
          <a:prstGeom prst="rect">
            <a:avLst/>
          </a:prstGeom>
        </p:spPr>
        <p:txBody>
          <a:bodyPr wrap="square" lIns="0" tIns="0" rIns="0" bIns="0" rtlCol="0" anchor="t">
            <a:spAutoFit/>
          </a:bodyPr>
          <a:lstStyle/>
          <a:p>
            <a:pPr algn="ctr">
              <a:lnSpc>
                <a:spcPts val="3434"/>
              </a:lnSpc>
              <a:spcBef>
                <a:spcPct val="0"/>
              </a:spcBef>
            </a:pPr>
            <a:r>
              <a:rPr lang="en-US" sz="2453" b="1" dirty="0">
                <a:solidFill>
                  <a:srgbClr val="0D4D4F"/>
                </a:solidFill>
                <a:latin typeface="Comic Sans Bold"/>
                <a:ea typeface="Comic Sans Bold"/>
                <a:cs typeface="Comic Sans Bold"/>
                <a:sym typeface="Comic Sans Bold"/>
              </a:rPr>
              <a:t>Wild species only</a:t>
            </a:r>
          </a:p>
        </p:txBody>
      </p:sp>
      <p:sp>
        <p:nvSpPr>
          <p:cNvPr id="9" name="Freeform 9"/>
          <p:cNvSpPr/>
          <p:nvPr/>
        </p:nvSpPr>
        <p:spPr>
          <a:xfrm>
            <a:off x="6049429" y="2199302"/>
            <a:ext cx="2182127" cy="1453842"/>
          </a:xfrm>
          <a:custGeom>
            <a:avLst/>
            <a:gdLst/>
            <a:ahLst/>
            <a:cxnLst/>
            <a:rect l="l" t="t" r="r" b="b"/>
            <a:pathLst>
              <a:path w="2182127" h="1453842">
                <a:moveTo>
                  <a:pt x="0" y="0"/>
                </a:moveTo>
                <a:lnTo>
                  <a:pt x="2182127" y="0"/>
                </a:lnTo>
                <a:lnTo>
                  <a:pt x="2182127" y="1453842"/>
                </a:lnTo>
                <a:lnTo>
                  <a:pt x="0" y="1453842"/>
                </a:lnTo>
                <a:lnTo>
                  <a:pt x="0" y="0"/>
                </a:lnTo>
                <a:close/>
              </a:path>
            </a:pathLst>
          </a:custGeom>
          <a:blipFill>
            <a:blip r:embed="rId2"/>
            <a:stretch>
              <a:fillRect/>
            </a:stretch>
          </a:blipFill>
        </p:spPr>
        <p:txBody>
          <a:bodyPr/>
          <a:lstStyle/>
          <a:p>
            <a:endParaRPr lang="en-GB"/>
          </a:p>
        </p:txBody>
      </p:sp>
      <p:sp>
        <p:nvSpPr>
          <p:cNvPr id="10" name="Freeform 10"/>
          <p:cNvSpPr/>
          <p:nvPr/>
        </p:nvSpPr>
        <p:spPr>
          <a:xfrm>
            <a:off x="7245673" y="4231516"/>
            <a:ext cx="2147586" cy="1438883"/>
          </a:xfrm>
          <a:custGeom>
            <a:avLst/>
            <a:gdLst/>
            <a:ahLst/>
            <a:cxnLst/>
            <a:rect l="l" t="t" r="r" b="b"/>
            <a:pathLst>
              <a:path w="2147586" h="1438883">
                <a:moveTo>
                  <a:pt x="0" y="0"/>
                </a:moveTo>
                <a:lnTo>
                  <a:pt x="2147586" y="0"/>
                </a:lnTo>
                <a:lnTo>
                  <a:pt x="2147586" y="1438883"/>
                </a:lnTo>
                <a:lnTo>
                  <a:pt x="0" y="1438883"/>
                </a:lnTo>
                <a:lnTo>
                  <a:pt x="0" y="0"/>
                </a:lnTo>
                <a:close/>
              </a:path>
            </a:pathLst>
          </a:custGeom>
          <a:blipFill>
            <a:blip r:embed="rId3"/>
            <a:stretch>
              <a:fillRect/>
            </a:stretch>
          </a:blipFill>
        </p:spPr>
        <p:txBody>
          <a:bodyPr/>
          <a:lstStyle/>
          <a:p>
            <a:endParaRPr lang="en-GB"/>
          </a:p>
        </p:txBody>
      </p:sp>
      <p:sp>
        <p:nvSpPr>
          <p:cNvPr id="11" name="Freeform 11"/>
          <p:cNvSpPr/>
          <p:nvPr/>
        </p:nvSpPr>
        <p:spPr>
          <a:xfrm>
            <a:off x="8396207" y="3423161"/>
            <a:ext cx="756537" cy="756537"/>
          </a:xfrm>
          <a:custGeom>
            <a:avLst/>
            <a:gdLst/>
            <a:ahLst/>
            <a:cxnLst/>
            <a:rect l="l" t="t" r="r" b="b"/>
            <a:pathLst>
              <a:path w="756537" h="756537">
                <a:moveTo>
                  <a:pt x="0" y="0"/>
                </a:moveTo>
                <a:lnTo>
                  <a:pt x="756538" y="0"/>
                </a:lnTo>
                <a:lnTo>
                  <a:pt x="756538" y="756537"/>
                </a:lnTo>
                <a:lnTo>
                  <a:pt x="0" y="75653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2" name="TextBox 12"/>
          <p:cNvSpPr txBox="1"/>
          <p:nvPr/>
        </p:nvSpPr>
        <p:spPr>
          <a:xfrm>
            <a:off x="7638635" y="5748123"/>
            <a:ext cx="1655560" cy="401092"/>
          </a:xfrm>
          <a:prstGeom prst="rect">
            <a:avLst/>
          </a:prstGeom>
        </p:spPr>
        <p:txBody>
          <a:bodyPr lIns="0" tIns="0" rIns="0" bIns="0" rtlCol="0" anchor="t">
            <a:spAutoFit/>
          </a:bodyPr>
          <a:lstStyle/>
          <a:p>
            <a:pPr algn="ctr">
              <a:lnSpc>
                <a:spcPts val="1642"/>
              </a:lnSpc>
            </a:pPr>
            <a:r>
              <a:rPr lang="en-US" sz="1173">
                <a:solidFill>
                  <a:srgbClr val="0D4D4F"/>
                </a:solidFill>
                <a:latin typeface="Comic Sans"/>
                <a:ea typeface="Comic Sans"/>
                <a:cs typeface="Comic Sans"/>
                <a:sym typeface="Comic Sans"/>
              </a:rPr>
              <a:t>Only include animals, not people!</a:t>
            </a:r>
          </a:p>
        </p:txBody>
      </p:sp>
      <p:sp>
        <p:nvSpPr>
          <p:cNvPr id="13" name="TextBox 13"/>
          <p:cNvSpPr txBox="1"/>
          <p:nvPr/>
        </p:nvSpPr>
        <p:spPr>
          <a:xfrm>
            <a:off x="5968914" y="3702798"/>
            <a:ext cx="2262642" cy="401092"/>
          </a:xfrm>
          <a:prstGeom prst="rect">
            <a:avLst/>
          </a:prstGeom>
        </p:spPr>
        <p:txBody>
          <a:bodyPr lIns="0" tIns="0" rIns="0" bIns="0" rtlCol="0" anchor="t">
            <a:spAutoFit/>
          </a:bodyPr>
          <a:lstStyle/>
          <a:p>
            <a:pPr algn="ctr">
              <a:lnSpc>
                <a:spcPts val="1642"/>
              </a:lnSpc>
            </a:pPr>
            <a:r>
              <a:rPr lang="en-US" sz="1173">
                <a:solidFill>
                  <a:srgbClr val="0D4D4F"/>
                </a:solidFill>
                <a:latin typeface="Comic Sans"/>
                <a:ea typeface="Comic Sans"/>
                <a:cs typeface="Comic Sans"/>
                <a:sym typeface="Comic Sans"/>
              </a:rPr>
              <a:t>Only wild animals please! no pets.</a:t>
            </a:r>
          </a:p>
        </p:txBody>
      </p:sp>
      <p:grpSp>
        <p:nvGrpSpPr>
          <p:cNvPr id="14" name="Group 14"/>
          <p:cNvGrpSpPr/>
          <p:nvPr/>
        </p:nvGrpSpPr>
        <p:grpSpPr>
          <a:xfrm>
            <a:off x="-11455" y="0"/>
            <a:ext cx="9753600" cy="1117403"/>
            <a:chOff x="0" y="0"/>
            <a:chExt cx="3713439" cy="425423"/>
          </a:xfrm>
        </p:grpSpPr>
        <p:sp>
          <p:nvSpPr>
            <p:cNvPr id="15" name="Freeform 15"/>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6" name="TextBox 16"/>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7" name="TextBox 17"/>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8" name="Group 18"/>
          <p:cNvGrpSpPr/>
          <p:nvPr/>
        </p:nvGrpSpPr>
        <p:grpSpPr>
          <a:xfrm>
            <a:off x="-11455" y="6485457"/>
            <a:ext cx="9753600" cy="838341"/>
            <a:chOff x="0" y="0"/>
            <a:chExt cx="6249258" cy="537136"/>
          </a:xfrm>
        </p:grpSpPr>
        <p:sp>
          <p:nvSpPr>
            <p:cNvPr id="19" name="Freeform 19"/>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20" name="TextBox 20"/>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21" name="TextBox 21"/>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2" name="Group 22"/>
          <p:cNvGrpSpPr/>
          <p:nvPr/>
        </p:nvGrpSpPr>
        <p:grpSpPr>
          <a:xfrm>
            <a:off x="154548" y="147993"/>
            <a:ext cx="3853201" cy="753790"/>
            <a:chOff x="0" y="0"/>
            <a:chExt cx="5137602" cy="1005053"/>
          </a:xfrm>
        </p:grpSpPr>
        <p:sp>
          <p:nvSpPr>
            <p:cNvPr id="23" name="Freeform 23"/>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6"/>
              <a:stretch>
                <a:fillRect/>
              </a:stretch>
            </a:blipFill>
          </p:spPr>
          <p:txBody>
            <a:bodyPr/>
            <a:lstStyle/>
            <a:p>
              <a:endParaRPr lang="en-GB"/>
            </a:p>
          </p:txBody>
        </p:sp>
        <p:sp>
          <p:nvSpPr>
            <p:cNvPr id="24" name="TextBox 24"/>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5" name="TextBox 25"/>
          <p:cNvSpPr txBox="1"/>
          <p:nvPr/>
        </p:nvSpPr>
        <p:spPr>
          <a:xfrm>
            <a:off x="3008709" y="1507795"/>
            <a:ext cx="3736181"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Competition Rules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235281" y="3585786"/>
            <a:ext cx="2540694" cy="254069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4906" r="-24906"/>
              </a:stretch>
            </a:blipFill>
          </p:spPr>
          <p:txBody>
            <a:bodyPr/>
            <a:lstStyle/>
            <a:p>
              <a:endParaRPr lang="en-GB"/>
            </a:p>
          </p:txBody>
        </p:sp>
      </p:grpSp>
      <p:grpSp>
        <p:nvGrpSpPr>
          <p:cNvPr id="4" name="Group 4"/>
          <p:cNvGrpSpPr/>
          <p:nvPr/>
        </p:nvGrpSpPr>
        <p:grpSpPr>
          <a:xfrm>
            <a:off x="664428" y="3089146"/>
            <a:ext cx="6686641" cy="2378841"/>
            <a:chOff x="0" y="0"/>
            <a:chExt cx="2317598" cy="824509"/>
          </a:xfrm>
        </p:grpSpPr>
        <p:sp>
          <p:nvSpPr>
            <p:cNvPr id="5" name="Freeform 5"/>
            <p:cNvSpPr/>
            <p:nvPr/>
          </p:nvSpPr>
          <p:spPr>
            <a:xfrm>
              <a:off x="0" y="0"/>
              <a:ext cx="2317598" cy="824509"/>
            </a:xfrm>
            <a:custGeom>
              <a:avLst/>
              <a:gdLst/>
              <a:ahLst/>
              <a:cxnLst/>
              <a:rect l="l" t="t" r="r" b="b"/>
              <a:pathLst>
                <a:path w="2317598" h="824509">
                  <a:moveTo>
                    <a:pt x="0" y="0"/>
                  </a:moveTo>
                  <a:lnTo>
                    <a:pt x="2317598" y="0"/>
                  </a:lnTo>
                  <a:lnTo>
                    <a:pt x="2317598" y="824509"/>
                  </a:lnTo>
                  <a:lnTo>
                    <a:pt x="0" y="824509"/>
                  </a:lnTo>
                  <a:close/>
                </a:path>
              </a:pathLst>
            </a:custGeom>
            <a:solidFill>
              <a:srgbClr val="000000">
                <a:alpha val="0"/>
              </a:srgbClr>
            </a:solidFill>
            <a:ln cap="sq">
              <a:noFill/>
              <a:prstDash val="solid"/>
              <a:miter/>
            </a:ln>
          </p:spPr>
          <p:txBody>
            <a:bodyPr/>
            <a:lstStyle/>
            <a:p>
              <a:endParaRPr lang="en-GB"/>
            </a:p>
          </p:txBody>
        </p:sp>
        <p:sp>
          <p:nvSpPr>
            <p:cNvPr id="6" name="TextBox 6"/>
            <p:cNvSpPr txBox="1"/>
            <p:nvPr/>
          </p:nvSpPr>
          <p:spPr>
            <a:xfrm>
              <a:off x="0" y="-76200"/>
              <a:ext cx="2317598" cy="900709"/>
            </a:xfrm>
            <a:prstGeom prst="rect">
              <a:avLst/>
            </a:prstGeom>
          </p:spPr>
          <p:txBody>
            <a:bodyPr lIns="27093" tIns="27093" rIns="27093" bIns="27093" rtlCol="0" anchor="ctr"/>
            <a:lstStyle/>
            <a:p>
              <a:pPr marL="410209" lvl="1" indent="-205105" algn="l">
                <a:lnSpc>
                  <a:spcPts val="3039"/>
                </a:lnSpc>
                <a:buFont typeface="Arial"/>
                <a:buChar char="•"/>
              </a:pPr>
              <a:r>
                <a:rPr lang="en-US" sz="1899" b="1">
                  <a:solidFill>
                    <a:srgbClr val="0D4D4F"/>
                  </a:solidFill>
                  <a:latin typeface="Comic Sans Bold"/>
                  <a:ea typeface="Comic Sans Bold"/>
                  <a:cs typeface="Comic Sans Bold"/>
                  <a:sym typeface="Comic Sans Bold"/>
                </a:rPr>
                <a:t>Must be  photograph</a:t>
              </a:r>
            </a:p>
            <a:p>
              <a:pPr marL="410209" lvl="1" indent="-205105" algn="l">
                <a:lnSpc>
                  <a:spcPts val="3039"/>
                </a:lnSpc>
                <a:buFont typeface="Arial"/>
                <a:buChar char="•"/>
              </a:pPr>
              <a:r>
                <a:rPr lang="en-US" sz="1899">
                  <a:solidFill>
                    <a:srgbClr val="0D4D4F"/>
                  </a:solidFill>
                  <a:latin typeface="Comic Sans"/>
                  <a:ea typeface="Comic Sans"/>
                  <a:cs typeface="Comic Sans"/>
                  <a:sym typeface="Comic Sans"/>
                </a:rPr>
                <a:t>Please shoot in HD or the highest definition your smartphone offers.​</a:t>
              </a:r>
            </a:p>
            <a:p>
              <a:pPr marL="410209" lvl="1" indent="-205105" algn="l">
                <a:lnSpc>
                  <a:spcPts val="3039"/>
                </a:lnSpc>
                <a:buFont typeface="Arial"/>
                <a:buChar char="•"/>
              </a:pPr>
              <a:r>
                <a:rPr lang="en-US" sz="1899">
                  <a:solidFill>
                    <a:srgbClr val="0D4D4F"/>
                  </a:solidFill>
                  <a:latin typeface="Comic Sans"/>
                  <a:ea typeface="Comic Sans"/>
                  <a:cs typeface="Comic Sans"/>
                  <a:sym typeface="Comic Sans"/>
                </a:rPr>
                <a:t>It’s good to edit photos, but don’t misrepresent nature. Free editing apps are available online.​</a:t>
              </a:r>
            </a:p>
            <a:p>
              <a:pPr marL="410209" lvl="1" indent="-205105" algn="l">
                <a:lnSpc>
                  <a:spcPts val="3039"/>
                </a:lnSpc>
                <a:buFont typeface="Arial"/>
                <a:buChar char="•"/>
              </a:pPr>
              <a:r>
                <a:rPr lang="en-US" sz="1899">
                  <a:solidFill>
                    <a:srgbClr val="0D4D4F"/>
                  </a:solidFill>
                  <a:latin typeface="Comic Sans"/>
                  <a:ea typeface="Comic Sans"/>
                  <a:cs typeface="Comic Sans"/>
                  <a:sym typeface="Comic Sans"/>
                </a:rPr>
                <a:t>Submissions made with AI cannot be accepted. </a:t>
              </a:r>
            </a:p>
          </p:txBody>
        </p:sp>
      </p:grpSp>
      <p:grpSp>
        <p:nvGrpSpPr>
          <p:cNvPr id="7" name="Group 7"/>
          <p:cNvGrpSpPr/>
          <p:nvPr/>
        </p:nvGrpSpPr>
        <p:grpSpPr>
          <a:xfrm>
            <a:off x="240870" y="2468136"/>
            <a:ext cx="435024" cy="472491"/>
            <a:chOff x="0" y="0"/>
            <a:chExt cx="292318" cy="317494"/>
          </a:xfrm>
        </p:grpSpPr>
        <p:sp>
          <p:nvSpPr>
            <p:cNvPr id="8" name="Freeform 8"/>
            <p:cNvSpPr/>
            <p:nvPr/>
          </p:nvSpPr>
          <p:spPr>
            <a:xfrm>
              <a:off x="0" y="0"/>
              <a:ext cx="292318" cy="317494"/>
            </a:xfrm>
            <a:custGeom>
              <a:avLst/>
              <a:gdLst/>
              <a:ahLst/>
              <a:cxnLst/>
              <a:rect l="l" t="t" r="r" b="b"/>
              <a:pathLst>
                <a:path w="292318" h="317494">
                  <a:moveTo>
                    <a:pt x="146159" y="0"/>
                  </a:moveTo>
                  <a:lnTo>
                    <a:pt x="146159" y="0"/>
                  </a:lnTo>
                  <a:cubicBezTo>
                    <a:pt x="226880" y="0"/>
                    <a:pt x="292318" y="65438"/>
                    <a:pt x="292318" y="146159"/>
                  </a:cubicBezTo>
                  <a:lnTo>
                    <a:pt x="292318" y="171335"/>
                  </a:lnTo>
                  <a:cubicBezTo>
                    <a:pt x="292318" y="252056"/>
                    <a:pt x="226880" y="317494"/>
                    <a:pt x="146159" y="317494"/>
                  </a:cubicBezTo>
                  <a:lnTo>
                    <a:pt x="146159" y="317494"/>
                  </a:lnTo>
                  <a:cubicBezTo>
                    <a:pt x="65438" y="317494"/>
                    <a:pt x="0" y="252056"/>
                    <a:pt x="0" y="171335"/>
                  </a:cubicBezTo>
                  <a:lnTo>
                    <a:pt x="0" y="146159"/>
                  </a:lnTo>
                  <a:cubicBezTo>
                    <a:pt x="0" y="65438"/>
                    <a:pt x="65438" y="0"/>
                    <a:pt x="146159" y="0"/>
                  </a:cubicBezTo>
                  <a:close/>
                </a:path>
              </a:pathLst>
            </a:custGeom>
            <a:solidFill>
              <a:srgbClr val="24A1A3"/>
            </a:solidFill>
          </p:spPr>
          <p:txBody>
            <a:bodyPr/>
            <a:lstStyle/>
            <a:p>
              <a:endParaRPr lang="en-GB"/>
            </a:p>
          </p:txBody>
        </p:sp>
        <p:sp>
          <p:nvSpPr>
            <p:cNvPr id="9" name="TextBox 9"/>
            <p:cNvSpPr txBox="1"/>
            <p:nvPr/>
          </p:nvSpPr>
          <p:spPr>
            <a:xfrm>
              <a:off x="0" y="-28575"/>
              <a:ext cx="292318" cy="346069"/>
            </a:xfrm>
            <a:prstGeom prst="rect">
              <a:avLst/>
            </a:prstGeom>
          </p:spPr>
          <p:txBody>
            <a:bodyPr lIns="13547" tIns="13547" rIns="13547" bIns="13547" rtlCol="0" anchor="ctr"/>
            <a:lstStyle/>
            <a:p>
              <a:pPr algn="ctr">
                <a:lnSpc>
                  <a:spcPts val="2883"/>
                </a:lnSpc>
              </a:pPr>
              <a:r>
                <a:rPr lang="en-US" sz="2059" b="1">
                  <a:solidFill>
                    <a:srgbClr val="FFFFFF"/>
                  </a:solidFill>
                  <a:latin typeface="Comic Sans Bold"/>
                  <a:ea typeface="Comic Sans Bold"/>
                  <a:cs typeface="Comic Sans Bold"/>
                  <a:sym typeface="Comic Sans Bold"/>
                </a:rPr>
                <a:t>5</a:t>
              </a:r>
            </a:p>
          </p:txBody>
        </p:sp>
      </p:grpSp>
      <p:sp>
        <p:nvSpPr>
          <p:cNvPr id="10" name="TextBox 10"/>
          <p:cNvSpPr txBox="1"/>
          <p:nvPr/>
        </p:nvSpPr>
        <p:spPr>
          <a:xfrm>
            <a:off x="763231" y="2481538"/>
            <a:ext cx="2458244" cy="407586"/>
          </a:xfrm>
          <a:prstGeom prst="rect">
            <a:avLst/>
          </a:prstGeom>
        </p:spPr>
        <p:txBody>
          <a:bodyPr lIns="0" tIns="0" rIns="0" bIns="0" rtlCol="0" anchor="t">
            <a:spAutoFit/>
          </a:bodyPr>
          <a:lstStyle/>
          <a:p>
            <a:pPr algn="ctr">
              <a:lnSpc>
                <a:spcPts val="3434"/>
              </a:lnSpc>
              <a:spcBef>
                <a:spcPct val="0"/>
              </a:spcBef>
            </a:pPr>
            <a:r>
              <a:rPr lang="en-US" sz="2453" b="1">
                <a:solidFill>
                  <a:srgbClr val="0D4D4F"/>
                </a:solidFill>
                <a:latin typeface="Comic Sans Bold"/>
                <a:ea typeface="Comic Sans Bold"/>
                <a:cs typeface="Comic Sans Bold"/>
                <a:sym typeface="Comic Sans Bold"/>
              </a:rPr>
              <a:t>Photo Conditions</a:t>
            </a:r>
          </a:p>
        </p:txBody>
      </p:sp>
      <p:grpSp>
        <p:nvGrpSpPr>
          <p:cNvPr id="11" name="Group 11"/>
          <p:cNvGrpSpPr/>
          <p:nvPr/>
        </p:nvGrpSpPr>
        <p:grpSpPr>
          <a:xfrm rot="-927632">
            <a:off x="7682153" y="1820567"/>
            <a:ext cx="2182720" cy="2137114"/>
            <a:chOff x="0" y="0"/>
            <a:chExt cx="6350000" cy="6217323"/>
          </a:xfrm>
        </p:grpSpPr>
        <p:sp>
          <p:nvSpPr>
            <p:cNvPr id="12" name="Freeform 12"/>
            <p:cNvSpPr/>
            <p:nvPr/>
          </p:nvSpPr>
          <p:spPr>
            <a:xfrm>
              <a:off x="-2540" y="0"/>
              <a:ext cx="6351270" cy="6218593"/>
            </a:xfrm>
            <a:custGeom>
              <a:avLst/>
              <a:gdLst/>
              <a:ahLst/>
              <a:cxnLst/>
              <a:rect l="l" t="t" r="r" b="b"/>
              <a:pathLst>
                <a:path w="6351270" h="6218593">
                  <a:moveTo>
                    <a:pt x="5692140" y="2511542"/>
                  </a:moveTo>
                  <a:cubicBezTo>
                    <a:pt x="5640070" y="2490194"/>
                    <a:pt x="4884420" y="2453777"/>
                    <a:pt x="4761230" y="2443731"/>
                  </a:cubicBezTo>
                  <a:cubicBezTo>
                    <a:pt x="4638040" y="2433684"/>
                    <a:pt x="4349750" y="2519077"/>
                    <a:pt x="4163060" y="2570563"/>
                  </a:cubicBezTo>
                  <a:cubicBezTo>
                    <a:pt x="4240530" y="2296806"/>
                    <a:pt x="4288790" y="2122253"/>
                    <a:pt x="4305300" y="1999187"/>
                  </a:cubicBezTo>
                  <a:cubicBezTo>
                    <a:pt x="4321810" y="1876122"/>
                    <a:pt x="4170680" y="1219354"/>
                    <a:pt x="4152900" y="1159077"/>
                  </a:cubicBezTo>
                  <a:cubicBezTo>
                    <a:pt x="4121150" y="1046057"/>
                    <a:pt x="3731260" y="391801"/>
                    <a:pt x="3702050" y="360406"/>
                  </a:cubicBezTo>
                  <a:cubicBezTo>
                    <a:pt x="3672840" y="329012"/>
                    <a:pt x="3479800" y="0"/>
                    <a:pt x="3426460" y="0"/>
                  </a:cubicBezTo>
                  <a:cubicBezTo>
                    <a:pt x="3373120" y="0"/>
                    <a:pt x="2744470" y="390545"/>
                    <a:pt x="2678430" y="513610"/>
                  </a:cubicBezTo>
                  <a:cubicBezTo>
                    <a:pt x="2612390" y="636676"/>
                    <a:pt x="2078990" y="1569714"/>
                    <a:pt x="2065020" y="1770637"/>
                  </a:cubicBezTo>
                  <a:cubicBezTo>
                    <a:pt x="2051050" y="1971561"/>
                    <a:pt x="2065020" y="2183786"/>
                    <a:pt x="2073910" y="2339502"/>
                  </a:cubicBezTo>
                  <a:cubicBezTo>
                    <a:pt x="1978660" y="2325688"/>
                    <a:pt x="1546860" y="2240296"/>
                    <a:pt x="1513840" y="2227738"/>
                  </a:cubicBezTo>
                  <a:cubicBezTo>
                    <a:pt x="1480820" y="2215180"/>
                    <a:pt x="759460" y="2198855"/>
                    <a:pt x="718820" y="2202622"/>
                  </a:cubicBezTo>
                  <a:cubicBezTo>
                    <a:pt x="678180" y="2206390"/>
                    <a:pt x="3810" y="2398523"/>
                    <a:pt x="2540" y="2456288"/>
                  </a:cubicBezTo>
                  <a:cubicBezTo>
                    <a:pt x="0" y="2574331"/>
                    <a:pt x="369570" y="3179613"/>
                    <a:pt x="389890" y="3213518"/>
                  </a:cubicBezTo>
                  <a:cubicBezTo>
                    <a:pt x="410210" y="3247424"/>
                    <a:pt x="951230" y="3695734"/>
                    <a:pt x="1079500" y="3753500"/>
                  </a:cubicBezTo>
                  <a:cubicBezTo>
                    <a:pt x="1207770" y="3811265"/>
                    <a:pt x="1671320" y="3919262"/>
                    <a:pt x="1671320" y="3919262"/>
                  </a:cubicBezTo>
                  <a:cubicBezTo>
                    <a:pt x="1671320" y="3919262"/>
                    <a:pt x="1417320" y="4108883"/>
                    <a:pt x="1389380" y="4152835"/>
                  </a:cubicBezTo>
                  <a:cubicBezTo>
                    <a:pt x="1361440" y="4196787"/>
                    <a:pt x="1005840" y="4780721"/>
                    <a:pt x="991870" y="4832207"/>
                  </a:cubicBezTo>
                  <a:cubicBezTo>
                    <a:pt x="977900" y="4883694"/>
                    <a:pt x="867410" y="5276750"/>
                    <a:pt x="900430" y="5313168"/>
                  </a:cubicBezTo>
                  <a:cubicBezTo>
                    <a:pt x="933450" y="5349585"/>
                    <a:pt x="1355090" y="5436233"/>
                    <a:pt x="1452880" y="5446280"/>
                  </a:cubicBezTo>
                  <a:cubicBezTo>
                    <a:pt x="1550670" y="5456325"/>
                    <a:pt x="2294890" y="5206427"/>
                    <a:pt x="2364740" y="5168754"/>
                  </a:cubicBezTo>
                  <a:cubicBezTo>
                    <a:pt x="2434590" y="5131081"/>
                    <a:pt x="2603500" y="5040665"/>
                    <a:pt x="2749550" y="4950250"/>
                  </a:cubicBezTo>
                  <a:lnTo>
                    <a:pt x="2677160" y="5453814"/>
                  </a:lnTo>
                  <a:cubicBezTo>
                    <a:pt x="2677160" y="5453814"/>
                    <a:pt x="2491740" y="6123140"/>
                    <a:pt x="2506980" y="6148255"/>
                  </a:cubicBezTo>
                  <a:cubicBezTo>
                    <a:pt x="2522220" y="6173371"/>
                    <a:pt x="2814320" y="6218593"/>
                    <a:pt x="2844800" y="6218593"/>
                  </a:cubicBezTo>
                  <a:cubicBezTo>
                    <a:pt x="2875280" y="6218593"/>
                    <a:pt x="3013710" y="6168348"/>
                    <a:pt x="3028950" y="6148255"/>
                  </a:cubicBezTo>
                  <a:cubicBezTo>
                    <a:pt x="3044190" y="6128163"/>
                    <a:pt x="3028950" y="5181312"/>
                    <a:pt x="3028950" y="5181312"/>
                  </a:cubicBezTo>
                  <a:lnTo>
                    <a:pt x="3046730" y="4985411"/>
                  </a:lnTo>
                  <a:cubicBezTo>
                    <a:pt x="3077210" y="5033130"/>
                    <a:pt x="3116580" y="5095919"/>
                    <a:pt x="3116580" y="5095919"/>
                  </a:cubicBezTo>
                  <a:cubicBezTo>
                    <a:pt x="3116580" y="5095919"/>
                    <a:pt x="3442970" y="5431210"/>
                    <a:pt x="3491230" y="5462604"/>
                  </a:cubicBezTo>
                  <a:cubicBezTo>
                    <a:pt x="3539490" y="5493998"/>
                    <a:pt x="4042410" y="5713759"/>
                    <a:pt x="4110990" y="5720037"/>
                  </a:cubicBezTo>
                  <a:cubicBezTo>
                    <a:pt x="4179570" y="5726316"/>
                    <a:pt x="4732020" y="5801663"/>
                    <a:pt x="4763770" y="5761478"/>
                  </a:cubicBezTo>
                  <a:cubicBezTo>
                    <a:pt x="4795520" y="5721293"/>
                    <a:pt x="4786630" y="5349585"/>
                    <a:pt x="4790440" y="5306889"/>
                  </a:cubicBezTo>
                  <a:cubicBezTo>
                    <a:pt x="4794250" y="5264193"/>
                    <a:pt x="4672330" y="4744303"/>
                    <a:pt x="4662170" y="4694072"/>
                  </a:cubicBezTo>
                  <a:cubicBezTo>
                    <a:pt x="4652010" y="4643841"/>
                    <a:pt x="4549140" y="4425337"/>
                    <a:pt x="4483100" y="4297249"/>
                  </a:cubicBezTo>
                  <a:cubicBezTo>
                    <a:pt x="4587240" y="4264599"/>
                    <a:pt x="4935220" y="4160369"/>
                    <a:pt x="5030470" y="4122696"/>
                  </a:cubicBezTo>
                  <a:cubicBezTo>
                    <a:pt x="5125720" y="4085023"/>
                    <a:pt x="5707380" y="3619133"/>
                    <a:pt x="5758180" y="3586482"/>
                  </a:cubicBezTo>
                  <a:cubicBezTo>
                    <a:pt x="5808980" y="3553832"/>
                    <a:pt x="6351270" y="2941016"/>
                    <a:pt x="6351270" y="2883251"/>
                  </a:cubicBezTo>
                  <a:cubicBezTo>
                    <a:pt x="6351270" y="2825485"/>
                    <a:pt x="5745480" y="2532890"/>
                    <a:pt x="5693410" y="2511542"/>
                  </a:cubicBezTo>
                  <a:close/>
                </a:path>
              </a:pathLst>
            </a:custGeom>
            <a:blipFill>
              <a:blip r:embed="rId4"/>
              <a:stretch>
                <a:fillRect l="-33472" r="-20074"/>
              </a:stretch>
            </a:blipFill>
            <a:ln w="19050" cap="sq">
              <a:solidFill>
                <a:srgbClr val="E8E8E8"/>
              </a:solidFill>
              <a:prstDash val="solid"/>
              <a:miter/>
            </a:ln>
          </p:spPr>
          <p:txBody>
            <a:bodyPr/>
            <a:lstStyle/>
            <a:p>
              <a:endParaRPr lang="en-GB"/>
            </a:p>
          </p:txBody>
        </p:sp>
      </p:grpSp>
      <p:grpSp>
        <p:nvGrpSpPr>
          <p:cNvPr id="13" name="Group 13"/>
          <p:cNvGrpSpPr/>
          <p:nvPr/>
        </p:nvGrpSpPr>
        <p:grpSpPr>
          <a:xfrm>
            <a:off x="-11455" y="0"/>
            <a:ext cx="9753600" cy="1117403"/>
            <a:chOff x="0" y="0"/>
            <a:chExt cx="3713439" cy="425423"/>
          </a:xfrm>
        </p:grpSpPr>
        <p:sp>
          <p:nvSpPr>
            <p:cNvPr id="14" name="Freeform 14"/>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5" name="TextBox 15"/>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6" name="TextBox 16"/>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7" name="Group 17"/>
          <p:cNvGrpSpPr/>
          <p:nvPr/>
        </p:nvGrpSpPr>
        <p:grpSpPr>
          <a:xfrm>
            <a:off x="-11455" y="6485457"/>
            <a:ext cx="9753600" cy="838341"/>
            <a:chOff x="0" y="0"/>
            <a:chExt cx="6249258" cy="537136"/>
          </a:xfrm>
        </p:grpSpPr>
        <p:sp>
          <p:nvSpPr>
            <p:cNvPr id="18" name="Freeform 18"/>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9" name="TextBox 19"/>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20" name="TextBox 2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1" name="Group 21"/>
          <p:cNvGrpSpPr/>
          <p:nvPr/>
        </p:nvGrpSpPr>
        <p:grpSpPr>
          <a:xfrm>
            <a:off x="154548" y="147993"/>
            <a:ext cx="3853201" cy="753790"/>
            <a:chOff x="0" y="0"/>
            <a:chExt cx="5137602" cy="1005053"/>
          </a:xfrm>
        </p:grpSpPr>
        <p:sp>
          <p:nvSpPr>
            <p:cNvPr id="22" name="Freeform 22"/>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5"/>
              <a:stretch>
                <a:fillRect/>
              </a:stretch>
            </a:blipFill>
          </p:spPr>
          <p:txBody>
            <a:bodyPr/>
            <a:lstStyle/>
            <a:p>
              <a:endParaRPr lang="en-GB"/>
            </a:p>
          </p:txBody>
        </p:sp>
        <p:sp>
          <p:nvSpPr>
            <p:cNvPr id="23" name="TextBox 23"/>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4" name="TextBox 24"/>
          <p:cNvSpPr txBox="1"/>
          <p:nvPr/>
        </p:nvSpPr>
        <p:spPr>
          <a:xfrm>
            <a:off x="3008709" y="1507795"/>
            <a:ext cx="3736181"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Competition Rules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069500" y="2387245"/>
            <a:ext cx="1769820" cy="1769820"/>
            <a:chOff x="0" y="0"/>
            <a:chExt cx="812800" cy="812800"/>
          </a:xfrm>
        </p:grpSpPr>
        <p:sp>
          <p:nvSpPr>
            <p:cNvPr id="3" name="Freeform 3"/>
            <p:cNvSpPr/>
            <p:nvPr/>
          </p:nvSpPr>
          <p:spPr>
            <a:xfrm rot="2794054">
              <a:off x="-43030" y="-43030"/>
              <a:ext cx="898860" cy="898860"/>
            </a:xfrm>
            <a:custGeom>
              <a:avLst/>
              <a:gdLst/>
              <a:ahLst/>
              <a:cxnLst/>
              <a:rect l="l" t="t" r="r" b="b"/>
              <a:pathLst>
                <a:path w="898860" h="898860">
                  <a:moveTo>
                    <a:pt x="154308" y="170031"/>
                  </a:moveTo>
                  <a:cubicBezTo>
                    <a:pt x="0" y="333022"/>
                    <a:pt x="7039" y="590244"/>
                    <a:pt x="170031" y="744552"/>
                  </a:cubicBezTo>
                  <a:cubicBezTo>
                    <a:pt x="333022" y="898860"/>
                    <a:pt x="590244" y="891821"/>
                    <a:pt x="744552" y="728829"/>
                  </a:cubicBezTo>
                  <a:cubicBezTo>
                    <a:pt x="898860" y="565838"/>
                    <a:pt x="891821" y="308616"/>
                    <a:pt x="728829" y="154308"/>
                  </a:cubicBezTo>
                  <a:cubicBezTo>
                    <a:pt x="565838" y="0"/>
                    <a:pt x="308616" y="7039"/>
                    <a:pt x="154308" y="170031"/>
                  </a:cubicBezTo>
                  <a:close/>
                </a:path>
              </a:pathLst>
            </a:custGeom>
            <a:blipFill>
              <a:blip r:embed="rId2"/>
              <a:stretch>
                <a:fillRect l="-20028" r="-20028"/>
              </a:stretch>
            </a:blipFill>
          </p:spPr>
          <p:txBody>
            <a:bodyPr/>
            <a:lstStyle/>
            <a:p>
              <a:endParaRPr lang="en-GB"/>
            </a:p>
          </p:txBody>
        </p:sp>
      </p:grpSp>
      <p:grpSp>
        <p:nvGrpSpPr>
          <p:cNvPr id="4" name="Group 4"/>
          <p:cNvGrpSpPr/>
          <p:nvPr/>
        </p:nvGrpSpPr>
        <p:grpSpPr>
          <a:xfrm rot="-340810">
            <a:off x="7510236" y="3740610"/>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49906"/>
              </a:stretch>
            </a:blipFill>
          </p:spPr>
          <p:txBody>
            <a:bodyPr/>
            <a:lstStyle/>
            <a:p>
              <a:endParaRPr lang="en-GB"/>
            </a:p>
          </p:txBody>
        </p:sp>
      </p:grpSp>
      <p:grpSp>
        <p:nvGrpSpPr>
          <p:cNvPr id="6" name="Group 6"/>
          <p:cNvGrpSpPr/>
          <p:nvPr/>
        </p:nvGrpSpPr>
        <p:grpSpPr>
          <a:xfrm>
            <a:off x="339352" y="2453112"/>
            <a:ext cx="8261374" cy="610807"/>
            <a:chOff x="0" y="0"/>
            <a:chExt cx="2863402" cy="211706"/>
          </a:xfrm>
        </p:grpSpPr>
        <p:sp>
          <p:nvSpPr>
            <p:cNvPr id="7" name="Freeform 7"/>
            <p:cNvSpPr/>
            <p:nvPr/>
          </p:nvSpPr>
          <p:spPr>
            <a:xfrm>
              <a:off x="0" y="0"/>
              <a:ext cx="2863402" cy="211706"/>
            </a:xfrm>
            <a:custGeom>
              <a:avLst/>
              <a:gdLst/>
              <a:ahLst/>
              <a:cxnLst/>
              <a:rect l="l" t="t" r="r" b="b"/>
              <a:pathLst>
                <a:path w="2863402" h="211706">
                  <a:moveTo>
                    <a:pt x="0" y="0"/>
                  </a:moveTo>
                  <a:lnTo>
                    <a:pt x="2863402" y="0"/>
                  </a:lnTo>
                  <a:lnTo>
                    <a:pt x="2863402" y="211706"/>
                  </a:lnTo>
                  <a:lnTo>
                    <a:pt x="0" y="211706"/>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66675"/>
              <a:ext cx="2863402" cy="278381"/>
            </a:xfrm>
            <a:prstGeom prst="rect">
              <a:avLst/>
            </a:prstGeom>
          </p:spPr>
          <p:txBody>
            <a:bodyPr lIns="27093" tIns="27093" rIns="27093" bIns="27093" rtlCol="0" anchor="ctr"/>
            <a:lstStyle/>
            <a:p>
              <a:pPr algn="ctr">
                <a:lnSpc>
                  <a:spcPts val="2687"/>
                </a:lnSpc>
              </a:pPr>
              <a:r>
                <a:rPr lang="en-US" sz="1679">
                  <a:solidFill>
                    <a:srgbClr val="0D4D4F"/>
                  </a:solidFill>
                  <a:latin typeface="Comic Sans"/>
                  <a:ea typeface="Comic Sans"/>
                  <a:cs typeface="Comic Sans"/>
                  <a:sym typeface="Comic Sans"/>
                </a:rPr>
                <a:t>Photos will be scored out of 10 on the following aspects:</a:t>
              </a:r>
            </a:p>
          </p:txBody>
        </p:sp>
      </p:grpSp>
      <p:grpSp>
        <p:nvGrpSpPr>
          <p:cNvPr id="9" name="Group 9"/>
          <p:cNvGrpSpPr/>
          <p:nvPr/>
        </p:nvGrpSpPr>
        <p:grpSpPr>
          <a:xfrm>
            <a:off x="758829" y="2903628"/>
            <a:ext cx="6986345" cy="2363798"/>
            <a:chOff x="0" y="-127732"/>
            <a:chExt cx="2421476" cy="819295"/>
          </a:xfrm>
        </p:grpSpPr>
        <p:sp>
          <p:nvSpPr>
            <p:cNvPr id="10" name="Freeform 10"/>
            <p:cNvSpPr/>
            <p:nvPr/>
          </p:nvSpPr>
          <p:spPr>
            <a:xfrm>
              <a:off x="0" y="0"/>
              <a:ext cx="2406828" cy="638320"/>
            </a:xfrm>
            <a:custGeom>
              <a:avLst/>
              <a:gdLst/>
              <a:ahLst/>
              <a:cxnLst/>
              <a:rect l="l" t="t" r="r" b="b"/>
              <a:pathLst>
                <a:path w="2406828" h="638320">
                  <a:moveTo>
                    <a:pt x="0" y="0"/>
                  </a:moveTo>
                  <a:lnTo>
                    <a:pt x="2406828" y="0"/>
                  </a:lnTo>
                  <a:lnTo>
                    <a:pt x="2406828" y="638320"/>
                  </a:lnTo>
                  <a:lnTo>
                    <a:pt x="0" y="638320"/>
                  </a:lnTo>
                  <a:close/>
                </a:path>
              </a:pathLst>
            </a:custGeom>
            <a:solidFill>
              <a:srgbClr val="000000">
                <a:alpha val="0"/>
              </a:srgbClr>
            </a:solidFill>
            <a:ln cap="sq">
              <a:noFill/>
              <a:prstDash val="solid"/>
              <a:miter/>
            </a:ln>
          </p:spPr>
          <p:txBody>
            <a:bodyPr/>
            <a:lstStyle/>
            <a:p>
              <a:endParaRPr lang="en-GB"/>
            </a:p>
          </p:txBody>
        </p:sp>
        <p:sp>
          <p:nvSpPr>
            <p:cNvPr id="11" name="TextBox 11"/>
            <p:cNvSpPr txBox="1"/>
            <p:nvPr/>
          </p:nvSpPr>
          <p:spPr>
            <a:xfrm>
              <a:off x="14648" y="-127732"/>
              <a:ext cx="2406828" cy="819295"/>
            </a:xfrm>
            <a:prstGeom prst="rect">
              <a:avLst/>
            </a:prstGeom>
          </p:spPr>
          <p:txBody>
            <a:bodyPr lIns="27093" tIns="27093" rIns="27093" bIns="27093" rtlCol="0" anchor="ctr"/>
            <a:lstStyle/>
            <a:p>
              <a:pPr algn="l">
                <a:lnSpc>
                  <a:spcPts val="3830"/>
                </a:lnSpc>
              </a:pPr>
              <a:r>
                <a:rPr lang="en-US" sz="1679" b="1" dirty="0">
                  <a:solidFill>
                    <a:srgbClr val="0D4D4F"/>
                  </a:solidFill>
                  <a:latin typeface="Comic Sans Bold"/>
                  <a:ea typeface="Comic Sans Bold"/>
                  <a:cs typeface="Comic Sans Bold"/>
                  <a:sym typeface="Comic Sans Bold"/>
                </a:rPr>
                <a:t>Story </a:t>
              </a:r>
              <a:r>
                <a:rPr lang="en-US" sz="1679" dirty="0">
                  <a:solidFill>
                    <a:srgbClr val="0D4D4F"/>
                  </a:solidFill>
                  <a:latin typeface="Comic Sans"/>
                  <a:ea typeface="Comic Sans"/>
                  <a:cs typeface="Comic Sans"/>
                  <a:sym typeface="Comic Sans"/>
                </a:rPr>
                <a:t>- does the photo tell a good story or message?  </a:t>
              </a:r>
            </a:p>
            <a:p>
              <a:pPr algn="l">
                <a:lnSpc>
                  <a:spcPts val="3830"/>
                </a:lnSpc>
              </a:pPr>
              <a:r>
                <a:rPr lang="en-US" sz="1679" b="1" dirty="0">
                  <a:solidFill>
                    <a:srgbClr val="0D4D4F"/>
                  </a:solidFill>
                  <a:latin typeface="Comic Sans Bold"/>
                  <a:ea typeface="Comic Sans Bold"/>
                  <a:cs typeface="Comic Sans Bold"/>
                  <a:sym typeface="Comic Sans Bold"/>
                </a:rPr>
                <a:t>Edit </a:t>
              </a:r>
              <a:r>
                <a:rPr lang="en-US" sz="1679" dirty="0">
                  <a:solidFill>
                    <a:srgbClr val="0D4D4F"/>
                  </a:solidFill>
                  <a:latin typeface="Comic Sans"/>
                  <a:ea typeface="Comic Sans"/>
                  <a:cs typeface="Comic Sans"/>
                  <a:sym typeface="Comic Sans"/>
                </a:rPr>
                <a:t>– does the photo look well edited, not over or under processed?</a:t>
              </a:r>
            </a:p>
            <a:p>
              <a:pPr algn="l">
                <a:lnSpc>
                  <a:spcPts val="3830"/>
                </a:lnSpc>
              </a:pPr>
              <a:r>
                <a:rPr lang="en-US" sz="1679" b="1" dirty="0">
                  <a:solidFill>
                    <a:srgbClr val="0D4D4F"/>
                  </a:solidFill>
                  <a:latin typeface="Comic Sans Bold"/>
                  <a:ea typeface="Comic Sans Bold"/>
                  <a:cs typeface="Comic Sans Bold"/>
                  <a:sym typeface="Comic Sans Bold"/>
                </a:rPr>
                <a:t>Composition </a:t>
              </a:r>
              <a:r>
                <a:rPr lang="en-US" sz="1679" dirty="0">
                  <a:solidFill>
                    <a:srgbClr val="0D4D4F"/>
                  </a:solidFill>
                  <a:latin typeface="Comic Sans"/>
                  <a:ea typeface="Comic Sans"/>
                  <a:cs typeface="Comic Sans"/>
                  <a:sym typeface="Comic Sans"/>
                </a:rPr>
                <a:t>– do all the different elements work together?</a:t>
              </a:r>
            </a:p>
            <a:p>
              <a:pPr algn="l">
                <a:lnSpc>
                  <a:spcPts val="3830"/>
                </a:lnSpc>
              </a:pPr>
              <a:r>
                <a:rPr lang="en-US" sz="1679" b="1" dirty="0">
                  <a:solidFill>
                    <a:srgbClr val="0D4D4F"/>
                  </a:solidFill>
                  <a:latin typeface="Comic Sans Bold"/>
                  <a:ea typeface="Comic Sans Bold"/>
                  <a:cs typeface="Comic Sans Bold"/>
                  <a:sym typeface="Comic Sans Bold"/>
                </a:rPr>
                <a:t>Originality </a:t>
              </a:r>
              <a:r>
                <a:rPr lang="en-US" sz="1679" dirty="0">
                  <a:solidFill>
                    <a:srgbClr val="0D4D4F"/>
                  </a:solidFill>
                  <a:latin typeface="Comic Sans"/>
                  <a:ea typeface="Comic Sans"/>
                  <a:cs typeface="Comic Sans"/>
                  <a:sym typeface="Comic Sans"/>
                </a:rPr>
                <a:t>– does the photo have a unique perspective?</a:t>
              </a:r>
            </a:p>
          </p:txBody>
        </p:sp>
      </p:grpSp>
      <p:grpSp>
        <p:nvGrpSpPr>
          <p:cNvPr id="12" name="Group 12"/>
          <p:cNvGrpSpPr/>
          <p:nvPr/>
        </p:nvGrpSpPr>
        <p:grpSpPr>
          <a:xfrm>
            <a:off x="339352" y="3272155"/>
            <a:ext cx="377215" cy="361267"/>
            <a:chOff x="0" y="0"/>
            <a:chExt cx="136753" cy="130971"/>
          </a:xfrm>
        </p:grpSpPr>
        <p:sp>
          <p:nvSpPr>
            <p:cNvPr id="13" name="Freeform 13"/>
            <p:cNvSpPr/>
            <p:nvPr/>
          </p:nvSpPr>
          <p:spPr>
            <a:xfrm>
              <a:off x="0" y="0"/>
              <a:ext cx="136753" cy="130971"/>
            </a:xfrm>
            <a:custGeom>
              <a:avLst/>
              <a:gdLst/>
              <a:ahLst/>
              <a:cxnLst/>
              <a:rect l="l" t="t" r="r" b="b"/>
              <a:pathLst>
                <a:path w="136753" h="130971">
                  <a:moveTo>
                    <a:pt x="65486" y="0"/>
                  </a:moveTo>
                  <a:lnTo>
                    <a:pt x="71267" y="0"/>
                  </a:lnTo>
                  <a:cubicBezTo>
                    <a:pt x="107434" y="0"/>
                    <a:pt x="136753" y="29319"/>
                    <a:pt x="136753" y="65486"/>
                  </a:cubicBezTo>
                  <a:lnTo>
                    <a:pt x="136753" y="65486"/>
                  </a:lnTo>
                  <a:cubicBezTo>
                    <a:pt x="136753" y="82853"/>
                    <a:pt x="129853" y="99510"/>
                    <a:pt x="117573" y="111791"/>
                  </a:cubicBezTo>
                  <a:cubicBezTo>
                    <a:pt x="105292" y="124072"/>
                    <a:pt x="88635" y="130971"/>
                    <a:pt x="71267" y="130971"/>
                  </a:cubicBezTo>
                  <a:lnTo>
                    <a:pt x="65486" y="130971"/>
                  </a:lnTo>
                  <a:cubicBezTo>
                    <a:pt x="48118" y="130971"/>
                    <a:pt x="31461" y="124072"/>
                    <a:pt x="19180" y="111791"/>
                  </a:cubicBezTo>
                  <a:cubicBezTo>
                    <a:pt x="6899" y="99510"/>
                    <a:pt x="0" y="82853"/>
                    <a:pt x="0" y="65486"/>
                  </a:cubicBezTo>
                  <a:lnTo>
                    <a:pt x="0" y="65486"/>
                  </a:lnTo>
                  <a:cubicBezTo>
                    <a:pt x="0" y="48118"/>
                    <a:pt x="6899" y="31461"/>
                    <a:pt x="19180" y="19180"/>
                  </a:cubicBezTo>
                  <a:cubicBezTo>
                    <a:pt x="31461" y="6899"/>
                    <a:pt x="48118" y="0"/>
                    <a:pt x="65486" y="0"/>
                  </a:cubicBezTo>
                  <a:close/>
                </a:path>
              </a:pathLst>
            </a:custGeom>
            <a:solidFill>
              <a:srgbClr val="24A1A3"/>
            </a:solidFill>
          </p:spPr>
          <p:txBody>
            <a:bodyPr/>
            <a:lstStyle/>
            <a:p>
              <a:endParaRPr lang="en-GB"/>
            </a:p>
          </p:txBody>
        </p:sp>
        <p:sp>
          <p:nvSpPr>
            <p:cNvPr id="14" name="TextBox 14"/>
            <p:cNvSpPr txBox="1"/>
            <p:nvPr/>
          </p:nvSpPr>
          <p:spPr>
            <a:xfrm>
              <a:off x="0" y="-38100"/>
              <a:ext cx="136753" cy="169071"/>
            </a:xfrm>
            <a:prstGeom prst="rect">
              <a:avLst/>
            </a:prstGeom>
          </p:spPr>
          <p:txBody>
            <a:bodyPr lIns="13547" tIns="13547" rIns="13547" bIns="13547" rtlCol="0" anchor="ctr"/>
            <a:lstStyle/>
            <a:p>
              <a:pPr algn="ctr">
                <a:lnSpc>
                  <a:spcPts val="2351"/>
                </a:lnSpc>
              </a:pPr>
              <a:r>
                <a:rPr lang="en-US" sz="1679" b="1">
                  <a:solidFill>
                    <a:srgbClr val="FFFFFF"/>
                  </a:solidFill>
                  <a:latin typeface="Comic Sans Bold"/>
                  <a:ea typeface="Comic Sans Bold"/>
                  <a:cs typeface="Comic Sans Bold"/>
                  <a:sym typeface="Comic Sans Bold"/>
                </a:rPr>
                <a:t>1</a:t>
              </a:r>
            </a:p>
          </p:txBody>
        </p:sp>
      </p:grpSp>
      <p:grpSp>
        <p:nvGrpSpPr>
          <p:cNvPr id="15" name="Group 15"/>
          <p:cNvGrpSpPr/>
          <p:nvPr/>
        </p:nvGrpSpPr>
        <p:grpSpPr>
          <a:xfrm>
            <a:off x="339352" y="3795798"/>
            <a:ext cx="377215" cy="361267"/>
            <a:chOff x="0" y="0"/>
            <a:chExt cx="136753" cy="130971"/>
          </a:xfrm>
        </p:grpSpPr>
        <p:sp>
          <p:nvSpPr>
            <p:cNvPr id="16" name="Freeform 16"/>
            <p:cNvSpPr/>
            <p:nvPr/>
          </p:nvSpPr>
          <p:spPr>
            <a:xfrm>
              <a:off x="0" y="0"/>
              <a:ext cx="136753" cy="130971"/>
            </a:xfrm>
            <a:custGeom>
              <a:avLst/>
              <a:gdLst/>
              <a:ahLst/>
              <a:cxnLst/>
              <a:rect l="l" t="t" r="r" b="b"/>
              <a:pathLst>
                <a:path w="136753" h="130971">
                  <a:moveTo>
                    <a:pt x="65486" y="0"/>
                  </a:moveTo>
                  <a:lnTo>
                    <a:pt x="71267" y="0"/>
                  </a:lnTo>
                  <a:cubicBezTo>
                    <a:pt x="107434" y="0"/>
                    <a:pt x="136753" y="29319"/>
                    <a:pt x="136753" y="65486"/>
                  </a:cubicBezTo>
                  <a:lnTo>
                    <a:pt x="136753" y="65486"/>
                  </a:lnTo>
                  <a:cubicBezTo>
                    <a:pt x="136753" y="82853"/>
                    <a:pt x="129853" y="99510"/>
                    <a:pt x="117573" y="111791"/>
                  </a:cubicBezTo>
                  <a:cubicBezTo>
                    <a:pt x="105292" y="124072"/>
                    <a:pt x="88635" y="130971"/>
                    <a:pt x="71267" y="130971"/>
                  </a:cubicBezTo>
                  <a:lnTo>
                    <a:pt x="65486" y="130971"/>
                  </a:lnTo>
                  <a:cubicBezTo>
                    <a:pt x="48118" y="130971"/>
                    <a:pt x="31461" y="124072"/>
                    <a:pt x="19180" y="111791"/>
                  </a:cubicBezTo>
                  <a:cubicBezTo>
                    <a:pt x="6899" y="99510"/>
                    <a:pt x="0" y="82853"/>
                    <a:pt x="0" y="65486"/>
                  </a:cubicBezTo>
                  <a:lnTo>
                    <a:pt x="0" y="65486"/>
                  </a:lnTo>
                  <a:cubicBezTo>
                    <a:pt x="0" y="48118"/>
                    <a:pt x="6899" y="31461"/>
                    <a:pt x="19180" y="19180"/>
                  </a:cubicBezTo>
                  <a:cubicBezTo>
                    <a:pt x="31461" y="6899"/>
                    <a:pt x="48118" y="0"/>
                    <a:pt x="65486" y="0"/>
                  </a:cubicBezTo>
                  <a:close/>
                </a:path>
              </a:pathLst>
            </a:custGeom>
            <a:solidFill>
              <a:srgbClr val="24A1A3"/>
            </a:solidFill>
          </p:spPr>
          <p:txBody>
            <a:bodyPr/>
            <a:lstStyle/>
            <a:p>
              <a:endParaRPr lang="en-GB"/>
            </a:p>
          </p:txBody>
        </p:sp>
        <p:sp>
          <p:nvSpPr>
            <p:cNvPr id="17" name="TextBox 17"/>
            <p:cNvSpPr txBox="1"/>
            <p:nvPr/>
          </p:nvSpPr>
          <p:spPr>
            <a:xfrm>
              <a:off x="0" y="-38100"/>
              <a:ext cx="136753" cy="169071"/>
            </a:xfrm>
            <a:prstGeom prst="rect">
              <a:avLst/>
            </a:prstGeom>
          </p:spPr>
          <p:txBody>
            <a:bodyPr lIns="13547" tIns="13547" rIns="13547" bIns="13547" rtlCol="0" anchor="ctr"/>
            <a:lstStyle/>
            <a:p>
              <a:pPr algn="ctr">
                <a:lnSpc>
                  <a:spcPts val="2351"/>
                </a:lnSpc>
              </a:pPr>
              <a:r>
                <a:rPr lang="en-US" sz="1679" b="1">
                  <a:solidFill>
                    <a:srgbClr val="FFFFFF"/>
                  </a:solidFill>
                  <a:latin typeface="Comic Sans Bold"/>
                  <a:ea typeface="Comic Sans Bold"/>
                  <a:cs typeface="Comic Sans Bold"/>
                  <a:sym typeface="Comic Sans Bold"/>
                </a:rPr>
                <a:t>2</a:t>
              </a:r>
            </a:p>
          </p:txBody>
        </p:sp>
      </p:grpSp>
      <p:grpSp>
        <p:nvGrpSpPr>
          <p:cNvPr id="18" name="Group 18"/>
          <p:cNvGrpSpPr/>
          <p:nvPr/>
        </p:nvGrpSpPr>
        <p:grpSpPr>
          <a:xfrm>
            <a:off x="339352" y="4282766"/>
            <a:ext cx="377215" cy="361267"/>
            <a:chOff x="0" y="0"/>
            <a:chExt cx="136753" cy="130971"/>
          </a:xfrm>
        </p:grpSpPr>
        <p:sp>
          <p:nvSpPr>
            <p:cNvPr id="19" name="Freeform 19"/>
            <p:cNvSpPr/>
            <p:nvPr/>
          </p:nvSpPr>
          <p:spPr>
            <a:xfrm>
              <a:off x="0" y="0"/>
              <a:ext cx="136753" cy="130971"/>
            </a:xfrm>
            <a:custGeom>
              <a:avLst/>
              <a:gdLst/>
              <a:ahLst/>
              <a:cxnLst/>
              <a:rect l="l" t="t" r="r" b="b"/>
              <a:pathLst>
                <a:path w="136753" h="130971">
                  <a:moveTo>
                    <a:pt x="65486" y="0"/>
                  </a:moveTo>
                  <a:lnTo>
                    <a:pt x="71267" y="0"/>
                  </a:lnTo>
                  <a:cubicBezTo>
                    <a:pt x="107434" y="0"/>
                    <a:pt x="136753" y="29319"/>
                    <a:pt x="136753" y="65486"/>
                  </a:cubicBezTo>
                  <a:lnTo>
                    <a:pt x="136753" y="65486"/>
                  </a:lnTo>
                  <a:cubicBezTo>
                    <a:pt x="136753" y="82853"/>
                    <a:pt x="129853" y="99510"/>
                    <a:pt x="117573" y="111791"/>
                  </a:cubicBezTo>
                  <a:cubicBezTo>
                    <a:pt x="105292" y="124072"/>
                    <a:pt x="88635" y="130971"/>
                    <a:pt x="71267" y="130971"/>
                  </a:cubicBezTo>
                  <a:lnTo>
                    <a:pt x="65486" y="130971"/>
                  </a:lnTo>
                  <a:cubicBezTo>
                    <a:pt x="48118" y="130971"/>
                    <a:pt x="31461" y="124072"/>
                    <a:pt x="19180" y="111791"/>
                  </a:cubicBezTo>
                  <a:cubicBezTo>
                    <a:pt x="6899" y="99510"/>
                    <a:pt x="0" y="82853"/>
                    <a:pt x="0" y="65486"/>
                  </a:cubicBezTo>
                  <a:lnTo>
                    <a:pt x="0" y="65486"/>
                  </a:lnTo>
                  <a:cubicBezTo>
                    <a:pt x="0" y="48118"/>
                    <a:pt x="6899" y="31461"/>
                    <a:pt x="19180" y="19180"/>
                  </a:cubicBezTo>
                  <a:cubicBezTo>
                    <a:pt x="31461" y="6899"/>
                    <a:pt x="48118" y="0"/>
                    <a:pt x="65486" y="0"/>
                  </a:cubicBezTo>
                  <a:close/>
                </a:path>
              </a:pathLst>
            </a:custGeom>
            <a:solidFill>
              <a:srgbClr val="24A1A3"/>
            </a:solidFill>
          </p:spPr>
          <p:txBody>
            <a:bodyPr/>
            <a:lstStyle/>
            <a:p>
              <a:endParaRPr lang="en-GB"/>
            </a:p>
          </p:txBody>
        </p:sp>
        <p:sp>
          <p:nvSpPr>
            <p:cNvPr id="20" name="TextBox 20"/>
            <p:cNvSpPr txBox="1"/>
            <p:nvPr/>
          </p:nvSpPr>
          <p:spPr>
            <a:xfrm>
              <a:off x="0" y="-38100"/>
              <a:ext cx="136753" cy="169071"/>
            </a:xfrm>
            <a:prstGeom prst="rect">
              <a:avLst/>
            </a:prstGeom>
          </p:spPr>
          <p:txBody>
            <a:bodyPr lIns="13547" tIns="13547" rIns="13547" bIns="13547" rtlCol="0" anchor="ctr"/>
            <a:lstStyle/>
            <a:p>
              <a:pPr algn="ctr">
                <a:lnSpc>
                  <a:spcPts val="2351"/>
                </a:lnSpc>
              </a:pPr>
              <a:r>
                <a:rPr lang="en-US" sz="1679" b="1">
                  <a:solidFill>
                    <a:srgbClr val="FFFFFF"/>
                  </a:solidFill>
                  <a:latin typeface="Comic Sans Bold"/>
                  <a:ea typeface="Comic Sans Bold"/>
                  <a:cs typeface="Comic Sans Bold"/>
                  <a:sym typeface="Comic Sans Bold"/>
                </a:rPr>
                <a:t>3</a:t>
              </a:r>
            </a:p>
          </p:txBody>
        </p:sp>
      </p:grpSp>
      <p:grpSp>
        <p:nvGrpSpPr>
          <p:cNvPr id="21" name="Group 21"/>
          <p:cNvGrpSpPr/>
          <p:nvPr/>
        </p:nvGrpSpPr>
        <p:grpSpPr>
          <a:xfrm>
            <a:off x="339352" y="4769735"/>
            <a:ext cx="377215" cy="361267"/>
            <a:chOff x="0" y="0"/>
            <a:chExt cx="136753" cy="130971"/>
          </a:xfrm>
        </p:grpSpPr>
        <p:sp>
          <p:nvSpPr>
            <p:cNvPr id="22" name="Freeform 22"/>
            <p:cNvSpPr/>
            <p:nvPr/>
          </p:nvSpPr>
          <p:spPr>
            <a:xfrm>
              <a:off x="0" y="0"/>
              <a:ext cx="136753" cy="130971"/>
            </a:xfrm>
            <a:custGeom>
              <a:avLst/>
              <a:gdLst/>
              <a:ahLst/>
              <a:cxnLst/>
              <a:rect l="l" t="t" r="r" b="b"/>
              <a:pathLst>
                <a:path w="136753" h="130971">
                  <a:moveTo>
                    <a:pt x="65486" y="0"/>
                  </a:moveTo>
                  <a:lnTo>
                    <a:pt x="71267" y="0"/>
                  </a:lnTo>
                  <a:cubicBezTo>
                    <a:pt x="107434" y="0"/>
                    <a:pt x="136753" y="29319"/>
                    <a:pt x="136753" y="65486"/>
                  </a:cubicBezTo>
                  <a:lnTo>
                    <a:pt x="136753" y="65486"/>
                  </a:lnTo>
                  <a:cubicBezTo>
                    <a:pt x="136753" y="82853"/>
                    <a:pt x="129853" y="99510"/>
                    <a:pt x="117573" y="111791"/>
                  </a:cubicBezTo>
                  <a:cubicBezTo>
                    <a:pt x="105292" y="124072"/>
                    <a:pt x="88635" y="130971"/>
                    <a:pt x="71267" y="130971"/>
                  </a:cubicBezTo>
                  <a:lnTo>
                    <a:pt x="65486" y="130971"/>
                  </a:lnTo>
                  <a:cubicBezTo>
                    <a:pt x="48118" y="130971"/>
                    <a:pt x="31461" y="124072"/>
                    <a:pt x="19180" y="111791"/>
                  </a:cubicBezTo>
                  <a:cubicBezTo>
                    <a:pt x="6899" y="99510"/>
                    <a:pt x="0" y="82853"/>
                    <a:pt x="0" y="65486"/>
                  </a:cubicBezTo>
                  <a:lnTo>
                    <a:pt x="0" y="65486"/>
                  </a:lnTo>
                  <a:cubicBezTo>
                    <a:pt x="0" y="48118"/>
                    <a:pt x="6899" y="31461"/>
                    <a:pt x="19180" y="19180"/>
                  </a:cubicBezTo>
                  <a:cubicBezTo>
                    <a:pt x="31461" y="6899"/>
                    <a:pt x="48118" y="0"/>
                    <a:pt x="65486" y="0"/>
                  </a:cubicBezTo>
                  <a:close/>
                </a:path>
              </a:pathLst>
            </a:custGeom>
            <a:solidFill>
              <a:srgbClr val="24A1A3"/>
            </a:solidFill>
          </p:spPr>
          <p:txBody>
            <a:bodyPr/>
            <a:lstStyle/>
            <a:p>
              <a:endParaRPr lang="en-GB"/>
            </a:p>
          </p:txBody>
        </p:sp>
        <p:sp>
          <p:nvSpPr>
            <p:cNvPr id="23" name="TextBox 23"/>
            <p:cNvSpPr txBox="1"/>
            <p:nvPr/>
          </p:nvSpPr>
          <p:spPr>
            <a:xfrm>
              <a:off x="0" y="-38100"/>
              <a:ext cx="136753" cy="169071"/>
            </a:xfrm>
            <a:prstGeom prst="rect">
              <a:avLst/>
            </a:prstGeom>
          </p:spPr>
          <p:txBody>
            <a:bodyPr lIns="13547" tIns="13547" rIns="13547" bIns="13547" rtlCol="0" anchor="ctr"/>
            <a:lstStyle/>
            <a:p>
              <a:pPr algn="ctr">
                <a:lnSpc>
                  <a:spcPts val="2351"/>
                </a:lnSpc>
              </a:pPr>
              <a:r>
                <a:rPr lang="en-US" sz="1679" b="1">
                  <a:solidFill>
                    <a:srgbClr val="FFFFFF"/>
                  </a:solidFill>
                  <a:latin typeface="Comic Sans Bold"/>
                  <a:ea typeface="Comic Sans Bold"/>
                  <a:cs typeface="Comic Sans Bold"/>
                  <a:sym typeface="Comic Sans Bold"/>
                </a:rPr>
                <a:t>4</a:t>
              </a:r>
            </a:p>
          </p:txBody>
        </p:sp>
      </p:grpSp>
      <p:sp>
        <p:nvSpPr>
          <p:cNvPr id="24" name="TextBox 24"/>
          <p:cNvSpPr txBox="1"/>
          <p:nvPr/>
        </p:nvSpPr>
        <p:spPr>
          <a:xfrm>
            <a:off x="3335721" y="1817060"/>
            <a:ext cx="3013918"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Judging Photos</a:t>
            </a:r>
          </a:p>
        </p:txBody>
      </p:sp>
      <p:grpSp>
        <p:nvGrpSpPr>
          <p:cNvPr id="25" name="Group 25"/>
          <p:cNvGrpSpPr/>
          <p:nvPr/>
        </p:nvGrpSpPr>
        <p:grpSpPr>
          <a:xfrm>
            <a:off x="-11455" y="0"/>
            <a:ext cx="9753600" cy="1117403"/>
            <a:chOff x="0" y="0"/>
            <a:chExt cx="3713439" cy="425423"/>
          </a:xfrm>
        </p:grpSpPr>
        <p:sp>
          <p:nvSpPr>
            <p:cNvPr id="26" name="Freeform 26"/>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27" name="TextBox 27"/>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28" name="TextBox 28"/>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29" name="Group 29"/>
          <p:cNvGrpSpPr/>
          <p:nvPr/>
        </p:nvGrpSpPr>
        <p:grpSpPr>
          <a:xfrm>
            <a:off x="-11455" y="6485457"/>
            <a:ext cx="9753600" cy="838341"/>
            <a:chOff x="0" y="0"/>
            <a:chExt cx="6249258" cy="537136"/>
          </a:xfrm>
        </p:grpSpPr>
        <p:sp>
          <p:nvSpPr>
            <p:cNvPr id="30" name="Freeform 30"/>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31" name="TextBox 31"/>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32" name="TextBox 32"/>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33" name="Group 33"/>
          <p:cNvGrpSpPr/>
          <p:nvPr/>
        </p:nvGrpSpPr>
        <p:grpSpPr>
          <a:xfrm>
            <a:off x="154548" y="147993"/>
            <a:ext cx="3853201" cy="753790"/>
            <a:chOff x="0" y="0"/>
            <a:chExt cx="5137602" cy="1005053"/>
          </a:xfrm>
        </p:grpSpPr>
        <p:sp>
          <p:nvSpPr>
            <p:cNvPr id="34" name="Freeform 34"/>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35" name="TextBox 35"/>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88222">
            <a:off x="8080011" y="2283537"/>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50093"/>
              </a:stretch>
            </a:blipFill>
          </p:spPr>
          <p:txBody>
            <a:bodyPr/>
            <a:lstStyle/>
            <a:p>
              <a:endParaRPr lang="en-GB"/>
            </a:p>
          </p:txBody>
        </p:sp>
      </p:grpSp>
      <p:grpSp>
        <p:nvGrpSpPr>
          <p:cNvPr id="4" name="Group 4"/>
          <p:cNvGrpSpPr/>
          <p:nvPr/>
        </p:nvGrpSpPr>
        <p:grpSpPr>
          <a:xfrm>
            <a:off x="7235281" y="3585786"/>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5046" r="-25046"/>
              </a:stretch>
            </a:blipFill>
          </p:spPr>
          <p:txBody>
            <a:bodyPr/>
            <a:lstStyle/>
            <a:p>
              <a:endParaRPr lang="en-GB"/>
            </a:p>
          </p:txBody>
        </p:sp>
      </p:grpSp>
      <p:sp>
        <p:nvSpPr>
          <p:cNvPr id="6" name="Freeform 6"/>
          <p:cNvSpPr/>
          <p:nvPr/>
        </p:nvSpPr>
        <p:spPr>
          <a:xfrm>
            <a:off x="220972" y="1032671"/>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4"/>
            <a:stretch>
              <a:fillRect t="-200" b="-200"/>
            </a:stretch>
          </a:blipFill>
        </p:spPr>
        <p:txBody>
          <a:bodyPr/>
          <a:lstStyle/>
          <a:p>
            <a:endParaRPr lang="en-GB"/>
          </a:p>
        </p:txBody>
      </p:sp>
      <p:sp>
        <p:nvSpPr>
          <p:cNvPr id="7" name="TextBox 7"/>
          <p:cNvSpPr txBox="1"/>
          <p:nvPr/>
        </p:nvSpPr>
        <p:spPr>
          <a:xfrm>
            <a:off x="2667000" y="3168447"/>
            <a:ext cx="4112309" cy="645641"/>
          </a:xfrm>
          <a:prstGeom prst="rect">
            <a:avLst/>
          </a:prstGeom>
        </p:spPr>
        <p:txBody>
          <a:bodyPr wrap="square" lIns="0" tIns="0" rIns="0" bIns="0" rtlCol="0" anchor="t">
            <a:spAutoFit/>
          </a:bodyPr>
          <a:lstStyle/>
          <a:p>
            <a:pPr algn="ctr">
              <a:lnSpc>
                <a:spcPts val="5381"/>
              </a:lnSpc>
              <a:spcBef>
                <a:spcPct val="0"/>
              </a:spcBef>
            </a:pPr>
            <a:r>
              <a:rPr lang="en-US" sz="3844" b="1" dirty="0">
                <a:solidFill>
                  <a:srgbClr val="0D4D4F"/>
                </a:solidFill>
                <a:latin typeface="Comic Sans Bold"/>
                <a:ea typeface="Comic Sans Bold"/>
                <a:cs typeface="Comic Sans Bold"/>
                <a:sym typeface="Comic Sans Bold"/>
              </a:rPr>
              <a:t>Shooting photos</a:t>
            </a:r>
          </a:p>
        </p:txBody>
      </p:sp>
      <p:grpSp>
        <p:nvGrpSpPr>
          <p:cNvPr id="8" name="Group 8"/>
          <p:cNvGrpSpPr/>
          <p:nvPr/>
        </p:nvGrpSpPr>
        <p:grpSpPr>
          <a:xfrm>
            <a:off x="-11455" y="0"/>
            <a:ext cx="9753600" cy="1117403"/>
            <a:chOff x="0" y="0"/>
            <a:chExt cx="3713439" cy="425423"/>
          </a:xfrm>
        </p:grpSpPr>
        <p:sp>
          <p:nvSpPr>
            <p:cNvPr id="9" name="Freeform 9"/>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0" name="TextBox 10"/>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1" name="TextBox 11"/>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2" name="Group 12"/>
          <p:cNvGrpSpPr/>
          <p:nvPr/>
        </p:nvGrpSpPr>
        <p:grpSpPr>
          <a:xfrm>
            <a:off x="-11455" y="6485457"/>
            <a:ext cx="9753600" cy="838341"/>
            <a:chOff x="0" y="0"/>
            <a:chExt cx="6249258" cy="537136"/>
          </a:xfrm>
        </p:grpSpPr>
        <p:sp>
          <p:nvSpPr>
            <p:cNvPr id="13" name="Freeform 13"/>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4" name="TextBox 14"/>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5" name="TextBox 15"/>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6" name="Group 16"/>
          <p:cNvGrpSpPr/>
          <p:nvPr/>
        </p:nvGrpSpPr>
        <p:grpSpPr>
          <a:xfrm>
            <a:off x="154548" y="147993"/>
            <a:ext cx="3853201" cy="753790"/>
            <a:chOff x="0" y="0"/>
            <a:chExt cx="5137602" cy="1005053"/>
          </a:xfrm>
        </p:grpSpPr>
        <p:sp>
          <p:nvSpPr>
            <p:cNvPr id="17" name="Freeform 1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18" name="TextBox 1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72922" y="1008489"/>
            <a:ext cx="1023220" cy="501496"/>
          </a:xfrm>
          <a:custGeom>
            <a:avLst/>
            <a:gdLst/>
            <a:ahLst/>
            <a:cxnLst/>
            <a:rect l="l" t="t" r="r" b="b"/>
            <a:pathLst>
              <a:path w="1023220" h="501496">
                <a:moveTo>
                  <a:pt x="0" y="0"/>
                </a:moveTo>
                <a:lnTo>
                  <a:pt x="1023220" y="0"/>
                </a:lnTo>
                <a:lnTo>
                  <a:pt x="1023220" y="501496"/>
                </a:lnTo>
                <a:lnTo>
                  <a:pt x="0" y="501496"/>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1294333" y="2919846"/>
            <a:ext cx="7170848" cy="3216824"/>
            <a:chOff x="0" y="0"/>
            <a:chExt cx="4451289" cy="1996837"/>
          </a:xfrm>
        </p:grpSpPr>
        <p:sp>
          <p:nvSpPr>
            <p:cNvPr id="4" name="Freeform 4"/>
            <p:cNvSpPr/>
            <p:nvPr/>
          </p:nvSpPr>
          <p:spPr>
            <a:xfrm>
              <a:off x="0" y="0"/>
              <a:ext cx="4451290" cy="1996837"/>
            </a:xfrm>
            <a:custGeom>
              <a:avLst/>
              <a:gdLst/>
              <a:ahLst/>
              <a:cxnLst/>
              <a:rect l="l" t="t" r="r" b="b"/>
              <a:pathLst>
                <a:path w="4451290" h="1996837">
                  <a:moveTo>
                    <a:pt x="0" y="0"/>
                  </a:moveTo>
                  <a:lnTo>
                    <a:pt x="4451290" y="0"/>
                  </a:lnTo>
                  <a:lnTo>
                    <a:pt x="4451290" y="1996837"/>
                  </a:lnTo>
                  <a:lnTo>
                    <a:pt x="0" y="1996837"/>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063512"/>
            </a:xfrm>
            <a:prstGeom prst="rect">
              <a:avLst/>
            </a:prstGeom>
          </p:spPr>
          <p:txBody>
            <a:bodyPr lIns="21554" tIns="21554" rIns="21554" bIns="21554" rtlCol="0" anchor="ctr"/>
            <a:lstStyle/>
            <a:p>
              <a:pPr algn="ctr">
                <a:lnSpc>
                  <a:spcPts val="3801"/>
                </a:lnSpc>
              </a:pPr>
              <a:r>
                <a:rPr lang="en-US" sz="2715" b="1">
                  <a:solidFill>
                    <a:srgbClr val="0D4D4F"/>
                  </a:solidFill>
                  <a:latin typeface="Comic Sans Bold"/>
                  <a:ea typeface="Comic Sans Bold"/>
                  <a:cs typeface="Comic Sans Bold"/>
                  <a:sym typeface="Comic Sans Bold"/>
                </a:rPr>
                <a:t>Photography Shot Types</a:t>
              </a:r>
            </a:p>
            <a:p>
              <a:pPr algn="ctr">
                <a:lnSpc>
                  <a:spcPts val="3801"/>
                </a:lnSpc>
              </a:pPr>
              <a:r>
                <a:rPr lang="en-US" sz="2715" b="1">
                  <a:solidFill>
                    <a:srgbClr val="0D4D4F"/>
                  </a:solidFill>
                  <a:latin typeface="Comic Sans Bold"/>
                  <a:ea typeface="Comic Sans Bold"/>
                  <a:cs typeface="Comic Sans Bold"/>
                  <a:sym typeface="Comic Sans Bold"/>
                </a:rPr>
                <a:t>Worksheet Activity</a:t>
              </a:r>
            </a:p>
            <a:p>
              <a:pPr algn="l">
                <a:lnSpc>
                  <a:spcPts val="2851"/>
                </a:lnSpc>
              </a:pPr>
              <a:endParaRPr lang="en-US" sz="2715" b="1">
                <a:solidFill>
                  <a:srgbClr val="0D4D4F"/>
                </a:solidFill>
                <a:latin typeface="Comic Sans Bold"/>
                <a:ea typeface="Comic Sans Bold"/>
                <a:cs typeface="Comic Sans Bold"/>
                <a:sym typeface="Comic Sans Bold"/>
              </a:endParaRPr>
            </a:p>
            <a:p>
              <a:pPr algn="l">
                <a:lnSpc>
                  <a:spcPts val="2851"/>
                </a:lnSpc>
              </a:pPr>
              <a:endParaRPr lang="en-US" sz="2715" b="1">
                <a:solidFill>
                  <a:srgbClr val="0D4D4F"/>
                </a:solidFill>
                <a:latin typeface="Comic Sans Bold"/>
                <a:ea typeface="Comic Sans Bold"/>
                <a:cs typeface="Comic Sans Bold"/>
                <a:sym typeface="Comic Sans Bold"/>
              </a:endParaRPr>
            </a:p>
            <a:p>
              <a:pPr algn="l">
                <a:lnSpc>
                  <a:spcPts val="2851"/>
                </a:lnSpc>
              </a:pPr>
              <a:endParaRPr lang="en-US" sz="2715" b="1">
                <a:solidFill>
                  <a:srgbClr val="0D4D4F"/>
                </a:solidFill>
                <a:latin typeface="Comic Sans Bold"/>
                <a:ea typeface="Comic Sans Bold"/>
                <a:cs typeface="Comic Sans Bold"/>
                <a:sym typeface="Comic Sans Bold"/>
              </a:endParaRPr>
            </a:p>
            <a:p>
              <a:pPr algn="l">
                <a:lnSpc>
                  <a:spcPts val="2851"/>
                </a:lnSpc>
              </a:pPr>
              <a:endParaRPr lang="en-US" sz="2715" b="1">
                <a:solidFill>
                  <a:srgbClr val="0D4D4F"/>
                </a:solidFill>
                <a:latin typeface="Comic Sans Bold"/>
                <a:ea typeface="Comic Sans Bold"/>
                <a:cs typeface="Comic Sans Bold"/>
                <a:sym typeface="Comic Sans Bold"/>
              </a:endParaRPr>
            </a:p>
            <a:p>
              <a:pPr algn="l">
                <a:lnSpc>
                  <a:spcPts val="2851"/>
                </a:lnSpc>
              </a:pPr>
              <a:endParaRPr lang="en-US" sz="2715" b="1">
                <a:solidFill>
                  <a:srgbClr val="0D4D4F"/>
                </a:solidFill>
                <a:latin typeface="Comic Sans Bold"/>
                <a:ea typeface="Comic Sans Bold"/>
                <a:cs typeface="Comic Sans Bold"/>
                <a:sym typeface="Comic Sans Bold"/>
              </a:endParaRPr>
            </a:p>
          </p:txBody>
        </p:sp>
      </p:grpSp>
      <p:sp>
        <p:nvSpPr>
          <p:cNvPr id="6" name="Freeform 6"/>
          <p:cNvSpPr/>
          <p:nvPr/>
        </p:nvSpPr>
        <p:spPr>
          <a:xfrm>
            <a:off x="548640" y="2111923"/>
            <a:ext cx="2102510" cy="1001672"/>
          </a:xfrm>
          <a:custGeom>
            <a:avLst/>
            <a:gdLst/>
            <a:ahLst/>
            <a:cxnLst/>
            <a:rect l="l" t="t" r="r" b="b"/>
            <a:pathLst>
              <a:path w="2102510" h="1001672">
                <a:moveTo>
                  <a:pt x="0" y="0"/>
                </a:moveTo>
                <a:lnTo>
                  <a:pt x="2102510" y="0"/>
                </a:lnTo>
                <a:lnTo>
                  <a:pt x="2102510" y="1001672"/>
                </a:lnTo>
                <a:lnTo>
                  <a:pt x="0" y="1001672"/>
                </a:lnTo>
                <a:lnTo>
                  <a:pt x="0" y="0"/>
                </a:lnTo>
                <a:close/>
              </a:path>
            </a:pathLst>
          </a:custGeom>
          <a:blipFill>
            <a:blip r:embed="rId4"/>
            <a:stretch>
              <a:fillRect t="-24555" b="-14765"/>
            </a:stretch>
          </a:blipFill>
        </p:spPr>
        <p:txBody>
          <a:bodyPr/>
          <a:lstStyle/>
          <a:p>
            <a:endParaRPr lang="en-GB"/>
          </a:p>
        </p:txBody>
      </p:sp>
      <p:sp>
        <p:nvSpPr>
          <p:cNvPr id="7" name="Freeform 7"/>
          <p:cNvSpPr/>
          <p:nvPr/>
        </p:nvSpPr>
        <p:spPr>
          <a:xfrm>
            <a:off x="7602398" y="2111923"/>
            <a:ext cx="1445807" cy="1360866"/>
          </a:xfrm>
          <a:custGeom>
            <a:avLst/>
            <a:gdLst/>
            <a:ahLst/>
            <a:cxnLst/>
            <a:rect l="l" t="t" r="r" b="b"/>
            <a:pathLst>
              <a:path w="1445807" h="1360866">
                <a:moveTo>
                  <a:pt x="0" y="0"/>
                </a:moveTo>
                <a:lnTo>
                  <a:pt x="1445808" y="0"/>
                </a:lnTo>
                <a:lnTo>
                  <a:pt x="1445808" y="1360866"/>
                </a:lnTo>
                <a:lnTo>
                  <a:pt x="0" y="1360866"/>
                </a:lnTo>
                <a:lnTo>
                  <a:pt x="0" y="0"/>
                </a:lnTo>
                <a:close/>
              </a:path>
            </a:pathLst>
          </a:custGeom>
          <a:blipFill>
            <a:blip r:embed="rId5"/>
            <a:stretch>
              <a:fillRect/>
            </a:stretch>
          </a:blipFill>
        </p:spPr>
        <p:txBody>
          <a:bodyPr/>
          <a:lstStyle/>
          <a:p>
            <a:endParaRPr lang="en-GB"/>
          </a:p>
        </p:txBody>
      </p:sp>
      <p:sp>
        <p:nvSpPr>
          <p:cNvPr id="8" name="Freeform 8"/>
          <p:cNvSpPr/>
          <p:nvPr/>
        </p:nvSpPr>
        <p:spPr>
          <a:xfrm>
            <a:off x="4876800" y="4253995"/>
            <a:ext cx="1858350" cy="1235803"/>
          </a:xfrm>
          <a:custGeom>
            <a:avLst/>
            <a:gdLst/>
            <a:ahLst/>
            <a:cxnLst/>
            <a:rect l="l" t="t" r="r" b="b"/>
            <a:pathLst>
              <a:path w="1858350" h="1235803">
                <a:moveTo>
                  <a:pt x="0" y="0"/>
                </a:moveTo>
                <a:lnTo>
                  <a:pt x="1858350" y="0"/>
                </a:lnTo>
                <a:lnTo>
                  <a:pt x="1858350" y="1235803"/>
                </a:lnTo>
                <a:lnTo>
                  <a:pt x="0" y="1235803"/>
                </a:lnTo>
                <a:lnTo>
                  <a:pt x="0" y="0"/>
                </a:lnTo>
                <a:close/>
              </a:path>
            </a:pathLst>
          </a:custGeom>
          <a:blipFill>
            <a:blip r:embed="rId6"/>
            <a:stretch>
              <a:fillRect/>
            </a:stretch>
          </a:blipFill>
        </p:spPr>
        <p:txBody>
          <a:bodyPr/>
          <a:lstStyle/>
          <a:p>
            <a:endParaRPr lang="en-GB"/>
          </a:p>
        </p:txBody>
      </p:sp>
      <p:sp>
        <p:nvSpPr>
          <p:cNvPr id="9" name="Freeform 9"/>
          <p:cNvSpPr/>
          <p:nvPr/>
        </p:nvSpPr>
        <p:spPr>
          <a:xfrm>
            <a:off x="4065555" y="1952821"/>
            <a:ext cx="1628404" cy="967025"/>
          </a:xfrm>
          <a:custGeom>
            <a:avLst/>
            <a:gdLst/>
            <a:ahLst/>
            <a:cxnLst/>
            <a:rect l="l" t="t" r="r" b="b"/>
            <a:pathLst>
              <a:path w="1628404" h="967025">
                <a:moveTo>
                  <a:pt x="0" y="0"/>
                </a:moveTo>
                <a:lnTo>
                  <a:pt x="1628404" y="0"/>
                </a:lnTo>
                <a:lnTo>
                  <a:pt x="1628404" y="967025"/>
                </a:lnTo>
                <a:lnTo>
                  <a:pt x="0" y="967025"/>
                </a:lnTo>
                <a:lnTo>
                  <a:pt x="0" y="0"/>
                </a:lnTo>
                <a:close/>
              </a:path>
            </a:pathLst>
          </a:custGeom>
          <a:blipFill>
            <a:blip r:embed="rId7"/>
            <a:stretch>
              <a:fillRect t="-15685" r="-3113"/>
            </a:stretch>
          </a:blipFill>
        </p:spPr>
        <p:txBody>
          <a:bodyPr/>
          <a:lstStyle/>
          <a:p>
            <a:endParaRPr lang="en-GB"/>
          </a:p>
        </p:txBody>
      </p:sp>
      <p:sp>
        <p:nvSpPr>
          <p:cNvPr id="10" name="Freeform 10"/>
          <p:cNvSpPr/>
          <p:nvPr/>
        </p:nvSpPr>
        <p:spPr>
          <a:xfrm>
            <a:off x="3078662" y="4331553"/>
            <a:ext cx="969781" cy="1307960"/>
          </a:xfrm>
          <a:custGeom>
            <a:avLst/>
            <a:gdLst/>
            <a:ahLst/>
            <a:cxnLst/>
            <a:rect l="l" t="t" r="r" b="b"/>
            <a:pathLst>
              <a:path w="969781" h="1307960">
                <a:moveTo>
                  <a:pt x="0" y="0"/>
                </a:moveTo>
                <a:lnTo>
                  <a:pt x="969781" y="0"/>
                </a:lnTo>
                <a:lnTo>
                  <a:pt x="969781" y="1307961"/>
                </a:lnTo>
                <a:lnTo>
                  <a:pt x="0" y="1307961"/>
                </a:lnTo>
                <a:lnTo>
                  <a:pt x="0" y="0"/>
                </a:lnTo>
                <a:close/>
              </a:path>
            </a:pathLst>
          </a:custGeom>
          <a:blipFill>
            <a:blip r:embed="rId8"/>
            <a:stretch>
              <a:fillRect t="-3944" b="-7272"/>
            </a:stretch>
          </a:blipFill>
        </p:spPr>
        <p:txBody>
          <a:bodyPr/>
          <a:lstStyle/>
          <a:p>
            <a:endParaRPr lang="en-GB"/>
          </a:p>
        </p:txBody>
      </p:sp>
      <p:sp>
        <p:nvSpPr>
          <p:cNvPr id="11" name="Freeform 11"/>
          <p:cNvSpPr/>
          <p:nvPr/>
        </p:nvSpPr>
        <p:spPr>
          <a:xfrm>
            <a:off x="900094" y="3657600"/>
            <a:ext cx="1568875" cy="1347907"/>
          </a:xfrm>
          <a:custGeom>
            <a:avLst/>
            <a:gdLst/>
            <a:ahLst/>
            <a:cxnLst/>
            <a:rect l="l" t="t" r="r" b="b"/>
            <a:pathLst>
              <a:path w="1568875" h="1347907">
                <a:moveTo>
                  <a:pt x="0" y="0"/>
                </a:moveTo>
                <a:lnTo>
                  <a:pt x="1568875" y="0"/>
                </a:lnTo>
                <a:lnTo>
                  <a:pt x="1568875" y="1347907"/>
                </a:lnTo>
                <a:lnTo>
                  <a:pt x="0" y="1347907"/>
                </a:lnTo>
                <a:lnTo>
                  <a:pt x="0" y="0"/>
                </a:lnTo>
                <a:close/>
              </a:path>
            </a:pathLst>
          </a:custGeom>
          <a:blipFill>
            <a:blip r:embed="rId9"/>
            <a:stretch>
              <a:fillRect l="-12166" t="-15374" r="-13898" b="-7677"/>
            </a:stretch>
          </a:blipFill>
        </p:spPr>
        <p:txBody>
          <a:bodyPr/>
          <a:lstStyle/>
          <a:p>
            <a:endParaRPr lang="en-GB"/>
          </a:p>
        </p:txBody>
      </p:sp>
      <p:sp>
        <p:nvSpPr>
          <p:cNvPr id="12" name="Freeform 12"/>
          <p:cNvSpPr/>
          <p:nvPr/>
        </p:nvSpPr>
        <p:spPr>
          <a:xfrm>
            <a:off x="7323632" y="4038414"/>
            <a:ext cx="1141549" cy="1451384"/>
          </a:xfrm>
          <a:custGeom>
            <a:avLst/>
            <a:gdLst/>
            <a:ahLst/>
            <a:cxnLst/>
            <a:rect l="l" t="t" r="r" b="b"/>
            <a:pathLst>
              <a:path w="1141549" h="1451384">
                <a:moveTo>
                  <a:pt x="0" y="0"/>
                </a:moveTo>
                <a:lnTo>
                  <a:pt x="1141549" y="0"/>
                </a:lnTo>
                <a:lnTo>
                  <a:pt x="1141549" y="1451384"/>
                </a:lnTo>
                <a:lnTo>
                  <a:pt x="0" y="1451384"/>
                </a:lnTo>
                <a:lnTo>
                  <a:pt x="0" y="0"/>
                </a:lnTo>
                <a:close/>
              </a:path>
            </a:pathLst>
          </a:custGeom>
          <a:blipFill>
            <a:blip r:embed="rId10"/>
            <a:stretch>
              <a:fillRect/>
            </a:stretch>
          </a:blipFill>
        </p:spPr>
        <p:txBody>
          <a:bodyPr/>
          <a:lstStyle/>
          <a:p>
            <a:endParaRPr lang="en-GB"/>
          </a:p>
        </p:txBody>
      </p:sp>
      <p:grpSp>
        <p:nvGrpSpPr>
          <p:cNvPr id="13" name="Group 13"/>
          <p:cNvGrpSpPr/>
          <p:nvPr/>
        </p:nvGrpSpPr>
        <p:grpSpPr>
          <a:xfrm>
            <a:off x="-11455" y="0"/>
            <a:ext cx="9753600" cy="1117403"/>
            <a:chOff x="0" y="0"/>
            <a:chExt cx="3713439" cy="425423"/>
          </a:xfrm>
        </p:grpSpPr>
        <p:sp>
          <p:nvSpPr>
            <p:cNvPr id="14" name="Freeform 14"/>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5" name="TextBox 15"/>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6" name="TextBox 16"/>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7" name="Group 17"/>
          <p:cNvGrpSpPr/>
          <p:nvPr/>
        </p:nvGrpSpPr>
        <p:grpSpPr>
          <a:xfrm>
            <a:off x="-11455" y="6485457"/>
            <a:ext cx="9753600" cy="838341"/>
            <a:chOff x="0" y="0"/>
            <a:chExt cx="6249258" cy="537136"/>
          </a:xfrm>
        </p:grpSpPr>
        <p:sp>
          <p:nvSpPr>
            <p:cNvPr id="18" name="Freeform 18"/>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9" name="TextBox 19"/>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20" name="TextBox 2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1" name="Group 21"/>
          <p:cNvGrpSpPr/>
          <p:nvPr/>
        </p:nvGrpSpPr>
        <p:grpSpPr>
          <a:xfrm>
            <a:off x="154548" y="147993"/>
            <a:ext cx="3853201" cy="753790"/>
            <a:chOff x="0" y="0"/>
            <a:chExt cx="5137602" cy="1005053"/>
          </a:xfrm>
        </p:grpSpPr>
        <p:sp>
          <p:nvSpPr>
            <p:cNvPr id="22" name="Freeform 22"/>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23" name="TextBox 23"/>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72922" y="1008489"/>
            <a:ext cx="1023220" cy="501496"/>
          </a:xfrm>
          <a:custGeom>
            <a:avLst/>
            <a:gdLst/>
            <a:ahLst/>
            <a:cxnLst/>
            <a:rect l="l" t="t" r="r" b="b"/>
            <a:pathLst>
              <a:path w="1023220" h="501496">
                <a:moveTo>
                  <a:pt x="0" y="0"/>
                </a:moveTo>
                <a:lnTo>
                  <a:pt x="1023220" y="0"/>
                </a:lnTo>
                <a:lnTo>
                  <a:pt x="1023220" y="501496"/>
                </a:lnTo>
                <a:lnTo>
                  <a:pt x="0" y="501496"/>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1291376" y="558701"/>
            <a:ext cx="7170848" cy="3216824"/>
            <a:chOff x="0" y="0"/>
            <a:chExt cx="4451289" cy="1996837"/>
          </a:xfrm>
        </p:grpSpPr>
        <p:sp>
          <p:nvSpPr>
            <p:cNvPr id="4" name="Freeform 4"/>
            <p:cNvSpPr/>
            <p:nvPr/>
          </p:nvSpPr>
          <p:spPr>
            <a:xfrm>
              <a:off x="0" y="0"/>
              <a:ext cx="4451290" cy="1996837"/>
            </a:xfrm>
            <a:custGeom>
              <a:avLst/>
              <a:gdLst/>
              <a:ahLst/>
              <a:cxnLst/>
              <a:rect l="l" t="t" r="r" b="b"/>
              <a:pathLst>
                <a:path w="4451290" h="1996837">
                  <a:moveTo>
                    <a:pt x="0" y="0"/>
                  </a:moveTo>
                  <a:lnTo>
                    <a:pt x="4451290" y="0"/>
                  </a:lnTo>
                  <a:lnTo>
                    <a:pt x="4451290" y="1996837"/>
                  </a:lnTo>
                  <a:lnTo>
                    <a:pt x="0" y="1996837"/>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063512"/>
            </a:xfrm>
            <a:prstGeom prst="rect">
              <a:avLst/>
            </a:prstGeom>
          </p:spPr>
          <p:txBody>
            <a:bodyPr lIns="21554" tIns="21554" rIns="21554" bIns="21554" rtlCol="0" anchor="ctr"/>
            <a:lstStyle/>
            <a:p>
              <a:pPr algn="ctr">
                <a:lnSpc>
                  <a:spcPts val="3801"/>
                </a:lnSpc>
              </a:pPr>
              <a:r>
                <a:rPr lang="en-US" sz="2715" b="1" dirty="0">
                  <a:solidFill>
                    <a:srgbClr val="0D4D4F"/>
                  </a:solidFill>
                  <a:latin typeface="Comic Sans Bold"/>
                  <a:ea typeface="Comic Sans Bold"/>
                  <a:cs typeface="Comic Sans Bold"/>
                  <a:sym typeface="Comic Sans Bold"/>
                </a:rPr>
                <a:t>Photography tips</a:t>
              </a:r>
            </a:p>
            <a:p>
              <a:pPr algn="l">
                <a:lnSpc>
                  <a:spcPts val="2851"/>
                </a:lnSpc>
              </a:pPr>
              <a:endParaRPr lang="en-US" sz="2715" b="1" dirty="0">
                <a:solidFill>
                  <a:srgbClr val="0D4D4F"/>
                </a:solidFill>
                <a:latin typeface="Comic Sans Bold"/>
                <a:ea typeface="Comic Sans Bold"/>
                <a:cs typeface="Comic Sans Bold"/>
                <a:sym typeface="Comic Sans Bold"/>
              </a:endParaRPr>
            </a:p>
            <a:p>
              <a:pPr algn="l">
                <a:lnSpc>
                  <a:spcPts val="2851"/>
                </a:lnSpc>
              </a:pPr>
              <a:endParaRPr lang="en-US" sz="2715" b="1" dirty="0">
                <a:solidFill>
                  <a:srgbClr val="0D4D4F"/>
                </a:solidFill>
                <a:latin typeface="Comic Sans Bold"/>
                <a:ea typeface="Comic Sans Bold"/>
                <a:cs typeface="Comic Sans Bold"/>
                <a:sym typeface="Comic Sans Bold"/>
              </a:endParaRPr>
            </a:p>
            <a:p>
              <a:pPr algn="l">
                <a:lnSpc>
                  <a:spcPts val="2851"/>
                </a:lnSpc>
              </a:pPr>
              <a:endParaRPr lang="en-US" sz="2715" b="1" dirty="0">
                <a:solidFill>
                  <a:srgbClr val="0D4D4F"/>
                </a:solidFill>
                <a:latin typeface="Comic Sans Bold"/>
                <a:ea typeface="Comic Sans Bold"/>
                <a:cs typeface="Comic Sans Bold"/>
                <a:sym typeface="Comic Sans Bold"/>
              </a:endParaRPr>
            </a:p>
            <a:p>
              <a:pPr algn="l">
                <a:lnSpc>
                  <a:spcPts val="2851"/>
                </a:lnSpc>
              </a:pPr>
              <a:endParaRPr lang="en-US" sz="2715" b="1" dirty="0">
                <a:solidFill>
                  <a:srgbClr val="0D4D4F"/>
                </a:solidFill>
                <a:latin typeface="Comic Sans Bold"/>
                <a:ea typeface="Comic Sans Bold"/>
                <a:cs typeface="Comic Sans Bold"/>
                <a:sym typeface="Comic Sans Bold"/>
              </a:endParaRPr>
            </a:p>
          </p:txBody>
        </p:sp>
      </p:grpSp>
      <p:grpSp>
        <p:nvGrpSpPr>
          <p:cNvPr id="6" name="Group 6"/>
          <p:cNvGrpSpPr/>
          <p:nvPr/>
        </p:nvGrpSpPr>
        <p:grpSpPr>
          <a:xfrm>
            <a:off x="1262827" y="1779305"/>
            <a:ext cx="7085090" cy="4792617"/>
            <a:chOff x="0" y="-20205"/>
            <a:chExt cx="2246839" cy="1519845"/>
          </a:xfrm>
        </p:grpSpPr>
        <p:sp>
          <p:nvSpPr>
            <p:cNvPr id="7" name="Freeform 7"/>
            <p:cNvSpPr/>
            <p:nvPr/>
          </p:nvSpPr>
          <p:spPr>
            <a:xfrm>
              <a:off x="0" y="0"/>
              <a:ext cx="2220251" cy="1472220"/>
            </a:xfrm>
            <a:custGeom>
              <a:avLst/>
              <a:gdLst/>
              <a:ahLst/>
              <a:cxnLst/>
              <a:rect l="l" t="t" r="r" b="b"/>
              <a:pathLst>
                <a:path w="2220251" h="1472220">
                  <a:moveTo>
                    <a:pt x="0" y="0"/>
                  </a:moveTo>
                  <a:lnTo>
                    <a:pt x="2220251" y="0"/>
                  </a:lnTo>
                  <a:lnTo>
                    <a:pt x="2220251" y="1472220"/>
                  </a:lnTo>
                  <a:lnTo>
                    <a:pt x="0" y="1472220"/>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26588" y="-20205"/>
              <a:ext cx="2220251" cy="1519845"/>
            </a:xfrm>
            <a:prstGeom prst="rect">
              <a:avLst/>
            </a:prstGeom>
          </p:spPr>
          <p:txBody>
            <a:bodyPr lIns="29612" tIns="29612" rIns="29612" bIns="29612" rtlCol="0" anchor="ctr"/>
            <a:lstStyle/>
            <a:p>
              <a:pPr algn="l">
                <a:lnSpc>
                  <a:spcPts val="2460"/>
                </a:lnSpc>
              </a:pPr>
              <a:r>
                <a:rPr lang="en-US" sz="1651" b="1" dirty="0">
                  <a:solidFill>
                    <a:srgbClr val="0D4D4F"/>
                  </a:solidFill>
                  <a:latin typeface="Comic Sans Bold"/>
                  <a:ea typeface="Comic Sans Bold"/>
                  <a:cs typeface="Comic Sans Bold"/>
                  <a:sym typeface="Comic Sans Bold"/>
                </a:rPr>
                <a:t>Hold it steady</a:t>
              </a:r>
              <a:r>
                <a:rPr lang="en-US" sz="1651" dirty="0">
                  <a:solidFill>
                    <a:srgbClr val="0D4D4F"/>
                  </a:solidFill>
                  <a:latin typeface="Comic Sans"/>
                  <a:ea typeface="Comic Sans"/>
                  <a:cs typeface="Comic Sans"/>
                  <a:sym typeface="Comic Sans"/>
                </a:rPr>
                <a:t> – you may want to rest it on something. </a:t>
              </a:r>
            </a:p>
            <a:p>
              <a:pPr algn="l">
                <a:lnSpc>
                  <a:spcPts val="2460"/>
                </a:lnSpc>
              </a:pPr>
              <a:endParaRPr lang="en-US" sz="1651" dirty="0">
                <a:solidFill>
                  <a:srgbClr val="0D4D4F"/>
                </a:solidFill>
                <a:latin typeface="Comic Sans"/>
                <a:ea typeface="Comic Sans"/>
                <a:cs typeface="Comic Sans"/>
                <a:sym typeface="Comic Sans"/>
              </a:endParaRPr>
            </a:p>
            <a:p>
              <a:pPr algn="l">
                <a:lnSpc>
                  <a:spcPts val="2460"/>
                </a:lnSpc>
              </a:pPr>
              <a:r>
                <a:rPr lang="en-US" sz="1651" b="1" dirty="0">
                  <a:solidFill>
                    <a:srgbClr val="0D4D4F"/>
                  </a:solidFill>
                  <a:latin typeface="Comic Sans Bold"/>
                  <a:ea typeface="Comic Sans Bold"/>
                  <a:cs typeface="Comic Sans Bold"/>
                  <a:sym typeface="Comic Sans Bold"/>
                </a:rPr>
                <a:t>Try different angles</a:t>
              </a:r>
              <a:r>
                <a:rPr lang="en-US" sz="1651" dirty="0">
                  <a:solidFill>
                    <a:srgbClr val="0D4D4F"/>
                  </a:solidFill>
                  <a:latin typeface="Comic Sans"/>
                  <a:ea typeface="Comic Sans"/>
                  <a:cs typeface="Comic Sans"/>
                  <a:sym typeface="Comic Sans"/>
                </a:rPr>
                <a:t> – get down low or up above, try finding a unique perspective. </a:t>
              </a:r>
            </a:p>
            <a:p>
              <a:pPr algn="l">
                <a:lnSpc>
                  <a:spcPts val="2460"/>
                </a:lnSpc>
              </a:pPr>
              <a:endParaRPr lang="en-US" sz="1651" dirty="0">
                <a:solidFill>
                  <a:srgbClr val="0D4D4F"/>
                </a:solidFill>
                <a:latin typeface="Comic Sans"/>
                <a:ea typeface="Comic Sans"/>
                <a:cs typeface="Comic Sans"/>
                <a:sym typeface="Comic Sans"/>
              </a:endParaRPr>
            </a:p>
            <a:p>
              <a:pPr algn="l">
                <a:lnSpc>
                  <a:spcPts val="2460"/>
                </a:lnSpc>
              </a:pPr>
              <a:r>
                <a:rPr lang="en-US" sz="1651" b="1" dirty="0">
                  <a:solidFill>
                    <a:srgbClr val="0D4D4F"/>
                  </a:solidFill>
                  <a:latin typeface="Comic Sans Bold"/>
                  <a:ea typeface="Comic Sans Bold"/>
                  <a:cs typeface="Comic Sans Bold"/>
                  <a:sym typeface="Comic Sans Bold"/>
                </a:rPr>
                <a:t>Don’t use zoom</a:t>
              </a:r>
              <a:r>
                <a:rPr lang="en-US" sz="1651" dirty="0">
                  <a:solidFill>
                    <a:srgbClr val="0D4D4F"/>
                  </a:solidFill>
                  <a:latin typeface="Comic Sans"/>
                  <a:ea typeface="Comic Sans"/>
                  <a:cs typeface="Comic Sans"/>
                  <a:sym typeface="Comic Sans"/>
                </a:rPr>
                <a:t> – digital zoom will reduce the definition of your images. </a:t>
              </a:r>
            </a:p>
            <a:p>
              <a:pPr algn="l">
                <a:lnSpc>
                  <a:spcPts val="2460"/>
                </a:lnSpc>
              </a:pPr>
              <a:endParaRPr lang="en-US" sz="1651" dirty="0">
                <a:solidFill>
                  <a:srgbClr val="0D4D4F"/>
                </a:solidFill>
                <a:latin typeface="Comic Sans"/>
                <a:ea typeface="Comic Sans"/>
                <a:cs typeface="Comic Sans"/>
                <a:sym typeface="Comic Sans"/>
              </a:endParaRPr>
            </a:p>
            <a:p>
              <a:pPr algn="l">
                <a:lnSpc>
                  <a:spcPts val="2460"/>
                </a:lnSpc>
              </a:pPr>
              <a:r>
                <a:rPr lang="en-US" sz="1651" b="1" dirty="0">
                  <a:solidFill>
                    <a:srgbClr val="0D4D4F"/>
                  </a:solidFill>
                  <a:latin typeface="Comic Sans Bold"/>
                  <a:ea typeface="Comic Sans Bold"/>
                  <a:cs typeface="Comic Sans Bold"/>
                  <a:sym typeface="Comic Sans Bold"/>
                </a:rPr>
                <a:t>Try using the AE/AF lock modes to fix the focus</a:t>
              </a:r>
              <a:r>
                <a:rPr lang="en-US" sz="1651" dirty="0">
                  <a:solidFill>
                    <a:srgbClr val="0D4D4F"/>
                  </a:solidFill>
                  <a:latin typeface="Comic Sans"/>
                  <a:ea typeface="Comic Sans"/>
                  <a:cs typeface="Comic Sans"/>
                  <a:sym typeface="Comic Sans"/>
                </a:rPr>
                <a:t>  </a:t>
              </a:r>
            </a:p>
            <a:p>
              <a:pPr algn="l">
                <a:lnSpc>
                  <a:spcPts val="2460"/>
                </a:lnSpc>
              </a:pPr>
              <a:endParaRPr lang="en-US" sz="1651" dirty="0">
                <a:solidFill>
                  <a:srgbClr val="0D4D4F"/>
                </a:solidFill>
                <a:latin typeface="Comic Sans"/>
                <a:ea typeface="Comic Sans"/>
                <a:cs typeface="Comic Sans"/>
                <a:sym typeface="Comic Sans"/>
              </a:endParaRPr>
            </a:p>
            <a:p>
              <a:pPr algn="l">
                <a:lnSpc>
                  <a:spcPts val="2460"/>
                </a:lnSpc>
              </a:pPr>
              <a:r>
                <a:rPr lang="en-US" sz="1651" b="1" dirty="0">
                  <a:solidFill>
                    <a:srgbClr val="0D4D4F"/>
                  </a:solidFill>
                  <a:latin typeface="Comic Sans Bold"/>
                  <a:ea typeface="Comic Sans Bold"/>
                  <a:cs typeface="Comic Sans Bold"/>
                  <a:sym typeface="Comic Sans Bold"/>
                </a:rPr>
                <a:t>Use the grid function</a:t>
              </a:r>
              <a:r>
                <a:rPr lang="en-US" sz="1651" dirty="0">
                  <a:solidFill>
                    <a:srgbClr val="0D4D4F"/>
                  </a:solidFill>
                  <a:latin typeface="Comic Sans"/>
                  <a:ea typeface="Comic Sans"/>
                  <a:cs typeface="Comic Sans"/>
                  <a:sym typeface="Comic Sans"/>
                </a:rPr>
                <a:t> – this can help you get the composition right for a shot or orient the phone with something in the background. </a:t>
              </a:r>
            </a:p>
            <a:p>
              <a:pPr algn="l">
                <a:lnSpc>
                  <a:spcPts val="2460"/>
                </a:lnSpc>
              </a:pPr>
              <a:endParaRPr lang="en-US" sz="1651" dirty="0">
                <a:solidFill>
                  <a:srgbClr val="0D4D4F"/>
                </a:solidFill>
                <a:latin typeface="Comic Sans"/>
                <a:ea typeface="Comic Sans"/>
                <a:cs typeface="Comic Sans"/>
                <a:sym typeface="Comic Sans"/>
              </a:endParaRPr>
            </a:p>
            <a:p>
              <a:pPr algn="l">
                <a:lnSpc>
                  <a:spcPts val="2460"/>
                </a:lnSpc>
              </a:pPr>
              <a:r>
                <a:rPr lang="en-US" sz="1651" b="1" dirty="0">
                  <a:solidFill>
                    <a:srgbClr val="0D4D4F"/>
                  </a:solidFill>
                  <a:latin typeface="Comic Sans Bold"/>
                  <a:ea typeface="Comic Sans Bold"/>
                  <a:cs typeface="Comic Sans Bold"/>
                  <a:sym typeface="Comic Sans Bold"/>
                </a:rPr>
                <a:t>Play with the settings</a:t>
              </a:r>
              <a:r>
                <a:rPr lang="en-US" sz="1651" dirty="0">
                  <a:solidFill>
                    <a:srgbClr val="0D4D4F"/>
                  </a:solidFill>
                  <a:latin typeface="Comic Sans"/>
                  <a:ea typeface="Comic Sans"/>
                  <a:cs typeface="Comic Sans"/>
                  <a:sym typeface="Comic Sans"/>
                </a:rPr>
                <a:t> – e.g. different exposures </a:t>
              </a:r>
            </a:p>
            <a:p>
              <a:pPr algn="l">
                <a:lnSpc>
                  <a:spcPts val="2460"/>
                </a:lnSpc>
              </a:pPr>
              <a:endParaRPr lang="en-US" sz="1651" dirty="0">
                <a:solidFill>
                  <a:srgbClr val="0D4D4F"/>
                </a:solidFill>
                <a:latin typeface="Comic Sans"/>
                <a:ea typeface="Comic Sans"/>
                <a:cs typeface="Comic Sans"/>
                <a:sym typeface="Comic Sans"/>
              </a:endParaRPr>
            </a:p>
          </p:txBody>
        </p:sp>
      </p:grpSp>
      <p:grpSp>
        <p:nvGrpSpPr>
          <p:cNvPr id="9" name="Group 9"/>
          <p:cNvGrpSpPr/>
          <p:nvPr/>
        </p:nvGrpSpPr>
        <p:grpSpPr>
          <a:xfrm>
            <a:off x="844096" y="1728041"/>
            <a:ext cx="384120" cy="634158"/>
            <a:chOff x="0" y="-38100"/>
            <a:chExt cx="127284" cy="210139"/>
          </a:xfrm>
        </p:grpSpPr>
        <p:sp>
          <p:nvSpPr>
            <p:cNvPr id="10" name="Freeform 10"/>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11" name="TextBox 11"/>
            <p:cNvSpPr txBox="1"/>
            <p:nvPr/>
          </p:nvSpPr>
          <p:spPr>
            <a:xfrm>
              <a:off x="0" y="-38100"/>
              <a:ext cx="127284" cy="210139"/>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1</a:t>
              </a:r>
            </a:p>
          </p:txBody>
        </p:sp>
      </p:grpSp>
      <p:grpSp>
        <p:nvGrpSpPr>
          <p:cNvPr id="12" name="Group 12"/>
          <p:cNvGrpSpPr/>
          <p:nvPr/>
        </p:nvGrpSpPr>
        <p:grpSpPr>
          <a:xfrm>
            <a:off x="844096" y="2298640"/>
            <a:ext cx="384120" cy="596960"/>
            <a:chOff x="0" y="-38100"/>
            <a:chExt cx="127284" cy="197813"/>
          </a:xfrm>
        </p:grpSpPr>
        <p:sp>
          <p:nvSpPr>
            <p:cNvPr id="13" name="Freeform 13"/>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14" name="TextBox 14"/>
            <p:cNvSpPr txBox="1"/>
            <p:nvPr/>
          </p:nvSpPr>
          <p:spPr>
            <a:xfrm>
              <a:off x="0" y="-38100"/>
              <a:ext cx="127284" cy="197813"/>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2</a:t>
              </a:r>
            </a:p>
          </p:txBody>
        </p:sp>
      </p:grpSp>
      <p:grpSp>
        <p:nvGrpSpPr>
          <p:cNvPr id="15" name="Group 15"/>
          <p:cNvGrpSpPr/>
          <p:nvPr/>
        </p:nvGrpSpPr>
        <p:grpSpPr>
          <a:xfrm>
            <a:off x="844096" y="3242651"/>
            <a:ext cx="384120" cy="643549"/>
            <a:chOff x="0" y="-38100"/>
            <a:chExt cx="127284" cy="213251"/>
          </a:xfrm>
        </p:grpSpPr>
        <p:sp>
          <p:nvSpPr>
            <p:cNvPr id="16" name="Freeform 16"/>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17" name="TextBox 17"/>
            <p:cNvSpPr txBox="1"/>
            <p:nvPr/>
          </p:nvSpPr>
          <p:spPr>
            <a:xfrm>
              <a:off x="0" y="-38100"/>
              <a:ext cx="127284" cy="213251"/>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3</a:t>
              </a:r>
            </a:p>
          </p:txBody>
        </p:sp>
      </p:grpSp>
      <p:grpSp>
        <p:nvGrpSpPr>
          <p:cNvPr id="18" name="Group 18"/>
          <p:cNvGrpSpPr/>
          <p:nvPr/>
        </p:nvGrpSpPr>
        <p:grpSpPr>
          <a:xfrm>
            <a:off x="844096" y="4162978"/>
            <a:ext cx="384120" cy="643549"/>
            <a:chOff x="0" y="-38100"/>
            <a:chExt cx="127284" cy="213251"/>
          </a:xfrm>
        </p:grpSpPr>
        <p:sp>
          <p:nvSpPr>
            <p:cNvPr id="19" name="Freeform 19"/>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20" name="TextBox 20"/>
            <p:cNvSpPr txBox="1"/>
            <p:nvPr/>
          </p:nvSpPr>
          <p:spPr>
            <a:xfrm>
              <a:off x="0" y="-38100"/>
              <a:ext cx="127284" cy="213251"/>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4</a:t>
              </a:r>
            </a:p>
          </p:txBody>
        </p:sp>
      </p:grpSp>
      <p:grpSp>
        <p:nvGrpSpPr>
          <p:cNvPr id="21" name="Group 21"/>
          <p:cNvGrpSpPr/>
          <p:nvPr/>
        </p:nvGrpSpPr>
        <p:grpSpPr>
          <a:xfrm>
            <a:off x="844096" y="4799949"/>
            <a:ext cx="384120" cy="624775"/>
            <a:chOff x="0" y="-38100"/>
            <a:chExt cx="127284" cy="207030"/>
          </a:xfrm>
        </p:grpSpPr>
        <p:sp>
          <p:nvSpPr>
            <p:cNvPr id="22" name="Freeform 22"/>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23" name="TextBox 23"/>
            <p:cNvSpPr txBox="1"/>
            <p:nvPr/>
          </p:nvSpPr>
          <p:spPr>
            <a:xfrm>
              <a:off x="0" y="-38100"/>
              <a:ext cx="127284" cy="207030"/>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5</a:t>
              </a:r>
            </a:p>
          </p:txBody>
        </p:sp>
      </p:grpSp>
      <p:grpSp>
        <p:nvGrpSpPr>
          <p:cNvPr id="24" name="Group 24"/>
          <p:cNvGrpSpPr/>
          <p:nvPr/>
        </p:nvGrpSpPr>
        <p:grpSpPr>
          <a:xfrm>
            <a:off x="844096" y="5722670"/>
            <a:ext cx="384120" cy="622379"/>
            <a:chOff x="0" y="-38100"/>
            <a:chExt cx="127284" cy="206236"/>
          </a:xfrm>
        </p:grpSpPr>
        <p:sp>
          <p:nvSpPr>
            <p:cNvPr id="25" name="Freeform 25"/>
            <p:cNvSpPr/>
            <p:nvPr/>
          </p:nvSpPr>
          <p:spPr>
            <a:xfrm>
              <a:off x="0" y="0"/>
              <a:ext cx="127284" cy="138477"/>
            </a:xfrm>
            <a:custGeom>
              <a:avLst/>
              <a:gdLst/>
              <a:ahLst/>
              <a:cxnLst/>
              <a:rect l="l" t="t" r="r" b="b"/>
              <a:pathLst>
                <a:path w="127284" h="138477">
                  <a:moveTo>
                    <a:pt x="63642" y="0"/>
                  </a:moveTo>
                  <a:lnTo>
                    <a:pt x="63642" y="0"/>
                  </a:lnTo>
                  <a:cubicBezTo>
                    <a:pt x="98791" y="0"/>
                    <a:pt x="127284" y="28494"/>
                    <a:pt x="127284" y="63642"/>
                  </a:cubicBezTo>
                  <a:lnTo>
                    <a:pt x="127284" y="74834"/>
                  </a:lnTo>
                  <a:cubicBezTo>
                    <a:pt x="127284" y="109983"/>
                    <a:pt x="98791" y="138477"/>
                    <a:pt x="63642" y="138477"/>
                  </a:cubicBezTo>
                  <a:lnTo>
                    <a:pt x="63642" y="138477"/>
                  </a:lnTo>
                  <a:cubicBezTo>
                    <a:pt x="28494" y="138477"/>
                    <a:pt x="0" y="109983"/>
                    <a:pt x="0" y="74834"/>
                  </a:cubicBezTo>
                  <a:lnTo>
                    <a:pt x="0" y="63642"/>
                  </a:lnTo>
                  <a:cubicBezTo>
                    <a:pt x="0" y="28494"/>
                    <a:pt x="28494" y="0"/>
                    <a:pt x="63642" y="0"/>
                  </a:cubicBezTo>
                  <a:close/>
                </a:path>
              </a:pathLst>
            </a:custGeom>
            <a:solidFill>
              <a:srgbClr val="24A1A3"/>
            </a:solidFill>
          </p:spPr>
          <p:txBody>
            <a:bodyPr/>
            <a:lstStyle/>
            <a:p>
              <a:endParaRPr lang="en-GB"/>
            </a:p>
          </p:txBody>
        </p:sp>
        <p:sp>
          <p:nvSpPr>
            <p:cNvPr id="26" name="TextBox 26"/>
            <p:cNvSpPr txBox="1"/>
            <p:nvPr/>
          </p:nvSpPr>
          <p:spPr>
            <a:xfrm>
              <a:off x="0" y="-38100"/>
              <a:ext cx="127284" cy="206236"/>
            </a:xfrm>
            <a:prstGeom prst="rect">
              <a:avLst/>
            </a:prstGeom>
          </p:spPr>
          <p:txBody>
            <a:bodyPr lIns="14806" tIns="14806" rIns="14806" bIns="14806" rtlCol="0" anchor="ctr"/>
            <a:lstStyle/>
            <a:p>
              <a:pPr algn="ctr">
                <a:lnSpc>
                  <a:spcPts val="2718"/>
                </a:lnSpc>
              </a:pPr>
              <a:r>
                <a:rPr lang="en-US" sz="1941" b="1" dirty="0">
                  <a:solidFill>
                    <a:srgbClr val="FFFFFF"/>
                  </a:solidFill>
                  <a:latin typeface="Comic Sans Bold"/>
                  <a:ea typeface="Comic Sans Bold"/>
                  <a:cs typeface="Comic Sans Bold"/>
                  <a:sym typeface="Comic Sans Bold"/>
                </a:rPr>
                <a:t>6</a:t>
              </a:r>
            </a:p>
          </p:txBody>
        </p:sp>
      </p:grpSp>
      <p:sp>
        <p:nvSpPr>
          <p:cNvPr id="27" name="Freeform 27"/>
          <p:cNvSpPr/>
          <p:nvPr/>
        </p:nvSpPr>
        <p:spPr>
          <a:xfrm flipH="1">
            <a:off x="7935906" y="2831514"/>
            <a:ext cx="1566115" cy="2112246"/>
          </a:xfrm>
          <a:custGeom>
            <a:avLst/>
            <a:gdLst/>
            <a:ahLst/>
            <a:cxnLst/>
            <a:rect l="l" t="t" r="r" b="b"/>
            <a:pathLst>
              <a:path w="1566115" h="2112246">
                <a:moveTo>
                  <a:pt x="1566115" y="0"/>
                </a:moveTo>
                <a:lnTo>
                  <a:pt x="0" y="0"/>
                </a:lnTo>
                <a:lnTo>
                  <a:pt x="0" y="2112246"/>
                </a:lnTo>
                <a:lnTo>
                  <a:pt x="1566115" y="2112246"/>
                </a:lnTo>
                <a:lnTo>
                  <a:pt x="1566115" y="0"/>
                </a:lnTo>
                <a:close/>
              </a:path>
            </a:pathLst>
          </a:custGeom>
          <a:blipFill>
            <a:blip r:embed="rId4"/>
            <a:stretch>
              <a:fillRect t="-3944" b="-7272"/>
            </a:stretch>
          </a:blipFill>
        </p:spPr>
        <p:txBody>
          <a:bodyPr/>
          <a:lstStyle/>
          <a:p>
            <a:endParaRPr lang="en-GB"/>
          </a:p>
        </p:txBody>
      </p:sp>
      <p:grpSp>
        <p:nvGrpSpPr>
          <p:cNvPr id="28" name="Group 28"/>
          <p:cNvGrpSpPr/>
          <p:nvPr/>
        </p:nvGrpSpPr>
        <p:grpSpPr>
          <a:xfrm>
            <a:off x="-11455" y="0"/>
            <a:ext cx="9753600" cy="1117403"/>
            <a:chOff x="0" y="0"/>
            <a:chExt cx="3713439" cy="425423"/>
          </a:xfrm>
        </p:grpSpPr>
        <p:sp>
          <p:nvSpPr>
            <p:cNvPr id="29" name="Freeform 29"/>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30" name="TextBox 30"/>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31" name="TextBox 31"/>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32" name="Group 32"/>
          <p:cNvGrpSpPr/>
          <p:nvPr/>
        </p:nvGrpSpPr>
        <p:grpSpPr>
          <a:xfrm>
            <a:off x="-11455" y="6485457"/>
            <a:ext cx="9753600" cy="838341"/>
            <a:chOff x="0" y="0"/>
            <a:chExt cx="6249258" cy="537136"/>
          </a:xfrm>
        </p:grpSpPr>
        <p:sp>
          <p:nvSpPr>
            <p:cNvPr id="33" name="Freeform 33"/>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34" name="TextBox 34"/>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35" name="TextBox 35"/>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36" name="Group 36"/>
          <p:cNvGrpSpPr/>
          <p:nvPr/>
        </p:nvGrpSpPr>
        <p:grpSpPr>
          <a:xfrm>
            <a:off x="154548" y="147993"/>
            <a:ext cx="3853201" cy="753790"/>
            <a:chOff x="0" y="0"/>
            <a:chExt cx="5137602" cy="1005053"/>
          </a:xfrm>
        </p:grpSpPr>
        <p:sp>
          <p:nvSpPr>
            <p:cNvPr id="37" name="Freeform 3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38" name="TextBox 3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88222">
            <a:off x="8080011" y="2283537"/>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7920" r="-22079"/>
              </a:stretch>
            </a:blipFill>
          </p:spPr>
          <p:txBody>
            <a:bodyPr/>
            <a:lstStyle/>
            <a:p>
              <a:endParaRPr lang="en-GB"/>
            </a:p>
          </p:txBody>
        </p:sp>
      </p:grpSp>
      <p:grpSp>
        <p:nvGrpSpPr>
          <p:cNvPr id="4" name="Group 4"/>
          <p:cNvGrpSpPr/>
          <p:nvPr/>
        </p:nvGrpSpPr>
        <p:grpSpPr>
          <a:xfrm>
            <a:off x="7235281" y="3585786"/>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44299" r="-5794"/>
              </a:stretch>
            </a:blipFill>
          </p:spPr>
          <p:txBody>
            <a:bodyPr/>
            <a:lstStyle/>
            <a:p>
              <a:endParaRPr lang="en-GB"/>
            </a:p>
          </p:txBody>
        </p:sp>
      </p:grpSp>
      <p:sp>
        <p:nvSpPr>
          <p:cNvPr id="6" name="TextBox 6"/>
          <p:cNvSpPr txBox="1"/>
          <p:nvPr/>
        </p:nvSpPr>
        <p:spPr>
          <a:xfrm>
            <a:off x="1740067" y="3415736"/>
            <a:ext cx="5467271" cy="539751"/>
          </a:xfrm>
          <a:prstGeom prst="rect">
            <a:avLst/>
          </a:prstGeom>
        </p:spPr>
        <p:txBody>
          <a:bodyPr lIns="0" tIns="0" rIns="0" bIns="0" rtlCol="0" anchor="t">
            <a:spAutoFit/>
          </a:bodyPr>
          <a:lstStyle/>
          <a:p>
            <a:pPr algn="ctr">
              <a:lnSpc>
                <a:spcPts val="4479"/>
              </a:lnSpc>
              <a:spcBef>
                <a:spcPct val="0"/>
              </a:spcBef>
            </a:pPr>
            <a:r>
              <a:rPr lang="en-US" sz="3199" b="1">
                <a:solidFill>
                  <a:srgbClr val="0D4D4F"/>
                </a:solidFill>
                <a:latin typeface="Comic Sans Bold"/>
                <a:ea typeface="Comic Sans Bold"/>
                <a:cs typeface="Comic Sans Bold"/>
                <a:sym typeface="Comic Sans Bold"/>
              </a:rPr>
              <a:t>Finding &amp; Telling your story</a:t>
            </a:r>
          </a:p>
        </p:txBody>
      </p:sp>
      <p:grpSp>
        <p:nvGrpSpPr>
          <p:cNvPr id="7" name="Group 7"/>
          <p:cNvGrpSpPr/>
          <p:nvPr/>
        </p:nvGrpSpPr>
        <p:grpSpPr>
          <a:xfrm>
            <a:off x="-11455" y="0"/>
            <a:ext cx="9753600" cy="1117403"/>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1" name="Group 11"/>
          <p:cNvGrpSpPr/>
          <p:nvPr/>
        </p:nvGrpSpPr>
        <p:grpSpPr>
          <a:xfrm>
            <a:off x="-11455" y="6485457"/>
            <a:ext cx="9787430" cy="838341"/>
            <a:chOff x="0" y="0"/>
            <a:chExt cx="6270934" cy="537136"/>
          </a:xfrm>
        </p:grpSpPr>
        <p:sp>
          <p:nvSpPr>
            <p:cNvPr id="12" name="Freeform 12"/>
            <p:cNvSpPr/>
            <p:nvPr/>
          </p:nvSpPr>
          <p:spPr>
            <a:xfrm>
              <a:off x="0" y="0"/>
              <a:ext cx="6270934" cy="537136"/>
            </a:xfrm>
            <a:custGeom>
              <a:avLst/>
              <a:gdLst/>
              <a:ahLst/>
              <a:cxnLst/>
              <a:rect l="l" t="t" r="r" b="b"/>
              <a:pathLst>
                <a:path w="6270934" h="537136">
                  <a:moveTo>
                    <a:pt x="0" y="0"/>
                  </a:moveTo>
                  <a:lnTo>
                    <a:pt x="6270934" y="0"/>
                  </a:lnTo>
                  <a:lnTo>
                    <a:pt x="6270934"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70934"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4" name="TextBox 14"/>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5" name="Group 15"/>
          <p:cNvGrpSpPr/>
          <p:nvPr/>
        </p:nvGrpSpPr>
        <p:grpSpPr>
          <a:xfrm>
            <a:off x="154548" y="147993"/>
            <a:ext cx="3853201" cy="753790"/>
            <a:chOff x="0" y="0"/>
            <a:chExt cx="5137602" cy="1005053"/>
          </a:xfrm>
        </p:grpSpPr>
        <p:sp>
          <p:nvSpPr>
            <p:cNvPr id="16" name="Freeform 16"/>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17" name="TextBox 17"/>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28869" y="2348820"/>
            <a:ext cx="6959992" cy="4007779"/>
            <a:chOff x="0" y="0"/>
            <a:chExt cx="2412342" cy="1389101"/>
          </a:xfrm>
        </p:grpSpPr>
        <p:sp>
          <p:nvSpPr>
            <p:cNvPr id="3" name="Freeform 3"/>
            <p:cNvSpPr/>
            <p:nvPr/>
          </p:nvSpPr>
          <p:spPr>
            <a:xfrm>
              <a:off x="0" y="0"/>
              <a:ext cx="2412342" cy="1389101"/>
            </a:xfrm>
            <a:custGeom>
              <a:avLst/>
              <a:gdLst/>
              <a:ahLst/>
              <a:cxnLst/>
              <a:rect l="l" t="t" r="r" b="b"/>
              <a:pathLst>
                <a:path w="2412342" h="1389101">
                  <a:moveTo>
                    <a:pt x="0" y="0"/>
                  </a:moveTo>
                  <a:lnTo>
                    <a:pt x="2412342" y="0"/>
                  </a:lnTo>
                  <a:lnTo>
                    <a:pt x="2412342" y="1389101"/>
                  </a:lnTo>
                  <a:lnTo>
                    <a:pt x="0" y="1389101"/>
                  </a:lnTo>
                  <a:close/>
                </a:path>
              </a:pathLst>
            </a:custGeom>
            <a:solidFill>
              <a:srgbClr val="000000">
                <a:alpha val="0"/>
              </a:srgbClr>
            </a:solidFill>
            <a:ln cap="sq">
              <a:noFill/>
              <a:prstDash val="solid"/>
              <a:miter/>
            </a:ln>
          </p:spPr>
          <p:txBody>
            <a:bodyPr/>
            <a:lstStyle/>
            <a:p>
              <a:endParaRPr lang="en-GB"/>
            </a:p>
          </p:txBody>
        </p:sp>
        <p:sp>
          <p:nvSpPr>
            <p:cNvPr id="4" name="TextBox 4"/>
            <p:cNvSpPr txBox="1"/>
            <p:nvPr/>
          </p:nvSpPr>
          <p:spPr>
            <a:xfrm>
              <a:off x="0" y="-95250"/>
              <a:ext cx="2412342" cy="1484351"/>
            </a:xfrm>
            <a:prstGeom prst="rect">
              <a:avLst/>
            </a:prstGeom>
          </p:spPr>
          <p:txBody>
            <a:bodyPr lIns="27093" tIns="27093" rIns="27093" bIns="27093" rtlCol="0" anchor="ctr"/>
            <a:lstStyle/>
            <a:p>
              <a:pPr marL="388620" lvl="1" indent="-194310" algn="l">
                <a:lnSpc>
                  <a:spcPts val="3168"/>
                </a:lnSpc>
                <a:buFont typeface="Arial"/>
                <a:buChar char="•"/>
              </a:pPr>
              <a:r>
                <a:rPr lang="en-US" sz="1800">
                  <a:solidFill>
                    <a:srgbClr val="0D4D4F"/>
                  </a:solidFill>
                  <a:latin typeface="Comic Sans"/>
                  <a:ea typeface="Comic Sans"/>
                  <a:cs typeface="Comic Sans"/>
                  <a:sym typeface="Comic Sans"/>
                </a:rPr>
                <a:t>Storytelling is probably one of the most powerful parts of making an impactful film or photograph.</a:t>
              </a:r>
            </a:p>
            <a:p>
              <a:pPr marL="388620" lvl="1" indent="-194310" algn="l">
                <a:lnSpc>
                  <a:spcPts val="3168"/>
                </a:lnSpc>
                <a:buFont typeface="Arial"/>
                <a:buChar char="•"/>
              </a:pPr>
              <a:r>
                <a:rPr lang="en-US" sz="1800">
                  <a:solidFill>
                    <a:srgbClr val="0D4D4F"/>
                  </a:solidFill>
                  <a:latin typeface="Comic Sans"/>
                  <a:ea typeface="Comic Sans"/>
                  <a:cs typeface="Comic Sans"/>
                  <a:sym typeface="Comic Sans"/>
                </a:rPr>
                <a:t>Stories inspire, educate, and start conversations– but what they all have in common is the fact that they make people </a:t>
              </a:r>
              <a:r>
                <a:rPr lang="en-US" sz="1800" b="1">
                  <a:solidFill>
                    <a:srgbClr val="0D4D4F"/>
                  </a:solidFill>
                  <a:latin typeface="Comic Sans Bold"/>
                  <a:ea typeface="Comic Sans Bold"/>
                  <a:cs typeface="Comic Sans Bold"/>
                  <a:sym typeface="Comic Sans Bold"/>
                </a:rPr>
                <a:t>feel something</a:t>
              </a:r>
              <a:r>
                <a:rPr lang="en-US" sz="1800">
                  <a:solidFill>
                    <a:srgbClr val="0D4D4F"/>
                  </a:solidFill>
                  <a:latin typeface="Comic Sans"/>
                  <a:ea typeface="Comic Sans"/>
                  <a:cs typeface="Comic Sans"/>
                  <a:sym typeface="Comic Sans"/>
                </a:rPr>
                <a:t>.</a:t>
              </a:r>
            </a:p>
            <a:p>
              <a:pPr marL="388620" lvl="1" indent="-194310" algn="l">
                <a:lnSpc>
                  <a:spcPts val="3168"/>
                </a:lnSpc>
                <a:buFont typeface="Arial"/>
                <a:buChar char="•"/>
              </a:pPr>
              <a:r>
                <a:rPr lang="en-US" sz="1800">
                  <a:solidFill>
                    <a:srgbClr val="0D4D4F"/>
                  </a:solidFill>
                  <a:latin typeface="Comic Sans"/>
                  <a:ea typeface="Comic Sans"/>
                  <a:cs typeface="Comic Sans"/>
                  <a:sym typeface="Comic Sans"/>
                </a:rPr>
                <a:t>Stories are about </a:t>
              </a:r>
              <a:r>
                <a:rPr lang="en-US" sz="1800" b="1">
                  <a:solidFill>
                    <a:srgbClr val="0D4D4F"/>
                  </a:solidFill>
                  <a:latin typeface="Comic Sans Bold"/>
                  <a:ea typeface="Comic Sans Bold"/>
                  <a:cs typeface="Comic Sans Bold"/>
                  <a:sym typeface="Comic Sans Bold"/>
                </a:rPr>
                <a:t>connection with the audience</a:t>
              </a:r>
              <a:r>
                <a:rPr lang="en-US" sz="1800">
                  <a:solidFill>
                    <a:srgbClr val="0D4D4F"/>
                  </a:solidFill>
                  <a:latin typeface="Comic Sans"/>
                  <a:ea typeface="Comic Sans"/>
                  <a:cs typeface="Comic Sans"/>
                  <a:sym typeface="Comic Sans"/>
                </a:rPr>
                <a:t> on an emotional level.</a:t>
              </a:r>
            </a:p>
            <a:p>
              <a:pPr marL="388620" lvl="1" indent="-194310" algn="l">
                <a:lnSpc>
                  <a:spcPts val="3168"/>
                </a:lnSpc>
                <a:buFont typeface="Arial"/>
                <a:buChar char="•"/>
              </a:pPr>
              <a:r>
                <a:rPr lang="en-US" sz="1800">
                  <a:solidFill>
                    <a:srgbClr val="0D4D4F"/>
                  </a:solidFill>
                  <a:latin typeface="Comic Sans"/>
                  <a:ea typeface="Comic Sans"/>
                  <a:cs typeface="Comic Sans"/>
                  <a:sym typeface="Comic Sans"/>
                </a:rPr>
                <a:t>Great stories inspire loyalty, following and action.</a:t>
              </a:r>
            </a:p>
            <a:p>
              <a:pPr marL="388620" lvl="1" indent="-194310" algn="l">
                <a:lnSpc>
                  <a:spcPts val="3168"/>
                </a:lnSpc>
                <a:buFont typeface="Arial"/>
                <a:buChar char="•"/>
              </a:pPr>
              <a:r>
                <a:rPr lang="en-US" sz="1800">
                  <a:solidFill>
                    <a:srgbClr val="0D4D4F"/>
                  </a:solidFill>
                  <a:latin typeface="Comic Sans"/>
                  <a:ea typeface="Comic Sans"/>
                  <a:cs typeface="Comic Sans"/>
                  <a:sym typeface="Comic Sans"/>
                </a:rPr>
                <a:t>They can therefore have great power in helping us </a:t>
              </a:r>
              <a:r>
                <a:rPr lang="en-US" sz="1800" b="1">
                  <a:solidFill>
                    <a:srgbClr val="0D4D4F"/>
                  </a:solidFill>
                  <a:latin typeface="Comic Sans Bold"/>
                  <a:ea typeface="Comic Sans Bold"/>
                  <a:cs typeface="Comic Sans Bold"/>
                  <a:sym typeface="Comic Sans Bold"/>
                </a:rPr>
                <a:t>understand, connect with and protect nature.</a:t>
              </a:r>
            </a:p>
          </p:txBody>
        </p:sp>
      </p:grpSp>
      <p:sp>
        <p:nvSpPr>
          <p:cNvPr id="5" name="Freeform 5"/>
          <p:cNvSpPr/>
          <p:nvPr/>
        </p:nvSpPr>
        <p:spPr>
          <a:xfrm>
            <a:off x="7288861" y="3353993"/>
            <a:ext cx="2275592" cy="2011055"/>
          </a:xfrm>
          <a:custGeom>
            <a:avLst/>
            <a:gdLst/>
            <a:ahLst/>
            <a:cxnLst/>
            <a:rect l="l" t="t" r="r" b="b"/>
            <a:pathLst>
              <a:path w="2275592" h="2011055">
                <a:moveTo>
                  <a:pt x="0" y="0"/>
                </a:moveTo>
                <a:lnTo>
                  <a:pt x="2275592" y="0"/>
                </a:lnTo>
                <a:lnTo>
                  <a:pt x="2275592" y="2011054"/>
                </a:lnTo>
                <a:lnTo>
                  <a:pt x="0" y="2011054"/>
                </a:lnTo>
                <a:lnTo>
                  <a:pt x="0" y="0"/>
                </a:lnTo>
                <a:close/>
              </a:path>
            </a:pathLst>
          </a:custGeom>
          <a:blipFill>
            <a:blip r:embed="rId2"/>
            <a:stretch>
              <a:fillRect/>
            </a:stretch>
          </a:blipFill>
        </p:spPr>
        <p:txBody>
          <a:bodyPr/>
          <a:lstStyle/>
          <a:p>
            <a:endParaRPr lang="en-GB"/>
          </a:p>
        </p:txBody>
      </p:sp>
      <p:sp>
        <p:nvSpPr>
          <p:cNvPr id="6" name="TextBox 6"/>
          <p:cNvSpPr txBox="1"/>
          <p:nvPr/>
        </p:nvSpPr>
        <p:spPr>
          <a:xfrm>
            <a:off x="2484760" y="1493559"/>
            <a:ext cx="4784080" cy="481330"/>
          </a:xfrm>
          <a:prstGeom prst="rect">
            <a:avLst/>
          </a:prstGeom>
        </p:spPr>
        <p:txBody>
          <a:bodyPr lIns="0" tIns="0" rIns="0" bIns="0" rtlCol="0" anchor="t">
            <a:spAutoFit/>
          </a:bodyPr>
          <a:lstStyle/>
          <a:p>
            <a:pPr algn="ctr">
              <a:lnSpc>
                <a:spcPts val="3919"/>
              </a:lnSpc>
              <a:spcBef>
                <a:spcPct val="0"/>
              </a:spcBef>
            </a:pPr>
            <a:r>
              <a:rPr lang="en-US" sz="2799" b="1">
                <a:solidFill>
                  <a:srgbClr val="0D4D4F"/>
                </a:solidFill>
                <a:latin typeface="Comic Sans Bold"/>
                <a:ea typeface="Comic Sans Bold"/>
                <a:cs typeface="Comic Sans Bold"/>
                <a:sym typeface="Comic Sans Bold"/>
              </a:rPr>
              <a:t>Finding &amp; Telling your story</a:t>
            </a:r>
          </a:p>
        </p:txBody>
      </p:sp>
      <p:grpSp>
        <p:nvGrpSpPr>
          <p:cNvPr id="7" name="Group 7"/>
          <p:cNvGrpSpPr/>
          <p:nvPr/>
        </p:nvGrpSpPr>
        <p:grpSpPr>
          <a:xfrm>
            <a:off x="-11455" y="0"/>
            <a:ext cx="9753600" cy="1117403"/>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4" name="TextBox 14"/>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5" name="Group 15"/>
          <p:cNvGrpSpPr/>
          <p:nvPr/>
        </p:nvGrpSpPr>
        <p:grpSpPr>
          <a:xfrm>
            <a:off x="154548" y="147993"/>
            <a:ext cx="3853201" cy="753790"/>
            <a:chOff x="0" y="0"/>
            <a:chExt cx="5137602" cy="1005053"/>
          </a:xfrm>
        </p:grpSpPr>
        <p:sp>
          <p:nvSpPr>
            <p:cNvPr id="16" name="Freeform 16"/>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7" name="TextBox 17"/>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77611" y="3657600"/>
            <a:ext cx="1999179" cy="199917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5046" r="-25046"/>
              </a:stretch>
            </a:blipFill>
          </p:spPr>
          <p:txBody>
            <a:bodyPr/>
            <a:lstStyle/>
            <a:p>
              <a:endParaRPr lang="en-GB"/>
            </a:p>
          </p:txBody>
        </p:sp>
      </p:grpSp>
      <p:grpSp>
        <p:nvGrpSpPr>
          <p:cNvPr id="4" name="Group 4"/>
          <p:cNvGrpSpPr/>
          <p:nvPr/>
        </p:nvGrpSpPr>
        <p:grpSpPr>
          <a:xfrm>
            <a:off x="327521" y="2252159"/>
            <a:ext cx="7707142" cy="3568763"/>
            <a:chOff x="0" y="0"/>
            <a:chExt cx="2671305" cy="1236938"/>
          </a:xfrm>
        </p:grpSpPr>
        <p:sp>
          <p:nvSpPr>
            <p:cNvPr id="5" name="Freeform 5"/>
            <p:cNvSpPr/>
            <p:nvPr/>
          </p:nvSpPr>
          <p:spPr>
            <a:xfrm>
              <a:off x="0" y="0"/>
              <a:ext cx="2671305" cy="1236938"/>
            </a:xfrm>
            <a:custGeom>
              <a:avLst/>
              <a:gdLst/>
              <a:ahLst/>
              <a:cxnLst/>
              <a:rect l="l" t="t" r="r" b="b"/>
              <a:pathLst>
                <a:path w="2671305" h="1236938">
                  <a:moveTo>
                    <a:pt x="0" y="0"/>
                  </a:moveTo>
                  <a:lnTo>
                    <a:pt x="2671305" y="0"/>
                  </a:lnTo>
                  <a:lnTo>
                    <a:pt x="2671305" y="1236938"/>
                  </a:lnTo>
                  <a:lnTo>
                    <a:pt x="0" y="1236938"/>
                  </a:lnTo>
                  <a:close/>
                </a:path>
              </a:pathLst>
            </a:custGeom>
            <a:solidFill>
              <a:srgbClr val="000000">
                <a:alpha val="0"/>
              </a:srgbClr>
            </a:solidFill>
            <a:ln cap="sq">
              <a:noFill/>
              <a:prstDash val="solid"/>
              <a:miter/>
            </a:ln>
          </p:spPr>
          <p:txBody>
            <a:bodyPr/>
            <a:lstStyle/>
            <a:p>
              <a:endParaRPr lang="en-GB"/>
            </a:p>
          </p:txBody>
        </p:sp>
        <p:sp>
          <p:nvSpPr>
            <p:cNvPr id="6" name="TextBox 6"/>
            <p:cNvSpPr txBox="1"/>
            <p:nvPr/>
          </p:nvSpPr>
          <p:spPr>
            <a:xfrm>
              <a:off x="0" y="-123825"/>
              <a:ext cx="2671305" cy="1360763"/>
            </a:xfrm>
            <a:prstGeom prst="rect">
              <a:avLst/>
            </a:prstGeom>
          </p:spPr>
          <p:txBody>
            <a:bodyPr lIns="27093" tIns="27093" rIns="27093" bIns="27093" rtlCol="0" anchor="ctr"/>
            <a:lstStyle/>
            <a:p>
              <a:pPr marL="345441" lvl="1" indent="-172720" algn="l">
                <a:lnSpc>
                  <a:spcPts val="3152"/>
                </a:lnSpc>
                <a:buFont typeface="Arial"/>
                <a:buChar char="•"/>
              </a:pPr>
              <a:r>
                <a:rPr lang="en-US" sz="1600" b="1">
                  <a:solidFill>
                    <a:srgbClr val="0D4D4F"/>
                  </a:solidFill>
                  <a:latin typeface="Comic Sans Bold"/>
                  <a:ea typeface="Comic Sans Bold"/>
                  <a:cs typeface="Comic Sans Bold"/>
                  <a:sym typeface="Comic Sans Bold"/>
                </a:rPr>
                <a:t>Get inspiration</a:t>
              </a:r>
              <a:r>
                <a:rPr lang="en-US" sz="1600">
                  <a:solidFill>
                    <a:srgbClr val="0D4D4F"/>
                  </a:solidFill>
                  <a:latin typeface="Comic Sans"/>
                  <a:ea typeface="Comic Sans"/>
                  <a:cs typeface="Comic Sans"/>
                  <a:sym typeface="Comic Sans"/>
                </a:rPr>
                <a:t> - Go out, and connect with whatever nature you find. </a:t>
              </a:r>
            </a:p>
            <a:p>
              <a:pPr marL="345441" lvl="1" indent="-172720" algn="l">
                <a:lnSpc>
                  <a:spcPts val="3152"/>
                </a:lnSpc>
                <a:buFont typeface="Arial"/>
                <a:buChar char="•"/>
              </a:pPr>
              <a:r>
                <a:rPr lang="en-US" sz="1600" b="1">
                  <a:solidFill>
                    <a:srgbClr val="0D4D4F"/>
                  </a:solidFill>
                  <a:latin typeface="Comic Sans Bold"/>
                  <a:ea typeface="Comic Sans Bold"/>
                  <a:cs typeface="Comic Sans Bold"/>
                  <a:sym typeface="Comic Sans Bold"/>
                </a:rPr>
                <a:t>Get curious</a:t>
              </a:r>
              <a:r>
                <a:rPr lang="en-US" sz="1600">
                  <a:solidFill>
                    <a:srgbClr val="0D4D4F"/>
                  </a:solidFill>
                  <a:latin typeface="Comic Sans"/>
                  <a:ea typeface="Comic Sans"/>
                  <a:cs typeface="Comic Sans"/>
                  <a:sym typeface="Comic Sans"/>
                </a:rPr>
                <a:t> - What is it? Where is it? Why is it there or why does it do that? </a:t>
              </a:r>
            </a:p>
            <a:p>
              <a:pPr marL="345441" lvl="1" indent="-172720" algn="l">
                <a:lnSpc>
                  <a:spcPts val="3152"/>
                </a:lnSpc>
                <a:buFont typeface="Arial"/>
                <a:buChar char="•"/>
              </a:pPr>
              <a:r>
                <a:rPr lang="en-US" sz="1600" b="1">
                  <a:solidFill>
                    <a:srgbClr val="0D4D4F"/>
                  </a:solidFill>
                  <a:latin typeface="Comic Sans Bold"/>
                  <a:ea typeface="Comic Sans Bold"/>
                  <a:cs typeface="Comic Sans Bold"/>
                  <a:sym typeface="Comic Sans Bold"/>
                </a:rPr>
                <a:t>Give yourself space and time</a:t>
              </a:r>
              <a:r>
                <a:rPr lang="en-US" sz="1600">
                  <a:solidFill>
                    <a:srgbClr val="0D4D4F"/>
                  </a:solidFill>
                  <a:latin typeface="Comic Sans"/>
                  <a:ea typeface="Comic Sans"/>
                  <a:cs typeface="Comic Sans"/>
                  <a:sym typeface="Comic Sans"/>
                </a:rPr>
                <a:t> – You can’t force ideas or creativity, schedule in time to allow yourself space to think about it and work on it.</a:t>
              </a:r>
            </a:p>
            <a:p>
              <a:pPr marL="345441" lvl="1" indent="-172720" algn="l">
                <a:lnSpc>
                  <a:spcPts val="3152"/>
                </a:lnSpc>
                <a:buFont typeface="Arial"/>
                <a:buChar char="•"/>
              </a:pPr>
              <a:r>
                <a:rPr lang="en-US" sz="1600" b="1">
                  <a:solidFill>
                    <a:srgbClr val="0D4D4F"/>
                  </a:solidFill>
                  <a:latin typeface="Comic Sans Bold"/>
                  <a:ea typeface="Comic Sans Bold"/>
                  <a:cs typeface="Comic Sans Bold"/>
                  <a:sym typeface="Comic Sans Bold"/>
                </a:rPr>
                <a:t>Mix it up </a:t>
              </a:r>
              <a:r>
                <a:rPr lang="en-US" sz="1600">
                  <a:solidFill>
                    <a:srgbClr val="0D4D4F"/>
                  </a:solidFill>
                  <a:latin typeface="Comic Sans"/>
                  <a:ea typeface="Comic Sans"/>
                  <a:cs typeface="Comic Sans"/>
                  <a:sym typeface="Comic Sans"/>
                </a:rPr>
                <a:t>– Creativity often comes from remixing old ideas.</a:t>
              </a:r>
            </a:p>
            <a:p>
              <a:pPr marL="345441" lvl="1" indent="-172720" algn="l">
                <a:lnSpc>
                  <a:spcPts val="3152"/>
                </a:lnSpc>
                <a:buFont typeface="Arial"/>
                <a:buChar char="•"/>
              </a:pPr>
              <a:r>
                <a:rPr lang="en-US" sz="1600" b="1">
                  <a:solidFill>
                    <a:srgbClr val="0D4D4F"/>
                  </a:solidFill>
                  <a:latin typeface="Comic Sans Bold"/>
                  <a:ea typeface="Comic Sans Bold"/>
                  <a:cs typeface="Comic Sans Bold"/>
                  <a:sym typeface="Comic Sans Bold"/>
                </a:rPr>
                <a:t>Do it your way</a:t>
              </a:r>
              <a:r>
                <a:rPr lang="en-US" sz="1600">
                  <a:solidFill>
                    <a:srgbClr val="0D4D4F"/>
                  </a:solidFill>
                  <a:latin typeface="Comic Sans"/>
                  <a:ea typeface="Comic Sans"/>
                  <a:cs typeface="Comic Sans"/>
                  <a:sym typeface="Comic Sans"/>
                </a:rPr>
                <a:t> – your unique experience is always your strongest and most authentic story. Be courageous and use your perspective to tell your own story.</a:t>
              </a:r>
            </a:p>
          </p:txBody>
        </p:sp>
      </p:grpSp>
      <p:sp>
        <p:nvSpPr>
          <p:cNvPr id="7" name="TextBox 7"/>
          <p:cNvSpPr txBox="1"/>
          <p:nvPr/>
        </p:nvSpPr>
        <p:spPr>
          <a:xfrm>
            <a:off x="3043466" y="1415541"/>
            <a:ext cx="3814534" cy="481330"/>
          </a:xfrm>
          <a:prstGeom prst="rect">
            <a:avLst/>
          </a:prstGeom>
        </p:spPr>
        <p:txBody>
          <a:bodyPr wrap="square" lIns="0" tIns="0" rIns="0" bIns="0" rtlCol="0" anchor="t">
            <a:spAutoFit/>
          </a:bodyPr>
          <a:lstStyle/>
          <a:p>
            <a:pPr algn="ctr">
              <a:lnSpc>
                <a:spcPts val="3919"/>
              </a:lnSpc>
              <a:spcBef>
                <a:spcPct val="0"/>
              </a:spcBef>
            </a:pPr>
            <a:r>
              <a:rPr lang="en-US" sz="2799" b="1" dirty="0">
                <a:solidFill>
                  <a:srgbClr val="0D4D4F"/>
                </a:solidFill>
                <a:latin typeface="Comic Sans Bold"/>
                <a:ea typeface="Comic Sans Bold"/>
                <a:cs typeface="Comic Sans Bold"/>
                <a:sym typeface="Comic Sans Bold"/>
              </a:rPr>
              <a:t>How to find a story?</a:t>
            </a:r>
          </a:p>
        </p:txBody>
      </p:sp>
      <p:grpSp>
        <p:nvGrpSpPr>
          <p:cNvPr id="8" name="Group 8"/>
          <p:cNvGrpSpPr/>
          <p:nvPr/>
        </p:nvGrpSpPr>
        <p:grpSpPr>
          <a:xfrm>
            <a:off x="-11455" y="0"/>
            <a:ext cx="9753600" cy="1117403"/>
            <a:chOff x="0" y="0"/>
            <a:chExt cx="3713439" cy="425423"/>
          </a:xfrm>
        </p:grpSpPr>
        <p:sp>
          <p:nvSpPr>
            <p:cNvPr id="9" name="Freeform 9"/>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0" name="TextBox 10"/>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1" name="TextBox 11"/>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2" name="Group 12"/>
          <p:cNvGrpSpPr/>
          <p:nvPr/>
        </p:nvGrpSpPr>
        <p:grpSpPr>
          <a:xfrm>
            <a:off x="-11455" y="6485457"/>
            <a:ext cx="9753600" cy="838341"/>
            <a:chOff x="0" y="0"/>
            <a:chExt cx="6249258" cy="537136"/>
          </a:xfrm>
        </p:grpSpPr>
        <p:sp>
          <p:nvSpPr>
            <p:cNvPr id="13" name="Freeform 13"/>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4" name="TextBox 14"/>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5" name="TextBox 15"/>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6" name="Group 16"/>
          <p:cNvGrpSpPr/>
          <p:nvPr/>
        </p:nvGrpSpPr>
        <p:grpSpPr>
          <a:xfrm>
            <a:off x="154548" y="147993"/>
            <a:ext cx="3853201" cy="753790"/>
            <a:chOff x="0" y="0"/>
            <a:chExt cx="5137602" cy="1005053"/>
          </a:xfrm>
        </p:grpSpPr>
        <p:sp>
          <p:nvSpPr>
            <p:cNvPr id="17" name="Freeform 1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18" name="TextBox 1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31520" y="2460152"/>
            <a:ext cx="6513031" cy="4025305"/>
            <a:chOff x="0" y="0"/>
            <a:chExt cx="2257424" cy="1395175"/>
          </a:xfrm>
        </p:grpSpPr>
        <p:sp>
          <p:nvSpPr>
            <p:cNvPr id="3" name="Freeform 3"/>
            <p:cNvSpPr/>
            <p:nvPr/>
          </p:nvSpPr>
          <p:spPr>
            <a:xfrm>
              <a:off x="0" y="0"/>
              <a:ext cx="2257424" cy="1395175"/>
            </a:xfrm>
            <a:custGeom>
              <a:avLst/>
              <a:gdLst/>
              <a:ahLst/>
              <a:cxnLst/>
              <a:rect l="l" t="t" r="r" b="b"/>
              <a:pathLst>
                <a:path w="2257424" h="1395175">
                  <a:moveTo>
                    <a:pt x="0" y="0"/>
                  </a:moveTo>
                  <a:lnTo>
                    <a:pt x="2257424" y="0"/>
                  </a:lnTo>
                  <a:lnTo>
                    <a:pt x="2257424" y="1395175"/>
                  </a:lnTo>
                  <a:lnTo>
                    <a:pt x="0" y="1395175"/>
                  </a:lnTo>
                  <a:close/>
                </a:path>
              </a:pathLst>
            </a:custGeom>
            <a:solidFill>
              <a:srgbClr val="000000">
                <a:alpha val="0"/>
              </a:srgbClr>
            </a:solidFill>
            <a:ln cap="sq">
              <a:noFill/>
              <a:prstDash val="solid"/>
              <a:miter/>
            </a:ln>
          </p:spPr>
          <p:txBody>
            <a:bodyPr/>
            <a:lstStyle/>
            <a:p>
              <a:endParaRPr lang="en-GB"/>
            </a:p>
          </p:txBody>
        </p:sp>
        <p:sp>
          <p:nvSpPr>
            <p:cNvPr id="4" name="TextBox 4"/>
            <p:cNvSpPr txBox="1"/>
            <p:nvPr/>
          </p:nvSpPr>
          <p:spPr>
            <a:xfrm>
              <a:off x="0" y="-66675"/>
              <a:ext cx="2257424" cy="1461850"/>
            </a:xfrm>
            <a:prstGeom prst="rect">
              <a:avLst/>
            </a:prstGeom>
          </p:spPr>
          <p:txBody>
            <a:bodyPr lIns="27093" tIns="27093" rIns="27093" bIns="27093" rtlCol="0" anchor="ctr"/>
            <a:lstStyle/>
            <a:p>
              <a:pPr algn="l">
                <a:lnSpc>
                  <a:spcPts val="2880"/>
                </a:lnSpc>
              </a:pPr>
              <a:r>
                <a:rPr lang="en-US" sz="1800" b="1">
                  <a:solidFill>
                    <a:srgbClr val="0D4D4F"/>
                  </a:solidFill>
                  <a:latin typeface="Comic Sans Bold"/>
                  <a:ea typeface="Comic Sans Bold"/>
                  <a:cs typeface="Comic Sans Bold"/>
                  <a:sym typeface="Comic Sans Bold"/>
                </a:rPr>
                <a:t>Research </a:t>
              </a:r>
              <a:r>
                <a:rPr lang="en-US" sz="1800">
                  <a:solidFill>
                    <a:srgbClr val="0D4D4F"/>
                  </a:solidFill>
                  <a:latin typeface="Comic Sans"/>
                  <a:ea typeface="Comic Sans"/>
                  <a:cs typeface="Comic Sans"/>
                  <a:sym typeface="Comic Sans"/>
                </a:rPr>
                <a:t>is crucial for story development</a:t>
              </a:r>
            </a:p>
            <a:p>
              <a:pPr algn="l">
                <a:lnSpc>
                  <a:spcPts val="2880"/>
                </a:lnSpc>
              </a:pPr>
              <a:endParaRPr lang="en-US" sz="1800">
                <a:solidFill>
                  <a:srgbClr val="0D4D4F"/>
                </a:solidFill>
                <a:latin typeface="Comic Sans"/>
                <a:ea typeface="Comic Sans"/>
                <a:cs typeface="Comic Sans"/>
                <a:sym typeface="Comic Sans"/>
              </a:endParaRPr>
            </a:p>
            <a:p>
              <a:pPr marL="388620" lvl="1" indent="-194310" algn="l">
                <a:lnSpc>
                  <a:spcPts val="2880"/>
                </a:lnSpc>
                <a:buFont typeface="Arial"/>
                <a:buChar char="•"/>
              </a:pPr>
              <a:r>
                <a:rPr lang="en-US" sz="1800">
                  <a:solidFill>
                    <a:srgbClr val="0D4D4F"/>
                  </a:solidFill>
                  <a:latin typeface="Comic Sans"/>
                  <a:ea typeface="Comic Sans"/>
                  <a:cs typeface="Comic Sans"/>
                  <a:sym typeface="Comic Sans"/>
                </a:rPr>
                <a:t>Online research will help you find out more about your subject.</a:t>
              </a:r>
            </a:p>
            <a:p>
              <a:pPr marL="388620" lvl="1" indent="-194310" algn="l">
                <a:lnSpc>
                  <a:spcPts val="2880"/>
                </a:lnSpc>
                <a:buFont typeface="Arial"/>
                <a:buChar char="•"/>
              </a:pPr>
              <a:r>
                <a:rPr lang="en-US" sz="1800">
                  <a:solidFill>
                    <a:srgbClr val="0D4D4F"/>
                  </a:solidFill>
                  <a:latin typeface="Comic Sans"/>
                  <a:ea typeface="Comic Sans"/>
                  <a:cs typeface="Comic Sans"/>
                  <a:sym typeface="Comic Sans"/>
                </a:rPr>
                <a:t>Ensure that you have the correct species identification.</a:t>
              </a:r>
            </a:p>
            <a:p>
              <a:pPr marL="388620" lvl="1" indent="-194310" algn="l">
                <a:lnSpc>
                  <a:spcPts val="2880"/>
                </a:lnSpc>
                <a:buFont typeface="Arial"/>
                <a:buChar char="•"/>
              </a:pPr>
              <a:r>
                <a:rPr lang="en-US" sz="1800">
                  <a:solidFill>
                    <a:srgbClr val="0D4D4F"/>
                  </a:solidFill>
                  <a:latin typeface="Comic Sans"/>
                  <a:ea typeface="Comic Sans"/>
                  <a:cs typeface="Comic Sans"/>
                  <a:sym typeface="Comic Sans"/>
                </a:rPr>
                <a:t>Learn any interesting facts that will help to engage your audience.</a:t>
              </a:r>
            </a:p>
            <a:p>
              <a:pPr marL="388620" lvl="1" indent="-194310" algn="l">
                <a:lnSpc>
                  <a:spcPts val="2880"/>
                </a:lnSpc>
                <a:buFont typeface="Arial"/>
                <a:buChar char="•"/>
              </a:pPr>
              <a:r>
                <a:rPr lang="en-US" sz="1800">
                  <a:solidFill>
                    <a:srgbClr val="0D4D4F"/>
                  </a:solidFill>
                  <a:latin typeface="Comic Sans"/>
                  <a:ea typeface="Comic Sans"/>
                  <a:cs typeface="Comic Sans"/>
                  <a:sym typeface="Comic Sans"/>
                </a:rPr>
                <a:t>Wildscreen ARK is a good starting point for facts!</a:t>
              </a:r>
            </a:p>
            <a:p>
              <a:pPr algn="l">
                <a:lnSpc>
                  <a:spcPts val="2880"/>
                </a:lnSpc>
              </a:pPr>
              <a:endParaRPr lang="en-US" sz="1800">
                <a:solidFill>
                  <a:srgbClr val="0D4D4F"/>
                </a:solidFill>
                <a:latin typeface="Comic Sans"/>
                <a:ea typeface="Comic Sans"/>
                <a:cs typeface="Comic Sans"/>
                <a:sym typeface="Comic Sans"/>
              </a:endParaRPr>
            </a:p>
            <a:p>
              <a:pPr algn="l">
                <a:lnSpc>
                  <a:spcPts val="2880"/>
                </a:lnSpc>
              </a:pPr>
              <a:endParaRPr lang="en-US" sz="1800">
                <a:solidFill>
                  <a:srgbClr val="0D4D4F"/>
                </a:solidFill>
                <a:latin typeface="Comic Sans"/>
                <a:ea typeface="Comic Sans"/>
                <a:cs typeface="Comic Sans"/>
                <a:sym typeface="Comic Sans"/>
              </a:endParaRPr>
            </a:p>
            <a:p>
              <a:pPr algn="l">
                <a:lnSpc>
                  <a:spcPts val="2880"/>
                </a:lnSpc>
              </a:pPr>
              <a:endParaRPr lang="en-US" sz="1800">
                <a:solidFill>
                  <a:srgbClr val="0D4D4F"/>
                </a:solidFill>
                <a:latin typeface="Comic Sans"/>
                <a:ea typeface="Comic Sans"/>
                <a:cs typeface="Comic Sans"/>
                <a:sym typeface="Comic Sans"/>
              </a:endParaRPr>
            </a:p>
          </p:txBody>
        </p:sp>
      </p:grpSp>
      <p:sp>
        <p:nvSpPr>
          <p:cNvPr id="5" name="TextBox 5"/>
          <p:cNvSpPr txBox="1"/>
          <p:nvPr/>
        </p:nvSpPr>
        <p:spPr>
          <a:xfrm>
            <a:off x="3336284" y="1579278"/>
            <a:ext cx="3216915" cy="481330"/>
          </a:xfrm>
          <a:prstGeom prst="rect">
            <a:avLst/>
          </a:prstGeom>
        </p:spPr>
        <p:txBody>
          <a:bodyPr wrap="square" lIns="0" tIns="0" rIns="0" bIns="0" rtlCol="0" anchor="t">
            <a:spAutoFit/>
          </a:bodyPr>
          <a:lstStyle/>
          <a:p>
            <a:pPr algn="ctr">
              <a:lnSpc>
                <a:spcPts val="3919"/>
              </a:lnSpc>
              <a:spcBef>
                <a:spcPct val="0"/>
              </a:spcBef>
            </a:pPr>
            <a:r>
              <a:rPr lang="en-US" sz="2799" b="1" dirty="0">
                <a:solidFill>
                  <a:srgbClr val="0D4D4F"/>
                </a:solidFill>
                <a:latin typeface="Comic Sans Bold"/>
                <a:ea typeface="Comic Sans Bold"/>
                <a:cs typeface="Comic Sans Bold"/>
                <a:sym typeface="Comic Sans Bold"/>
              </a:rPr>
              <a:t>Telling your story</a:t>
            </a:r>
          </a:p>
        </p:txBody>
      </p:sp>
      <p:grpSp>
        <p:nvGrpSpPr>
          <p:cNvPr id="6" name="Group 6"/>
          <p:cNvGrpSpPr/>
          <p:nvPr/>
        </p:nvGrpSpPr>
        <p:grpSpPr>
          <a:xfrm>
            <a:off x="7794364" y="2123654"/>
            <a:ext cx="1711341" cy="3386182"/>
            <a:chOff x="0" y="0"/>
            <a:chExt cx="2281788" cy="4514909"/>
          </a:xfrm>
        </p:grpSpPr>
        <p:grpSp>
          <p:nvGrpSpPr>
            <p:cNvPr id="7" name="Group 7"/>
            <p:cNvGrpSpPr>
              <a:grpSpLocks noChangeAspect="1"/>
            </p:cNvGrpSpPr>
            <p:nvPr/>
          </p:nvGrpSpPr>
          <p:grpSpPr>
            <a:xfrm>
              <a:off x="0" y="0"/>
              <a:ext cx="2281788" cy="4514909"/>
              <a:chOff x="0" y="0"/>
              <a:chExt cx="2620010" cy="5184140"/>
            </a:xfrm>
          </p:grpSpPr>
          <p:sp>
            <p:nvSpPr>
              <p:cNvPr id="8" name="Freeform 8"/>
              <p:cNvSpPr/>
              <p:nvPr/>
            </p:nvSpPr>
            <p:spPr>
              <a:xfrm>
                <a:off x="53340" y="25400"/>
                <a:ext cx="2513330" cy="5132070"/>
              </a:xfrm>
              <a:custGeom>
                <a:avLst/>
                <a:gdLst/>
                <a:ahLst/>
                <a:cxnLst/>
                <a:rect l="l" t="t" r="r" b="b"/>
                <a:pathLst>
                  <a:path w="2513330" h="513207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txBody>
              <a:bodyPr/>
              <a:lstStyle/>
              <a:p>
                <a:endParaRPr lang="en-GB"/>
              </a:p>
            </p:txBody>
          </p:sp>
          <p:sp>
            <p:nvSpPr>
              <p:cNvPr id="9" name="Freeform 9"/>
              <p:cNvSpPr/>
              <p:nvPr/>
            </p:nvSpPr>
            <p:spPr>
              <a:xfrm>
                <a:off x="185420" y="156210"/>
                <a:ext cx="2251710" cy="4876800"/>
              </a:xfrm>
              <a:custGeom>
                <a:avLst/>
                <a:gdLst/>
                <a:ahLst/>
                <a:cxnLst/>
                <a:rect l="l" t="t" r="r" b="b"/>
                <a:pathLst>
                  <a:path w="2251710" h="487680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3"/>
                <a:stretch>
                  <a:fillRect l="-3802" r="-3802"/>
                </a:stretch>
              </a:blipFill>
            </p:spPr>
            <p:txBody>
              <a:bodyPr/>
              <a:lstStyle/>
              <a:p>
                <a:endParaRPr lang="en-GB"/>
              </a:p>
            </p:txBody>
          </p:sp>
          <p:sp>
            <p:nvSpPr>
              <p:cNvPr id="10" name="Freeform 10"/>
              <p:cNvSpPr/>
              <p:nvPr/>
            </p:nvSpPr>
            <p:spPr>
              <a:xfrm>
                <a:off x="1121410" y="198120"/>
                <a:ext cx="347980" cy="43180"/>
              </a:xfrm>
              <a:custGeom>
                <a:avLst/>
                <a:gdLst/>
                <a:ahLst/>
                <a:cxnLst/>
                <a:rect l="l" t="t" r="r" b="b"/>
                <a:pathLst>
                  <a:path w="347980" h="431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txBody>
              <a:bodyPr/>
              <a:lstStyle/>
              <a:p>
                <a:endParaRPr lang="en-GB"/>
              </a:p>
            </p:txBody>
          </p:sp>
          <p:sp>
            <p:nvSpPr>
              <p:cNvPr id="11" name="Freeform 11"/>
              <p:cNvSpPr/>
              <p:nvPr/>
            </p:nvSpPr>
            <p:spPr>
              <a:xfrm>
                <a:off x="1578312" y="187909"/>
                <a:ext cx="66636" cy="63602"/>
              </a:xfrm>
              <a:custGeom>
                <a:avLst/>
                <a:gdLst/>
                <a:ahLst/>
                <a:cxnLst/>
                <a:rect l="l" t="t" r="r" b="b"/>
                <a:pathLst>
                  <a:path w="66636" h="63602">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555555"/>
              </a:solidFill>
            </p:spPr>
            <p:txBody>
              <a:bodyPr/>
              <a:lstStyle/>
              <a:p>
                <a:endParaRPr lang="en-GB"/>
              </a:p>
            </p:txBody>
          </p:sp>
          <p:sp>
            <p:nvSpPr>
              <p:cNvPr id="12" name="Freeform 12"/>
              <p:cNvSpPr/>
              <p:nvPr/>
            </p:nvSpPr>
            <p:spPr>
              <a:xfrm>
                <a:off x="0" y="685800"/>
                <a:ext cx="27940" cy="213360"/>
              </a:xfrm>
              <a:custGeom>
                <a:avLst/>
                <a:gdLst/>
                <a:ahLst/>
                <a:cxnLst/>
                <a:rect l="l" t="t" r="r" b="b"/>
                <a:pathLst>
                  <a:path w="27940" h="21336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2E2E2E"/>
              </a:solidFill>
            </p:spPr>
            <p:txBody>
              <a:bodyPr/>
              <a:lstStyle/>
              <a:p>
                <a:endParaRPr lang="en-GB"/>
              </a:p>
            </p:txBody>
          </p:sp>
          <p:sp>
            <p:nvSpPr>
              <p:cNvPr id="13" name="Freeform 13"/>
              <p:cNvSpPr/>
              <p:nvPr/>
            </p:nvSpPr>
            <p:spPr>
              <a:xfrm>
                <a:off x="0" y="1057910"/>
                <a:ext cx="27940" cy="384810"/>
              </a:xfrm>
              <a:custGeom>
                <a:avLst/>
                <a:gdLst/>
                <a:ahLst/>
                <a:cxnLst/>
                <a:rect l="l" t="t" r="r" b="b"/>
                <a:pathLst>
                  <a:path w="27940" h="38481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2E2E2E"/>
              </a:solidFill>
            </p:spPr>
            <p:txBody>
              <a:bodyPr/>
              <a:lstStyle/>
              <a:p>
                <a:endParaRPr lang="en-GB"/>
              </a:p>
            </p:txBody>
          </p:sp>
          <p:sp>
            <p:nvSpPr>
              <p:cNvPr id="14" name="Freeform 14"/>
              <p:cNvSpPr/>
              <p:nvPr/>
            </p:nvSpPr>
            <p:spPr>
              <a:xfrm>
                <a:off x="0" y="1526540"/>
                <a:ext cx="27940" cy="386080"/>
              </a:xfrm>
              <a:custGeom>
                <a:avLst/>
                <a:gdLst/>
                <a:ahLst/>
                <a:cxnLst/>
                <a:rect l="l" t="t" r="r" b="b"/>
                <a:pathLst>
                  <a:path w="27940" h="38608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2E2E2E"/>
              </a:solidFill>
            </p:spPr>
            <p:txBody>
              <a:bodyPr/>
              <a:lstStyle/>
              <a:p>
                <a:endParaRPr lang="en-GB"/>
              </a:p>
            </p:txBody>
          </p:sp>
          <p:sp>
            <p:nvSpPr>
              <p:cNvPr id="15" name="Freeform 15"/>
              <p:cNvSpPr/>
              <p:nvPr/>
            </p:nvSpPr>
            <p:spPr>
              <a:xfrm>
                <a:off x="2592070" y="1184910"/>
                <a:ext cx="27940" cy="618490"/>
              </a:xfrm>
              <a:custGeom>
                <a:avLst/>
                <a:gdLst/>
                <a:ahLst/>
                <a:cxnLst/>
                <a:rect l="l" t="t" r="r" b="b"/>
                <a:pathLst>
                  <a:path w="27940" h="61849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2E2E2E"/>
              </a:solidFill>
            </p:spPr>
            <p:txBody>
              <a:bodyPr/>
              <a:lstStyle/>
              <a:p>
                <a:endParaRPr lang="en-GB"/>
              </a:p>
            </p:txBody>
          </p:sp>
          <p:sp>
            <p:nvSpPr>
              <p:cNvPr id="16" name="Freeform 16"/>
              <p:cNvSpPr/>
              <p:nvPr/>
            </p:nvSpPr>
            <p:spPr>
              <a:xfrm>
                <a:off x="27940" y="0"/>
                <a:ext cx="2564130" cy="5182870"/>
              </a:xfrm>
              <a:custGeom>
                <a:avLst/>
                <a:gdLst/>
                <a:ahLst/>
                <a:cxnLst/>
                <a:rect l="l" t="t" r="r" b="b"/>
                <a:pathLst>
                  <a:path w="2564130" h="518287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555555"/>
              </a:solidFill>
            </p:spPr>
            <p:txBody>
              <a:bodyPr/>
              <a:lstStyle/>
              <a:p>
                <a:endParaRPr lang="en-GB"/>
              </a:p>
            </p:txBody>
          </p:sp>
        </p:grpSp>
        <p:grpSp>
          <p:nvGrpSpPr>
            <p:cNvPr id="17" name="Group 17"/>
            <p:cNvGrpSpPr/>
            <p:nvPr/>
          </p:nvGrpSpPr>
          <p:grpSpPr>
            <a:xfrm>
              <a:off x="196179" y="3073138"/>
              <a:ext cx="1888252" cy="1051444"/>
              <a:chOff x="0" y="0"/>
              <a:chExt cx="482479" cy="268661"/>
            </a:xfrm>
          </p:grpSpPr>
          <p:sp>
            <p:nvSpPr>
              <p:cNvPr id="18" name="Freeform 18"/>
              <p:cNvSpPr/>
              <p:nvPr/>
            </p:nvSpPr>
            <p:spPr>
              <a:xfrm>
                <a:off x="0" y="0"/>
                <a:ext cx="482479" cy="268661"/>
              </a:xfrm>
              <a:custGeom>
                <a:avLst/>
                <a:gdLst/>
                <a:ahLst/>
                <a:cxnLst/>
                <a:rect l="l" t="t" r="r" b="b"/>
                <a:pathLst>
                  <a:path w="482479" h="268661">
                    <a:moveTo>
                      <a:pt x="0" y="0"/>
                    </a:moveTo>
                    <a:lnTo>
                      <a:pt x="482479" y="0"/>
                    </a:lnTo>
                    <a:lnTo>
                      <a:pt x="482479" y="268661"/>
                    </a:lnTo>
                    <a:lnTo>
                      <a:pt x="0" y="268661"/>
                    </a:lnTo>
                    <a:close/>
                  </a:path>
                </a:pathLst>
              </a:custGeom>
              <a:solidFill>
                <a:srgbClr val="FFFFFF">
                  <a:alpha val="47843"/>
                </a:srgbClr>
              </a:solidFill>
            </p:spPr>
            <p:txBody>
              <a:bodyPr/>
              <a:lstStyle/>
              <a:p>
                <a:endParaRPr lang="en-GB"/>
              </a:p>
            </p:txBody>
          </p:sp>
          <p:sp>
            <p:nvSpPr>
              <p:cNvPr id="19" name="TextBox 19"/>
              <p:cNvSpPr txBox="1"/>
              <p:nvPr/>
            </p:nvSpPr>
            <p:spPr>
              <a:xfrm>
                <a:off x="0" y="-28575"/>
                <a:ext cx="482479" cy="297236"/>
              </a:xfrm>
              <a:prstGeom prst="rect">
                <a:avLst/>
              </a:prstGeom>
            </p:spPr>
            <p:txBody>
              <a:bodyPr lIns="50800" tIns="50800" rIns="50800" bIns="50800" rtlCol="0" anchor="ctr"/>
              <a:lstStyle/>
              <a:p>
                <a:pPr algn="ctr">
                  <a:lnSpc>
                    <a:spcPts val="895"/>
                  </a:lnSpc>
                </a:pPr>
                <a:endParaRPr/>
              </a:p>
            </p:txBody>
          </p:sp>
        </p:grpSp>
        <p:sp>
          <p:nvSpPr>
            <p:cNvPr id="20" name="Freeform 20"/>
            <p:cNvSpPr/>
            <p:nvPr/>
          </p:nvSpPr>
          <p:spPr>
            <a:xfrm rot="1083383">
              <a:off x="676633" y="2854314"/>
              <a:ext cx="928523" cy="825225"/>
            </a:xfrm>
            <a:custGeom>
              <a:avLst/>
              <a:gdLst/>
              <a:ahLst/>
              <a:cxnLst/>
              <a:rect l="l" t="t" r="r" b="b"/>
              <a:pathLst>
                <a:path w="928523" h="825225">
                  <a:moveTo>
                    <a:pt x="0" y="0"/>
                  </a:moveTo>
                  <a:lnTo>
                    <a:pt x="928522" y="0"/>
                  </a:lnTo>
                  <a:lnTo>
                    <a:pt x="928522" y="825224"/>
                  </a:lnTo>
                  <a:lnTo>
                    <a:pt x="0" y="82522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grpSp>
        <p:nvGrpSpPr>
          <p:cNvPr id="21" name="Group 21"/>
          <p:cNvGrpSpPr/>
          <p:nvPr/>
        </p:nvGrpSpPr>
        <p:grpSpPr>
          <a:xfrm>
            <a:off x="-11455" y="0"/>
            <a:ext cx="9753600" cy="1117403"/>
            <a:chOff x="0" y="0"/>
            <a:chExt cx="3713439" cy="425423"/>
          </a:xfrm>
        </p:grpSpPr>
        <p:sp>
          <p:nvSpPr>
            <p:cNvPr id="22" name="Freeform 22"/>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23" name="TextBox 23"/>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24" name="TextBox 24"/>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25" name="Group 25"/>
          <p:cNvGrpSpPr/>
          <p:nvPr/>
        </p:nvGrpSpPr>
        <p:grpSpPr>
          <a:xfrm>
            <a:off x="-11455" y="6485457"/>
            <a:ext cx="9753600" cy="838341"/>
            <a:chOff x="0" y="0"/>
            <a:chExt cx="6249258" cy="537136"/>
          </a:xfrm>
        </p:grpSpPr>
        <p:sp>
          <p:nvSpPr>
            <p:cNvPr id="26" name="Freeform 26"/>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27" name="TextBox 27"/>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28" name="TextBox 28"/>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9" name="Group 29"/>
          <p:cNvGrpSpPr/>
          <p:nvPr/>
        </p:nvGrpSpPr>
        <p:grpSpPr>
          <a:xfrm>
            <a:off x="154548" y="147993"/>
            <a:ext cx="3853201" cy="753790"/>
            <a:chOff x="0" y="0"/>
            <a:chExt cx="5137602" cy="1005053"/>
          </a:xfrm>
        </p:grpSpPr>
        <p:sp>
          <p:nvSpPr>
            <p:cNvPr id="30" name="Freeform 30"/>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6"/>
              <a:stretch>
                <a:fillRect/>
              </a:stretch>
            </a:blipFill>
          </p:spPr>
          <p:txBody>
            <a:bodyPr/>
            <a:lstStyle/>
            <a:p>
              <a:endParaRPr lang="en-GB"/>
            </a:p>
          </p:txBody>
        </p:sp>
        <p:sp>
          <p:nvSpPr>
            <p:cNvPr id="31" name="TextBox 31"/>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1032671"/>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2"/>
            <a:stretch>
              <a:fillRect t="-200" b="-200"/>
            </a:stretch>
          </a:blipFill>
        </p:spPr>
        <p:txBody>
          <a:bodyPr/>
          <a:lstStyle/>
          <a:p>
            <a:endParaRPr lang="en-GB"/>
          </a:p>
        </p:txBody>
      </p:sp>
      <p:sp>
        <p:nvSpPr>
          <p:cNvPr id="3" name="TextBox 3"/>
          <p:cNvSpPr txBox="1"/>
          <p:nvPr/>
        </p:nvSpPr>
        <p:spPr>
          <a:xfrm>
            <a:off x="2084751" y="1940482"/>
            <a:ext cx="5584099" cy="1420603"/>
          </a:xfrm>
          <a:prstGeom prst="rect">
            <a:avLst/>
          </a:prstGeom>
        </p:spPr>
        <p:txBody>
          <a:bodyPr lIns="0" tIns="0" rIns="0" bIns="0" rtlCol="0" anchor="t">
            <a:spAutoFit/>
          </a:bodyPr>
          <a:lstStyle/>
          <a:p>
            <a:pPr algn="ctr">
              <a:lnSpc>
                <a:spcPts val="5233"/>
              </a:lnSpc>
            </a:pPr>
            <a:r>
              <a:rPr lang="en-US" sz="5081">
                <a:solidFill>
                  <a:srgbClr val="0D4D4F"/>
                </a:solidFill>
                <a:latin typeface="Americane Condensed"/>
                <a:ea typeface="Americane Condensed"/>
                <a:cs typeface="Americane Condensed"/>
                <a:sym typeface="Americane Condensed"/>
              </a:rPr>
              <a:t>SESSION 2: </a:t>
            </a:r>
          </a:p>
          <a:p>
            <a:pPr algn="ctr">
              <a:lnSpc>
                <a:spcPts val="5233"/>
              </a:lnSpc>
            </a:pPr>
            <a:r>
              <a:rPr lang="en-US" sz="5081">
                <a:solidFill>
                  <a:srgbClr val="0D4D4F"/>
                </a:solidFill>
                <a:latin typeface="Americane Condensed"/>
                <a:ea typeface="Americane Condensed"/>
                <a:cs typeface="Americane Condensed"/>
                <a:sym typeface="Americane Condensed"/>
              </a:rPr>
              <a:t>PREPARING YOUR ENTRY</a:t>
            </a:r>
          </a:p>
        </p:txBody>
      </p:sp>
      <p:sp>
        <p:nvSpPr>
          <p:cNvPr id="4" name="TextBox 4"/>
          <p:cNvSpPr txBox="1"/>
          <p:nvPr/>
        </p:nvSpPr>
        <p:spPr>
          <a:xfrm>
            <a:off x="1723050" y="3253280"/>
            <a:ext cx="6307500" cy="2739771"/>
          </a:xfrm>
          <a:prstGeom prst="rect">
            <a:avLst/>
          </a:prstGeom>
        </p:spPr>
        <p:txBody>
          <a:bodyPr lIns="0" tIns="0" rIns="0" bIns="0" rtlCol="0" anchor="t">
            <a:spAutoFit/>
          </a:bodyPr>
          <a:lstStyle/>
          <a:p>
            <a:pPr algn="l">
              <a:lnSpc>
                <a:spcPts val="3611"/>
              </a:lnSpc>
            </a:pPr>
            <a:endParaRPr/>
          </a:p>
          <a:p>
            <a:pPr marL="1209039" lvl="2" indent="-403013" algn="l">
              <a:lnSpc>
                <a:spcPts val="3611"/>
              </a:lnSpc>
              <a:buAutoNum type="alphaLcPeriod"/>
            </a:pPr>
            <a:r>
              <a:rPr lang="en-US" sz="2799" b="1">
                <a:solidFill>
                  <a:srgbClr val="0D4D4F"/>
                </a:solidFill>
                <a:latin typeface="Comic Sans Bold"/>
                <a:ea typeface="Comic Sans Bold"/>
                <a:cs typeface="Comic Sans Bold"/>
                <a:sym typeface="Comic Sans Bold"/>
              </a:rPr>
              <a:t>Why connect with nature?</a:t>
            </a:r>
          </a:p>
          <a:p>
            <a:pPr marL="1209039" lvl="2" indent="-403013" algn="l">
              <a:lnSpc>
                <a:spcPts val="3611"/>
              </a:lnSpc>
              <a:buAutoNum type="alphaLcPeriod"/>
            </a:pPr>
            <a:r>
              <a:rPr lang="en-US" sz="2799" b="1">
                <a:solidFill>
                  <a:srgbClr val="0D4D4F"/>
                </a:solidFill>
                <a:latin typeface="Comic Sans Bold"/>
                <a:ea typeface="Comic Sans Bold"/>
                <a:cs typeface="Comic Sans Bold"/>
                <a:sym typeface="Comic Sans Bold"/>
              </a:rPr>
              <a:t>Competition Rules</a:t>
            </a:r>
          </a:p>
          <a:p>
            <a:pPr marL="1209039" lvl="2" indent="-403013" algn="l">
              <a:lnSpc>
                <a:spcPts val="3611"/>
              </a:lnSpc>
              <a:buAutoNum type="alphaLcPeriod"/>
            </a:pPr>
            <a:r>
              <a:rPr lang="en-US" sz="2799" b="1">
                <a:solidFill>
                  <a:srgbClr val="0D4D4F"/>
                </a:solidFill>
                <a:latin typeface="Comic Sans Bold"/>
                <a:ea typeface="Comic Sans Bold"/>
                <a:cs typeface="Comic Sans Bold"/>
                <a:sym typeface="Comic Sans Bold"/>
              </a:rPr>
              <a:t>Shooting photos - tips</a:t>
            </a:r>
          </a:p>
          <a:p>
            <a:pPr marL="1209039" lvl="2" indent="-403013" algn="l">
              <a:lnSpc>
                <a:spcPts val="3611"/>
              </a:lnSpc>
              <a:buAutoNum type="alphaLcPeriod"/>
            </a:pPr>
            <a:r>
              <a:rPr lang="en-US" sz="2799" b="1">
                <a:solidFill>
                  <a:srgbClr val="0D4D4F"/>
                </a:solidFill>
                <a:latin typeface="Comic Sans Bold"/>
                <a:ea typeface="Comic Sans Bold"/>
                <a:cs typeface="Comic Sans Bold"/>
                <a:sym typeface="Comic Sans Bold"/>
              </a:rPr>
              <a:t>Finding &amp; Telling Your Story</a:t>
            </a:r>
          </a:p>
          <a:p>
            <a:pPr marL="1209039" lvl="2" indent="-403013" algn="l">
              <a:lnSpc>
                <a:spcPts val="3611"/>
              </a:lnSpc>
              <a:buAutoNum type="alphaLcPeriod"/>
            </a:pPr>
            <a:r>
              <a:rPr lang="en-US" sz="2799" b="1">
                <a:solidFill>
                  <a:srgbClr val="0D4D4F"/>
                </a:solidFill>
                <a:latin typeface="Comic Sans Bold"/>
                <a:ea typeface="Comic Sans Bold"/>
                <a:cs typeface="Comic Sans Bold"/>
                <a:sym typeface="Comic Sans Bold"/>
              </a:rPr>
              <a:t>Safety &amp; Ethics</a:t>
            </a:r>
          </a:p>
        </p:txBody>
      </p:sp>
      <p:grpSp>
        <p:nvGrpSpPr>
          <p:cNvPr id="5" name="Group 5"/>
          <p:cNvGrpSpPr/>
          <p:nvPr/>
        </p:nvGrpSpPr>
        <p:grpSpPr>
          <a:xfrm>
            <a:off x="7746991" y="1385219"/>
            <a:ext cx="2550178" cy="255017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37099" r="-6193" b="-7470"/>
              </a:stretch>
            </a:blipFill>
            <a:ln w="19050" cap="sq">
              <a:solidFill>
                <a:srgbClr val="E8E8E8"/>
              </a:solidFill>
              <a:prstDash val="solid"/>
              <a:miter/>
            </a:ln>
          </p:spPr>
          <p:txBody>
            <a:bodyPr/>
            <a:lstStyle/>
            <a:p>
              <a:endParaRPr lang="en-GB"/>
            </a:p>
          </p:txBody>
        </p:sp>
      </p:grpSp>
      <p:grpSp>
        <p:nvGrpSpPr>
          <p:cNvPr id="7" name="Group 7"/>
          <p:cNvGrpSpPr/>
          <p:nvPr/>
        </p:nvGrpSpPr>
        <p:grpSpPr>
          <a:xfrm rot="1456785">
            <a:off x="-597602" y="2137502"/>
            <a:ext cx="2923349" cy="2862268"/>
            <a:chOff x="0" y="0"/>
            <a:chExt cx="6350000" cy="6217323"/>
          </a:xfrm>
        </p:grpSpPr>
        <p:sp>
          <p:nvSpPr>
            <p:cNvPr id="8" name="Freeform 8"/>
            <p:cNvSpPr/>
            <p:nvPr/>
          </p:nvSpPr>
          <p:spPr>
            <a:xfrm>
              <a:off x="-2540" y="0"/>
              <a:ext cx="6351270" cy="6218593"/>
            </a:xfrm>
            <a:custGeom>
              <a:avLst/>
              <a:gdLst/>
              <a:ahLst/>
              <a:cxnLst/>
              <a:rect l="l" t="t" r="r" b="b"/>
              <a:pathLst>
                <a:path w="6351270" h="6218593">
                  <a:moveTo>
                    <a:pt x="5692140" y="2511542"/>
                  </a:moveTo>
                  <a:cubicBezTo>
                    <a:pt x="5640070" y="2490194"/>
                    <a:pt x="4884420" y="2453777"/>
                    <a:pt x="4761230" y="2443731"/>
                  </a:cubicBezTo>
                  <a:cubicBezTo>
                    <a:pt x="4638040" y="2433684"/>
                    <a:pt x="4349750" y="2519077"/>
                    <a:pt x="4163060" y="2570563"/>
                  </a:cubicBezTo>
                  <a:cubicBezTo>
                    <a:pt x="4240530" y="2296806"/>
                    <a:pt x="4288790" y="2122253"/>
                    <a:pt x="4305300" y="1999187"/>
                  </a:cubicBezTo>
                  <a:cubicBezTo>
                    <a:pt x="4321810" y="1876122"/>
                    <a:pt x="4170680" y="1219354"/>
                    <a:pt x="4152900" y="1159077"/>
                  </a:cubicBezTo>
                  <a:cubicBezTo>
                    <a:pt x="4121150" y="1046057"/>
                    <a:pt x="3731260" y="391801"/>
                    <a:pt x="3702050" y="360406"/>
                  </a:cubicBezTo>
                  <a:cubicBezTo>
                    <a:pt x="3672840" y="329012"/>
                    <a:pt x="3479800" y="0"/>
                    <a:pt x="3426460" y="0"/>
                  </a:cubicBezTo>
                  <a:cubicBezTo>
                    <a:pt x="3373120" y="0"/>
                    <a:pt x="2744470" y="390545"/>
                    <a:pt x="2678430" y="513610"/>
                  </a:cubicBezTo>
                  <a:cubicBezTo>
                    <a:pt x="2612390" y="636676"/>
                    <a:pt x="2078990" y="1569714"/>
                    <a:pt x="2065020" y="1770637"/>
                  </a:cubicBezTo>
                  <a:cubicBezTo>
                    <a:pt x="2051050" y="1971561"/>
                    <a:pt x="2065020" y="2183786"/>
                    <a:pt x="2073910" y="2339502"/>
                  </a:cubicBezTo>
                  <a:cubicBezTo>
                    <a:pt x="1978660" y="2325688"/>
                    <a:pt x="1546860" y="2240296"/>
                    <a:pt x="1513840" y="2227738"/>
                  </a:cubicBezTo>
                  <a:cubicBezTo>
                    <a:pt x="1480820" y="2215180"/>
                    <a:pt x="759460" y="2198855"/>
                    <a:pt x="718820" y="2202622"/>
                  </a:cubicBezTo>
                  <a:cubicBezTo>
                    <a:pt x="678180" y="2206390"/>
                    <a:pt x="3810" y="2398523"/>
                    <a:pt x="2540" y="2456288"/>
                  </a:cubicBezTo>
                  <a:cubicBezTo>
                    <a:pt x="0" y="2574331"/>
                    <a:pt x="369570" y="3179613"/>
                    <a:pt x="389890" y="3213518"/>
                  </a:cubicBezTo>
                  <a:cubicBezTo>
                    <a:pt x="410210" y="3247424"/>
                    <a:pt x="951230" y="3695734"/>
                    <a:pt x="1079500" y="3753500"/>
                  </a:cubicBezTo>
                  <a:cubicBezTo>
                    <a:pt x="1207770" y="3811265"/>
                    <a:pt x="1671320" y="3919262"/>
                    <a:pt x="1671320" y="3919262"/>
                  </a:cubicBezTo>
                  <a:cubicBezTo>
                    <a:pt x="1671320" y="3919262"/>
                    <a:pt x="1417320" y="4108883"/>
                    <a:pt x="1389380" y="4152835"/>
                  </a:cubicBezTo>
                  <a:cubicBezTo>
                    <a:pt x="1361440" y="4196787"/>
                    <a:pt x="1005840" y="4780721"/>
                    <a:pt x="991870" y="4832207"/>
                  </a:cubicBezTo>
                  <a:cubicBezTo>
                    <a:pt x="977900" y="4883694"/>
                    <a:pt x="867410" y="5276750"/>
                    <a:pt x="900430" y="5313168"/>
                  </a:cubicBezTo>
                  <a:cubicBezTo>
                    <a:pt x="933450" y="5349585"/>
                    <a:pt x="1355090" y="5436233"/>
                    <a:pt x="1452880" y="5446280"/>
                  </a:cubicBezTo>
                  <a:cubicBezTo>
                    <a:pt x="1550670" y="5456325"/>
                    <a:pt x="2294890" y="5206427"/>
                    <a:pt x="2364740" y="5168754"/>
                  </a:cubicBezTo>
                  <a:cubicBezTo>
                    <a:pt x="2434590" y="5131081"/>
                    <a:pt x="2603500" y="5040665"/>
                    <a:pt x="2749550" y="4950250"/>
                  </a:cubicBezTo>
                  <a:lnTo>
                    <a:pt x="2677160" y="5453814"/>
                  </a:lnTo>
                  <a:cubicBezTo>
                    <a:pt x="2677160" y="5453814"/>
                    <a:pt x="2491740" y="6123140"/>
                    <a:pt x="2506980" y="6148255"/>
                  </a:cubicBezTo>
                  <a:cubicBezTo>
                    <a:pt x="2522220" y="6173371"/>
                    <a:pt x="2814320" y="6218593"/>
                    <a:pt x="2844800" y="6218593"/>
                  </a:cubicBezTo>
                  <a:cubicBezTo>
                    <a:pt x="2875280" y="6218593"/>
                    <a:pt x="3013710" y="6168348"/>
                    <a:pt x="3028950" y="6148255"/>
                  </a:cubicBezTo>
                  <a:cubicBezTo>
                    <a:pt x="3044190" y="6128163"/>
                    <a:pt x="3028950" y="5181312"/>
                    <a:pt x="3028950" y="5181312"/>
                  </a:cubicBezTo>
                  <a:lnTo>
                    <a:pt x="3046730" y="4985411"/>
                  </a:lnTo>
                  <a:cubicBezTo>
                    <a:pt x="3077210" y="5033130"/>
                    <a:pt x="3116580" y="5095919"/>
                    <a:pt x="3116580" y="5095919"/>
                  </a:cubicBezTo>
                  <a:cubicBezTo>
                    <a:pt x="3116580" y="5095919"/>
                    <a:pt x="3442970" y="5431210"/>
                    <a:pt x="3491230" y="5462604"/>
                  </a:cubicBezTo>
                  <a:cubicBezTo>
                    <a:pt x="3539490" y="5493998"/>
                    <a:pt x="4042410" y="5713759"/>
                    <a:pt x="4110990" y="5720037"/>
                  </a:cubicBezTo>
                  <a:cubicBezTo>
                    <a:pt x="4179570" y="5726316"/>
                    <a:pt x="4732020" y="5801663"/>
                    <a:pt x="4763770" y="5761478"/>
                  </a:cubicBezTo>
                  <a:cubicBezTo>
                    <a:pt x="4795520" y="5721293"/>
                    <a:pt x="4786630" y="5349585"/>
                    <a:pt x="4790440" y="5306889"/>
                  </a:cubicBezTo>
                  <a:cubicBezTo>
                    <a:pt x="4794250" y="5264193"/>
                    <a:pt x="4672330" y="4744303"/>
                    <a:pt x="4662170" y="4694072"/>
                  </a:cubicBezTo>
                  <a:cubicBezTo>
                    <a:pt x="4652010" y="4643841"/>
                    <a:pt x="4549140" y="4425337"/>
                    <a:pt x="4483100" y="4297249"/>
                  </a:cubicBezTo>
                  <a:cubicBezTo>
                    <a:pt x="4587240" y="4264599"/>
                    <a:pt x="4935220" y="4160369"/>
                    <a:pt x="5030470" y="4122696"/>
                  </a:cubicBezTo>
                  <a:cubicBezTo>
                    <a:pt x="5125720" y="4085023"/>
                    <a:pt x="5707380" y="3619133"/>
                    <a:pt x="5758180" y="3586482"/>
                  </a:cubicBezTo>
                  <a:cubicBezTo>
                    <a:pt x="5808980" y="3553832"/>
                    <a:pt x="6351270" y="2941016"/>
                    <a:pt x="6351270" y="2883251"/>
                  </a:cubicBezTo>
                  <a:cubicBezTo>
                    <a:pt x="6351270" y="2825485"/>
                    <a:pt x="5745480" y="2532890"/>
                    <a:pt x="5693410" y="2511542"/>
                  </a:cubicBezTo>
                  <a:close/>
                </a:path>
              </a:pathLst>
            </a:custGeom>
            <a:blipFill>
              <a:blip r:embed="rId4"/>
              <a:stretch>
                <a:fillRect t="-45692" r="-12884" b="-26085"/>
              </a:stretch>
            </a:blipFill>
            <a:ln w="19050" cap="sq">
              <a:solidFill>
                <a:srgbClr val="E8E8E8"/>
              </a:solidFill>
              <a:prstDash val="solid"/>
              <a:miter/>
            </a:ln>
          </p:spPr>
          <p:txBody>
            <a:bodyPr/>
            <a:lstStyle/>
            <a:p>
              <a:endParaRPr lang="en-GB"/>
            </a:p>
          </p:txBody>
        </p:sp>
      </p:grpSp>
      <p:grpSp>
        <p:nvGrpSpPr>
          <p:cNvPr id="9" name="Group 9"/>
          <p:cNvGrpSpPr/>
          <p:nvPr/>
        </p:nvGrpSpPr>
        <p:grpSpPr>
          <a:xfrm>
            <a:off x="-11455" y="0"/>
            <a:ext cx="9753600" cy="1117403"/>
            <a:chOff x="0" y="0"/>
            <a:chExt cx="3713439" cy="425423"/>
          </a:xfrm>
        </p:grpSpPr>
        <p:sp>
          <p:nvSpPr>
            <p:cNvPr id="10" name="Freeform 10"/>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1" name="TextBox 11"/>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2" name="TextBox 12"/>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3" name="Group 13"/>
          <p:cNvGrpSpPr/>
          <p:nvPr/>
        </p:nvGrpSpPr>
        <p:grpSpPr>
          <a:xfrm>
            <a:off x="-11455" y="6485457"/>
            <a:ext cx="9753600" cy="838341"/>
            <a:chOff x="0" y="0"/>
            <a:chExt cx="6249258" cy="537136"/>
          </a:xfrm>
        </p:grpSpPr>
        <p:sp>
          <p:nvSpPr>
            <p:cNvPr id="14" name="Freeform 14"/>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5" name="TextBox 15"/>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6" name="TextBox 16"/>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7" name="Group 17"/>
          <p:cNvGrpSpPr/>
          <p:nvPr/>
        </p:nvGrpSpPr>
        <p:grpSpPr>
          <a:xfrm>
            <a:off x="154548" y="147993"/>
            <a:ext cx="3853201" cy="753790"/>
            <a:chOff x="0" y="0"/>
            <a:chExt cx="5137602" cy="1005053"/>
          </a:xfrm>
        </p:grpSpPr>
        <p:sp>
          <p:nvSpPr>
            <p:cNvPr id="18" name="Freeform 18"/>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9" name="TextBox 19"/>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68090" y="2925446"/>
            <a:ext cx="4926293" cy="2287785"/>
            <a:chOff x="0" y="0"/>
            <a:chExt cx="1707459" cy="792949"/>
          </a:xfrm>
        </p:grpSpPr>
        <p:sp>
          <p:nvSpPr>
            <p:cNvPr id="3" name="Freeform 3"/>
            <p:cNvSpPr/>
            <p:nvPr/>
          </p:nvSpPr>
          <p:spPr>
            <a:xfrm>
              <a:off x="0" y="0"/>
              <a:ext cx="1707459" cy="792949"/>
            </a:xfrm>
            <a:custGeom>
              <a:avLst/>
              <a:gdLst/>
              <a:ahLst/>
              <a:cxnLst/>
              <a:rect l="l" t="t" r="r" b="b"/>
              <a:pathLst>
                <a:path w="1707459" h="792949">
                  <a:moveTo>
                    <a:pt x="0" y="0"/>
                  </a:moveTo>
                  <a:lnTo>
                    <a:pt x="1707459" y="0"/>
                  </a:lnTo>
                  <a:lnTo>
                    <a:pt x="1707459" y="792949"/>
                  </a:lnTo>
                  <a:lnTo>
                    <a:pt x="0" y="792949"/>
                  </a:lnTo>
                  <a:close/>
                </a:path>
              </a:pathLst>
            </a:custGeom>
            <a:solidFill>
              <a:srgbClr val="000000">
                <a:alpha val="0"/>
              </a:srgbClr>
            </a:solidFill>
            <a:ln cap="sq">
              <a:noFill/>
              <a:prstDash val="solid"/>
              <a:miter/>
            </a:ln>
          </p:spPr>
          <p:txBody>
            <a:bodyPr/>
            <a:lstStyle/>
            <a:p>
              <a:endParaRPr lang="en-GB"/>
            </a:p>
          </p:txBody>
        </p:sp>
        <p:sp>
          <p:nvSpPr>
            <p:cNvPr id="4" name="TextBox 4"/>
            <p:cNvSpPr txBox="1"/>
            <p:nvPr/>
          </p:nvSpPr>
          <p:spPr>
            <a:xfrm>
              <a:off x="0" y="-66675"/>
              <a:ext cx="1707459" cy="859624"/>
            </a:xfrm>
            <a:prstGeom prst="rect">
              <a:avLst/>
            </a:prstGeom>
          </p:spPr>
          <p:txBody>
            <a:bodyPr lIns="27093" tIns="27093" rIns="27093" bIns="27093" rtlCol="0" anchor="ctr"/>
            <a:lstStyle/>
            <a:p>
              <a:pPr marL="345441" lvl="1" indent="-172720" algn="l">
                <a:lnSpc>
                  <a:spcPts val="2560"/>
                </a:lnSpc>
                <a:buFont typeface="Arial"/>
                <a:buChar char="•"/>
              </a:pPr>
              <a:r>
                <a:rPr lang="en-US" sz="1600">
                  <a:solidFill>
                    <a:srgbClr val="0D4D4F"/>
                  </a:solidFill>
                  <a:latin typeface="Comic Sans"/>
                  <a:ea typeface="Comic Sans"/>
                  <a:cs typeface="Comic Sans"/>
                  <a:sym typeface="Comic Sans"/>
                </a:rPr>
                <a:t>Action or ‘doing’ shots that show a movement or behaviour often make this easier, but how do you tell the story of a plant in a photo?</a:t>
              </a:r>
            </a:p>
            <a:p>
              <a:pPr marL="345441" lvl="1" indent="-172720" algn="l">
                <a:lnSpc>
                  <a:spcPts val="2560"/>
                </a:lnSpc>
                <a:buFont typeface="Arial"/>
                <a:buChar char="•"/>
              </a:pPr>
              <a:r>
                <a:rPr lang="en-US" sz="1600">
                  <a:solidFill>
                    <a:srgbClr val="0D4D4F"/>
                  </a:solidFill>
                  <a:latin typeface="Comic Sans"/>
                  <a:ea typeface="Comic Sans"/>
                  <a:cs typeface="Comic Sans"/>
                  <a:sym typeface="Comic Sans"/>
                </a:rPr>
                <a:t>Often aspects like detail, or composition can help with this. </a:t>
              </a:r>
            </a:p>
          </p:txBody>
        </p:sp>
      </p:grpSp>
      <p:sp>
        <p:nvSpPr>
          <p:cNvPr id="5" name="TextBox 5"/>
          <p:cNvSpPr txBox="1"/>
          <p:nvPr/>
        </p:nvSpPr>
        <p:spPr>
          <a:xfrm>
            <a:off x="2484170" y="1610220"/>
            <a:ext cx="5059630" cy="481330"/>
          </a:xfrm>
          <a:prstGeom prst="rect">
            <a:avLst/>
          </a:prstGeom>
        </p:spPr>
        <p:txBody>
          <a:bodyPr wrap="square" lIns="0" tIns="0" rIns="0" bIns="0" rtlCol="0" anchor="t">
            <a:spAutoFit/>
          </a:bodyPr>
          <a:lstStyle/>
          <a:p>
            <a:pPr algn="ctr">
              <a:lnSpc>
                <a:spcPts val="3919"/>
              </a:lnSpc>
              <a:spcBef>
                <a:spcPct val="0"/>
              </a:spcBef>
            </a:pPr>
            <a:r>
              <a:rPr lang="en-US" sz="2799" b="1" dirty="0">
                <a:solidFill>
                  <a:srgbClr val="0D4D4F"/>
                </a:solidFill>
                <a:latin typeface="Comic Sans Bold"/>
                <a:ea typeface="Comic Sans Bold"/>
                <a:cs typeface="Comic Sans Bold"/>
                <a:sym typeface="Comic Sans Bold"/>
              </a:rPr>
              <a:t>Telling your story in photos</a:t>
            </a:r>
          </a:p>
        </p:txBody>
      </p:sp>
      <p:sp>
        <p:nvSpPr>
          <p:cNvPr id="6" name="Freeform 6"/>
          <p:cNvSpPr/>
          <p:nvPr/>
        </p:nvSpPr>
        <p:spPr>
          <a:xfrm>
            <a:off x="500589" y="2857138"/>
            <a:ext cx="3967501" cy="2356093"/>
          </a:xfrm>
          <a:custGeom>
            <a:avLst/>
            <a:gdLst/>
            <a:ahLst/>
            <a:cxnLst/>
            <a:rect l="l" t="t" r="r" b="b"/>
            <a:pathLst>
              <a:path w="3967501" h="2356093">
                <a:moveTo>
                  <a:pt x="0" y="0"/>
                </a:moveTo>
                <a:lnTo>
                  <a:pt x="3967501" y="0"/>
                </a:lnTo>
                <a:lnTo>
                  <a:pt x="3967501" y="2356093"/>
                </a:lnTo>
                <a:lnTo>
                  <a:pt x="0" y="2356093"/>
                </a:lnTo>
                <a:lnTo>
                  <a:pt x="0" y="0"/>
                </a:lnTo>
                <a:close/>
              </a:path>
            </a:pathLst>
          </a:custGeom>
          <a:blipFill>
            <a:blip r:embed="rId3"/>
            <a:stretch>
              <a:fillRect t="-15685" r="-3113"/>
            </a:stretch>
          </a:blipFill>
        </p:spPr>
        <p:txBody>
          <a:bodyPr/>
          <a:lstStyle/>
          <a:p>
            <a:endParaRPr lang="en-GB"/>
          </a:p>
        </p:txBody>
      </p:sp>
      <p:grpSp>
        <p:nvGrpSpPr>
          <p:cNvPr id="7" name="Group 7"/>
          <p:cNvGrpSpPr/>
          <p:nvPr/>
        </p:nvGrpSpPr>
        <p:grpSpPr>
          <a:xfrm>
            <a:off x="-11455" y="0"/>
            <a:ext cx="9753600" cy="1117403"/>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4" name="TextBox 14"/>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5" name="Group 15"/>
          <p:cNvGrpSpPr/>
          <p:nvPr/>
        </p:nvGrpSpPr>
        <p:grpSpPr>
          <a:xfrm>
            <a:off x="154548" y="147993"/>
            <a:ext cx="3853201" cy="753790"/>
            <a:chOff x="0" y="0"/>
            <a:chExt cx="5137602" cy="1005053"/>
          </a:xfrm>
        </p:grpSpPr>
        <p:sp>
          <p:nvSpPr>
            <p:cNvPr id="16" name="Freeform 16"/>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17" name="TextBox 17"/>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08623" y="3811689"/>
            <a:ext cx="2719920" cy="1805347"/>
          </a:xfrm>
          <a:custGeom>
            <a:avLst/>
            <a:gdLst/>
            <a:ahLst/>
            <a:cxnLst/>
            <a:rect l="l" t="t" r="r" b="b"/>
            <a:pathLst>
              <a:path w="2719920" h="1805347">
                <a:moveTo>
                  <a:pt x="0" y="0"/>
                </a:moveTo>
                <a:lnTo>
                  <a:pt x="2719920" y="0"/>
                </a:lnTo>
                <a:lnTo>
                  <a:pt x="2719920" y="1805347"/>
                </a:lnTo>
                <a:lnTo>
                  <a:pt x="0" y="1805347"/>
                </a:lnTo>
                <a:lnTo>
                  <a:pt x="0" y="0"/>
                </a:lnTo>
                <a:close/>
              </a:path>
            </a:pathLst>
          </a:custGeom>
          <a:blipFill>
            <a:blip r:embed="rId3"/>
            <a:stretch>
              <a:fillRect/>
            </a:stretch>
          </a:blipFill>
        </p:spPr>
        <p:txBody>
          <a:bodyPr/>
          <a:lstStyle/>
          <a:p>
            <a:endParaRPr lang="en-GB"/>
          </a:p>
        </p:txBody>
      </p:sp>
      <p:sp>
        <p:nvSpPr>
          <p:cNvPr id="3" name="Freeform 3"/>
          <p:cNvSpPr/>
          <p:nvPr/>
        </p:nvSpPr>
        <p:spPr>
          <a:xfrm>
            <a:off x="6658590" y="2680782"/>
            <a:ext cx="2721824" cy="1814549"/>
          </a:xfrm>
          <a:custGeom>
            <a:avLst/>
            <a:gdLst/>
            <a:ahLst/>
            <a:cxnLst/>
            <a:rect l="l" t="t" r="r" b="b"/>
            <a:pathLst>
              <a:path w="2721824" h="1814549">
                <a:moveTo>
                  <a:pt x="0" y="0"/>
                </a:moveTo>
                <a:lnTo>
                  <a:pt x="2721824" y="0"/>
                </a:lnTo>
                <a:lnTo>
                  <a:pt x="2721824" y="1814549"/>
                </a:lnTo>
                <a:lnTo>
                  <a:pt x="0" y="1814549"/>
                </a:lnTo>
                <a:lnTo>
                  <a:pt x="0" y="0"/>
                </a:lnTo>
                <a:close/>
              </a:path>
            </a:pathLst>
          </a:custGeom>
          <a:blipFill>
            <a:blip r:embed="rId4"/>
            <a:stretch>
              <a:fillRect t="-31" b="-31"/>
            </a:stretch>
          </a:blipFill>
        </p:spPr>
        <p:txBody>
          <a:bodyPr/>
          <a:lstStyle/>
          <a:p>
            <a:endParaRPr lang="en-GB"/>
          </a:p>
        </p:txBody>
      </p:sp>
      <p:sp>
        <p:nvSpPr>
          <p:cNvPr id="4" name="Freeform 4"/>
          <p:cNvSpPr/>
          <p:nvPr/>
        </p:nvSpPr>
        <p:spPr>
          <a:xfrm>
            <a:off x="384958" y="2984285"/>
            <a:ext cx="2482212" cy="1654808"/>
          </a:xfrm>
          <a:custGeom>
            <a:avLst/>
            <a:gdLst/>
            <a:ahLst/>
            <a:cxnLst/>
            <a:rect l="l" t="t" r="r" b="b"/>
            <a:pathLst>
              <a:path w="2482212" h="1654808">
                <a:moveTo>
                  <a:pt x="0" y="0"/>
                </a:moveTo>
                <a:lnTo>
                  <a:pt x="2482212" y="0"/>
                </a:lnTo>
                <a:lnTo>
                  <a:pt x="2482212" y="1654808"/>
                </a:lnTo>
                <a:lnTo>
                  <a:pt x="0" y="1654808"/>
                </a:lnTo>
                <a:lnTo>
                  <a:pt x="0" y="0"/>
                </a:lnTo>
                <a:close/>
              </a:path>
            </a:pathLst>
          </a:custGeom>
          <a:blipFill>
            <a:blip r:embed="rId5"/>
            <a:stretch>
              <a:fillRect/>
            </a:stretch>
          </a:blipFill>
        </p:spPr>
        <p:txBody>
          <a:bodyPr/>
          <a:lstStyle/>
          <a:p>
            <a:endParaRPr lang="en-GB"/>
          </a:p>
        </p:txBody>
      </p:sp>
      <p:sp>
        <p:nvSpPr>
          <p:cNvPr id="5" name="TextBox 5"/>
          <p:cNvSpPr txBox="1"/>
          <p:nvPr/>
        </p:nvSpPr>
        <p:spPr>
          <a:xfrm>
            <a:off x="121502" y="4699080"/>
            <a:ext cx="3023664" cy="932306"/>
          </a:xfrm>
          <a:prstGeom prst="rect">
            <a:avLst/>
          </a:prstGeom>
        </p:spPr>
        <p:txBody>
          <a:bodyPr lIns="0" tIns="0" rIns="0" bIns="0" rtlCol="0" anchor="t">
            <a:spAutoFit/>
          </a:bodyPr>
          <a:lstStyle/>
          <a:p>
            <a:pPr algn="ctr">
              <a:lnSpc>
                <a:spcPts val="1939"/>
              </a:lnSpc>
            </a:pPr>
            <a:r>
              <a:rPr lang="en-US" sz="1385">
                <a:solidFill>
                  <a:srgbClr val="0D4D4F"/>
                </a:solidFill>
                <a:latin typeface="Comic Sans"/>
                <a:ea typeface="Comic Sans"/>
                <a:cs typeface="Comic Sans"/>
                <a:sym typeface="Comic Sans"/>
              </a:rPr>
              <a:t>Shot of a red fox yawning - the story of a sleepy fox in an urban park whilst people go about their daily lives.</a:t>
            </a:r>
          </a:p>
        </p:txBody>
      </p:sp>
      <p:sp>
        <p:nvSpPr>
          <p:cNvPr id="6" name="TextBox 6"/>
          <p:cNvSpPr txBox="1"/>
          <p:nvPr/>
        </p:nvSpPr>
        <p:spPr>
          <a:xfrm>
            <a:off x="3125772" y="2965235"/>
            <a:ext cx="3160159" cy="695195"/>
          </a:xfrm>
          <a:prstGeom prst="rect">
            <a:avLst/>
          </a:prstGeom>
        </p:spPr>
        <p:txBody>
          <a:bodyPr lIns="0" tIns="0" rIns="0" bIns="0" rtlCol="0" anchor="t">
            <a:spAutoFit/>
          </a:bodyPr>
          <a:lstStyle/>
          <a:p>
            <a:pPr algn="ctr">
              <a:lnSpc>
                <a:spcPts val="1939"/>
              </a:lnSpc>
            </a:pPr>
            <a:r>
              <a:rPr lang="en-US" sz="1385">
                <a:solidFill>
                  <a:srgbClr val="0D4D4F"/>
                </a:solidFill>
                <a:latin typeface="Comic Sans"/>
                <a:ea typeface="Comic Sans"/>
                <a:cs typeface="Comic Sans"/>
                <a:sym typeface="Comic Sans"/>
              </a:rPr>
              <a:t>Action shot of a pair of kingfishers feeding - the story of a hungry couple looking for their dinner </a:t>
            </a:r>
          </a:p>
        </p:txBody>
      </p:sp>
      <p:sp>
        <p:nvSpPr>
          <p:cNvPr id="7" name="TextBox 7"/>
          <p:cNvSpPr txBox="1"/>
          <p:nvPr/>
        </p:nvSpPr>
        <p:spPr>
          <a:xfrm>
            <a:off x="6392000" y="4620043"/>
            <a:ext cx="3240099" cy="695195"/>
          </a:xfrm>
          <a:prstGeom prst="rect">
            <a:avLst/>
          </a:prstGeom>
        </p:spPr>
        <p:txBody>
          <a:bodyPr lIns="0" tIns="0" rIns="0" bIns="0" rtlCol="0" anchor="t">
            <a:spAutoFit/>
          </a:bodyPr>
          <a:lstStyle/>
          <a:p>
            <a:pPr algn="ctr">
              <a:lnSpc>
                <a:spcPts val="1939"/>
              </a:lnSpc>
            </a:pPr>
            <a:r>
              <a:rPr lang="en-US" sz="1385">
                <a:solidFill>
                  <a:srgbClr val="0D4D4F"/>
                </a:solidFill>
                <a:latin typeface="Comic Sans"/>
                <a:ea typeface="Comic Sans"/>
                <a:cs typeface="Comic Sans"/>
                <a:sym typeface="Comic Sans"/>
              </a:rPr>
              <a:t>Shot of a carpet of bluebells in a quiet woodland - could depict the story the first signs of life in early spring.</a:t>
            </a:r>
          </a:p>
        </p:txBody>
      </p:sp>
      <p:grpSp>
        <p:nvGrpSpPr>
          <p:cNvPr id="8" name="Group 8"/>
          <p:cNvGrpSpPr/>
          <p:nvPr/>
        </p:nvGrpSpPr>
        <p:grpSpPr>
          <a:xfrm>
            <a:off x="-11455" y="0"/>
            <a:ext cx="9753600" cy="1117403"/>
            <a:chOff x="0" y="0"/>
            <a:chExt cx="3713439" cy="425423"/>
          </a:xfrm>
        </p:grpSpPr>
        <p:sp>
          <p:nvSpPr>
            <p:cNvPr id="9" name="Freeform 9"/>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0" name="TextBox 10"/>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1" name="TextBox 11"/>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2" name="Group 12"/>
          <p:cNvGrpSpPr/>
          <p:nvPr/>
        </p:nvGrpSpPr>
        <p:grpSpPr>
          <a:xfrm>
            <a:off x="-11455" y="6485457"/>
            <a:ext cx="9753600" cy="838341"/>
            <a:chOff x="0" y="0"/>
            <a:chExt cx="6249258" cy="537136"/>
          </a:xfrm>
        </p:grpSpPr>
        <p:sp>
          <p:nvSpPr>
            <p:cNvPr id="13" name="Freeform 13"/>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4" name="TextBox 14"/>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5" name="TextBox 15"/>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6" name="Group 16"/>
          <p:cNvGrpSpPr/>
          <p:nvPr/>
        </p:nvGrpSpPr>
        <p:grpSpPr>
          <a:xfrm>
            <a:off x="154548" y="147993"/>
            <a:ext cx="3853201" cy="753790"/>
            <a:chOff x="0" y="0"/>
            <a:chExt cx="5137602" cy="1005053"/>
          </a:xfrm>
        </p:grpSpPr>
        <p:sp>
          <p:nvSpPr>
            <p:cNvPr id="17" name="Freeform 1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6"/>
              <a:stretch>
                <a:fillRect/>
              </a:stretch>
            </a:blipFill>
          </p:spPr>
          <p:txBody>
            <a:bodyPr/>
            <a:lstStyle/>
            <a:p>
              <a:endParaRPr lang="en-GB"/>
            </a:p>
          </p:txBody>
        </p:sp>
        <p:sp>
          <p:nvSpPr>
            <p:cNvPr id="18" name="TextBox 1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9" name="TextBox 19"/>
          <p:cNvSpPr txBox="1"/>
          <p:nvPr/>
        </p:nvSpPr>
        <p:spPr>
          <a:xfrm>
            <a:off x="2484170" y="1610220"/>
            <a:ext cx="4907230" cy="481330"/>
          </a:xfrm>
          <a:prstGeom prst="rect">
            <a:avLst/>
          </a:prstGeom>
        </p:spPr>
        <p:txBody>
          <a:bodyPr wrap="square" lIns="0" tIns="0" rIns="0" bIns="0" rtlCol="0" anchor="t">
            <a:spAutoFit/>
          </a:bodyPr>
          <a:lstStyle/>
          <a:p>
            <a:pPr algn="ctr">
              <a:lnSpc>
                <a:spcPts val="3919"/>
              </a:lnSpc>
              <a:spcBef>
                <a:spcPct val="0"/>
              </a:spcBef>
            </a:pPr>
            <a:r>
              <a:rPr lang="en-US" sz="2799" b="1" dirty="0">
                <a:solidFill>
                  <a:srgbClr val="0D4D4F"/>
                </a:solidFill>
                <a:latin typeface="Comic Sans Bold"/>
                <a:ea typeface="Comic Sans Bold"/>
                <a:cs typeface="Comic Sans Bold"/>
                <a:sym typeface="Comic Sans Bold"/>
              </a:rPr>
              <a:t>Telling your story in photos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9669" y="2536600"/>
            <a:ext cx="8836184" cy="407586"/>
          </a:xfrm>
          <a:prstGeom prst="rect">
            <a:avLst/>
          </a:prstGeom>
        </p:spPr>
        <p:txBody>
          <a:bodyPr lIns="0" tIns="0" rIns="0" bIns="0" rtlCol="0" anchor="t">
            <a:spAutoFit/>
          </a:bodyPr>
          <a:lstStyle/>
          <a:p>
            <a:pPr algn="ctr">
              <a:lnSpc>
                <a:spcPts val="3434"/>
              </a:lnSpc>
              <a:spcBef>
                <a:spcPct val="0"/>
              </a:spcBef>
            </a:pPr>
            <a:r>
              <a:rPr lang="en-US" sz="2453" b="1">
                <a:solidFill>
                  <a:srgbClr val="0D4D4F"/>
                </a:solidFill>
                <a:latin typeface="Comic Sans Bold"/>
                <a:ea typeface="Comic Sans Bold"/>
                <a:cs typeface="Comic Sans Bold"/>
                <a:sym typeface="Comic Sans Bold"/>
              </a:rPr>
              <a:t>Storytelling / Research Activity - What will you feature?</a:t>
            </a:r>
          </a:p>
        </p:txBody>
      </p:sp>
      <p:sp>
        <p:nvSpPr>
          <p:cNvPr id="3" name="Freeform 3"/>
          <p:cNvSpPr/>
          <p:nvPr/>
        </p:nvSpPr>
        <p:spPr>
          <a:xfrm>
            <a:off x="767221" y="3737498"/>
            <a:ext cx="2351474" cy="1515850"/>
          </a:xfrm>
          <a:custGeom>
            <a:avLst/>
            <a:gdLst/>
            <a:ahLst/>
            <a:cxnLst/>
            <a:rect l="l" t="t" r="r" b="b"/>
            <a:pathLst>
              <a:path w="2351474" h="1515850">
                <a:moveTo>
                  <a:pt x="0" y="0"/>
                </a:moveTo>
                <a:lnTo>
                  <a:pt x="2351474" y="0"/>
                </a:lnTo>
                <a:lnTo>
                  <a:pt x="2351474" y="1515850"/>
                </a:lnTo>
                <a:lnTo>
                  <a:pt x="0" y="1515850"/>
                </a:lnTo>
                <a:lnTo>
                  <a:pt x="0" y="0"/>
                </a:lnTo>
                <a:close/>
              </a:path>
            </a:pathLst>
          </a:custGeom>
          <a:blipFill>
            <a:blip r:embed="rId3"/>
            <a:stretch>
              <a:fillRect/>
            </a:stretch>
          </a:blipFill>
        </p:spPr>
        <p:txBody>
          <a:bodyPr/>
          <a:lstStyle/>
          <a:p>
            <a:endParaRPr lang="en-GB"/>
          </a:p>
        </p:txBody>
      </p:sp>
      <p:sp>
        <p:nvSpPr>
          <p:cNvPr id="4" name="Freeform 4"/>
          <p:cNvSpPr/>
          <p:nvPr/>
        </p:nvSpPr>
        <p:spPr>
          <a:xfrm>
            <a:off x="3624576" y="3737498"/>
            <a:ext cx="2504449" cy="1515850"/>
          </a:xfrm>
          <a:custGeom>
            <a:avLst/>
            <a:gdLst/>
            <a:ahLst/>
            <a:cxnLst/>
            <a:rect l="l" t="t" r="r" b="b"/>
            <a:pathLst>
              <a:path w="2504449" h="1515850">
                <a:moveTo>
                  <a:pt x="0" y="0"/>
                </a:moveTo>
                <a:lnTo>
                  <a:pt x="2504448" y="0"/>
                </a:lnTo>
                <a:lnTo>
                  <a:pt x="2504448" y="1515850"/>
                </a:lnTo>
                <a:lnTo>
                  <a:pt x="0" y="1515850"/>
                </a:lnTo>
                <a:lnTo>
                  <a:pt x="0" y="0"/>
                </a:lnTo>
                <a:close/>
              </a:path>
            </a:pathLst>
          </a:custGeom>
          <a:blipFill>
            <a:blip r:embed="rId4"/>
            <a:stretch>
              <a:fillRect/>
            </a:stretch>
          </a:blipFill>
        </p:spPr>
        <p:txBody>
          <a:bodyPr/>
          <a:lstStyle/>
          <a:p>
            <a:endParaRPr lang="en-GB"/>
          </a:p>
        </p:txBody>
      </p:sp>
      <p:sp>
        <p:nvSpPr>
          <p:cNvPr id="5" name="Freeform 5"/>
          <p:cNvSpPr/>
          <p:nvPr/>
        </p:nvSpPr>
        <p:spPr>
          <a:xfrm>
            <a:off x="6637024" y="3737498"/>
            <a:ext cx="2347542" cy="1494448"/>
          </a:xfrm>
          <a:custGeom>
            <a:avLst/>
            <a:gdLst/>
            <a:ahLst/>
            <a:cxnLst/>
            <a:rect l="l" t="t" r="r" b="b"/>
            <a:pathLst>
              <a:path w="2347542" h="1494448">
                <a:moveTo>
                  <a:pt x="0" y="0"/>
                </a:moveTo>
                <a:lnTo>
                  <a:pt x="2347542" y="0"/>
                </a:lnTo>
                <a:lnTo>
                  <a:pt x="2347542" y="1494448"/>
                </a:lnTo>
                <a:lnTo>
                  <a:pt x="0" y="1494448"/>
                </a:lnTo>
                <a:lnTo>
                  <a:pt x="0" y="0"/>
                </a:lnTo>
                <a:close/>
              </a:path>
            </a:pathLst>
          </a:custGeom>
          <a:blipFill>
            <a:blip r:embed="rId5"/>
            <a:stretch>
              <a:fillRect/>
            </a:stretch>
          </a:blipFill>
        </p:spPr>
        <p:txBody>
          <a:bodyPr/>
          <a:lstStyle/>
          <a:p>
            <a:endParaRPr lang="en-GB"/>
          </a:p>
        </p:txBody>
      </p:sp>
      <p:grpSp>
        <p:nvGrpSpPr>
          <p:cNvPr id="6" name="Group 6"/>
          <p:cNvGrpSpPr/>
          <p:nvPr/>
        </p:nvGrpSpPr>
        <p:grpSpPr>
          <a:xfrm>
            <a:off x="-11455" y="0"/>
            <a:ext cx="9753600" cy="1117403"/>
            <a:chOff x="0" y="0"/>
            <a:chExt cx="3713439" cy="425423"/>
          </a:xfrm>
        </p:grpSpPr>
        <p:sp>
          <p:nvSpPr>
            <p:cNvPr id="7" name="Freeform 7"/>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8" name="TextBox 8"/>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9" name="TextBox 9"/>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0" name="Group 10"/>
          <p:cNvGrpSpPr/>
          <p:nvPr/>
        </p:nvGrpSpPr>
        <p:grpSpPr>
          <a:xfrm>
            <a:off x="-11455" y="6485457"/>
            <a:ext cx="9753600" cy="838341"/>
            <a:chOff x="0" y="0"/>
            <a:chExt cx="6249258" cy="537136"/>
          </a:xfrm>
        </p:grpSpPr>
        <p:sp>
          <p:nvSpPr>
            <p:cNvPr id="11" name="Freeform 11"/>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2" name="TextBox 12"/>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3" name="TextBox 13"/>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6"/>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804225" y="3401739"/>
            <a:ext cx="4122241" cy="713657"/>
          </a:xfrm>
          <a:prstGeom prst="rect">
            <a:avLst/>
          </a:prstGeom>
        </p:spPr>
        <p:txBody>
          <a:bodyPr lIns="0" tIns="0" rIns="0" bIns="0" rtlCol="0" anchor="t">
            <a:spAutoFit/>
          </a:bodyPr>
          <a:lstStyle/>
          <a:p>
            <a:pPr algn="ctr">
              <a:lnSpc>
                <a:spcPts val="5814"/>
              </a:lnSpc>
              <a:spcBef>
                <a:spcPct val="0"/>
              </a:spcBef>
            </a:pPr>
            <a:r>
              <a:rPr lang="en-US" sz="4153" b="1">
                <a:solidFill>
                  <a:srgbClr val="0D4D4F"/>
                </a:solidFill>
                <a:latin typeface="Comic Sans Bold"/>
                <a:ea typeface="Comic Sans Bold"/>
                <a:cs typeface="Comic Sans Bold"/>
                <a:sym typeface="Comic Sans Bold"/>
              </a:rPr>
              <a:t>Ethics &amp; Safety</a:t>
            </a:r>
          </a:p>
        </p:txBody>
      </p:sp>
      <p:grpSp>
        <p:nvGrpSpPr>
          <p:cNvPr id="3" name="Group 3"/>
          <p:cNvGrpSpPr/>
          <p:nvPr/>
        </p:nvGrpSpPr>
        <p:grpSpPr>
          <a:xfrm>
            <a:off x="-11455" y="0"/>
            <a:ext cx="9753600" cy="1117403"/>
            <a:chOff x="0" y="0"/>
            <a:chExt cx="3713439" cy="425423"/>
          </a:xfrm>
        </p:grpSpPr>
        <p:sp>
          <p:nvSpPr>
            <p:cNvPr id="4" name="Freeform 4"/>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5" name="TextBox 5"/>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6" name="TextBox 6"/>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7" name="Group 7"/>
          <p:cNvGrpSpPr/>
          <p:nvPr/>
        </p:nvGrpSpPr>
        <p:grpSpPr>
          <a:xfrm>
            <a:off x="-11455" y="6485457"/>
            <a:ext cx="9753600" cy="838341"/>
            <a:chOff x="0" y="0"/>
            <a:chExt cx="6249258" cy="537136"/>
          </a:xfrm>
        </p:grpSpPr>
        <p:sp>
          <p:nvSpPr>
            <p:cNvPr id="8" name="Freeform 8"/>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9" name="TextBox 9"/>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0" name="TextBox 1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1" name="Group 11"/>
          <p:cNvGrpSpPr/>
          <p:nvPr/>
        </p:nvGrpSpPr>
        <p:grpSpPr>
          <a:xfrm>
            <a:off x="154548" y="147993"/>
            <a:ext cx="3853201" cy="753790"/>
            <a:chOff x="0" y="0"/>
            <a:chExt cx="5137602" cy="1005053"/>
          </a:xfrm>
        </p:grpSpPr>
        <p:sp>
          <p:nvSpPr>
            <p:cNvPr id="12" name="Freeform 12"/>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3" name="TextBox 13"/>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594614" y="1806694"/>
            <a:ext cx="2158986" cy="2158986"/>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5046" r="-25046"/>
              </a:stretch>
            </a:blipFill>
          </p:spPr>
          <p:txBody>
            <a:bodyPr/>
            <a:lstStyle/>
            <a:p>
              <a:endParaRPr lang="en-GB"/>
            </a:p>
          </p:txBody>
        </p:sp>
      </p:grpSp>
      <p:grpSp>
        <p:nvGrpSpPr>
          <p:cNvPr id="4" name="Group 4"/>
          <p:cNvGrpSpPr/>
          <p:nvPr/>
        </p:nvGrpSpPr>
        <p:grpSpPr>
          <a:xfrm rot="1272046">
            <a:off x="7867190" y="3749069"/>
            <a:ext cx="1854535" cy="1854535"/>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16511" r="-33582"/>
              </a:stretch>
            </a:blipFill>
          </p:spPr>
          <p:txBody>
            <a:bodyPr/>
            <a:lstStyle/>
            <a:p>
              <a:endParaRPr lang="en-GB"/>
            </a:p>
          </p:txBody>
        </p:sp>
      </p:grpSp>
      <p:grpSp>
        <p:nvGrpSpPr>
          <p:cNvPr id="6" name="Group 6"/>
          <p:cNvGrpSpPr/>
          <p:nvPr/>
        </p:nvGrpSpPr>
        <p:grpSpPr>
          <a:xfrm>
            <a:off x="680554" y="2829434"/>
            <a:ext cx="7004875" cy="3215644"/>
            <a:chOff x="0" y="0"/>
            <a:chExt cx="2427898" cy="1114546"/>
          </a:xfrm>
        </p:grpSpPr>
        <p:sp>
          <p:nvSpPr>
            <p:cNvPr id="7" name="Freeform 7"/>
            <p:cNvSpPr/>
            <p:nvPr/>
          </p:nvSpPr>
          <p:spPr>
            <a:xfrm>
              <a:off x="0" y="0"/>
              <a:ext cx="2427898" cy="1114546"/>
            </a:xfrm>
            <a:custGeom>
              <a:avLst/>
              <a:gdLst/>
              <a:ahLst/>
              <a:cxnLst/>
              <a:rect l="l" t="t" r="r" b="b"/>
              <a:pathLst>
                <a:path w="2427898" h="1114546">
                  <a:moveTo>
                    <a:pt x="0" y="0"/>
                  </a:moveTo>
                  <a:lnTo>
                    <a:pt x="2427898" y="0"/>
                  </a:lnTo>
                  <a:lnTo>
                    <a:pt x="2427898" y="1114546"/>
                  </a:lnTo>
                  <a:lnTo>
                    <a:pt x="0" y="1114546"/>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66675"/>
              <a:ext cx="2427898" cy="1181221"/>
            </a:xfrm>
            <a:prstGeom prst="rect">
              <a:avLst/>
            </a:prstGeom>
          </p:spPr>
          <p:txBody>
            <a:bodyPr lIns="27093" tIns="27093" rIns="27093" bIns="27093" rtlCol="0" anchor="ctr"/>
            <a:lstStyle/>
            <a:p>
              <a:pPr algn="l">
                <a:lnSpc>
                  <a:spcPts val="2847"/>
                </a:lnSpc>
              </a:pPr>
              <a:r>
                <a:rPr lang="en-US" sz="1779" b="1">
                  <a:solidFill>
                    <a:srgbClr val="0D4D4F"/>
                  </a:solidFill>
                  <a:latin typeface="Comic Sans Bold"/>
                  <a:ea typeface="Comic Sans Bold"/>
                  <a:cs typeface="Comic Sans Bold"/>
                  <a:sym typeface="Comic Sans Bold"/>
                </a:rPr>
                <a:t>Okay, we're not trying to scare you, but this could be a dangerous business. Whenever or wherever you head out to connect with nature, it's really important you do the following:</a:t>
              </a:r>
            </a:p>
            <a:p>
              <a:pPr algn="l">
                <a:lnSpc>
                  <a:spcPts val="2847"/>
                </a:lnSpc>
              </a:pPr>
              <a:r>
                <a:rPr lang="en-US" sz="1779" b="1">
                  <a:solidFill>
                    <a:srgbClr val="0D4D4F"/>
                  </a:solidFill>
                  <a:latin typeface="Comic Sans Bold"/>
                  <a:ea typeface="Comic Sans Bold"/>
                  <a:cs typeface="Comic Sans Bold"/>
                  <a:sym typeface="Comic Sans Bold"/>
                </a:rPr>
                <a:t>​</a:t>
              </a: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Let an adult know where you're going and for how long​</a:t>
              </a: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Take a means of contacting someone in an emergency​</a:t>
              </a: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If in doubt, go with a friend​ or trusted adult</a:t>
              </a:r>
            </a:p>
            <a:p>
              <a:pPr algn="l">
                <a:lnSpc>
                  <a:spcPts val="2847"/>
                </a:lnSpc>
              </a:pPr>
              <a:endParaRPr lang="en-US" sz="1779">
                <a:solidFill>
                  <a:srgbClr val="0D4D4F"/>
                </a:solidFill>
                <a:latin typeface="Comic Sans"/>
                <a:ea typeface="Comic Sans"/>
                <a:cs typeface="Comic Sans"/>
                <a:sym typeface="Comic Sans"/>
              </a:endParaRPr>
            </a:p>
          </p:txBody>
        </p:sp>
      </p:grpSp>
      <p:sp>
        <p:nvSpPr>
          <p:cNvPr id="9" name="TextBox 9"/>
          <p:cNvSpPr txBox="1"/>
          <p:nvPr/>
        </p:nvSpPr>
        <p:spPr>
          <a:xfrm>
            <a:off x="2816131" y="1567689"/>
            <a:ext cx="4270469" cy="537845"/>
          </a:xfrm>
          <a:prstGeom prst="rect">
            <a:avLst/>
          </a:prstGeom>
        </p:spPr>
        <p:txBody>
          <a:bodyPr wrap="square" lIns="0" tIns="0" rIns="0" bIns="0" rtlCol="0" anchor="t">
            <a:spAutoFit/>
          </a:bodyPr>
          <a:lstStyle/>
          <a:p>
            <a:pPr algn="ctr">
              <a:lnSpc>
                <a:spcPts val="4480"/>
              </a:lnSpc>
              <a:spcBef>
                <a:spcPct val="0"/>
              </a:spcBef>
            </a:pPr>
            <a:r>
              <a:rPr lang="en-US" sz="3200" b="1" dirty="0">
                <a:solidFill>
                  <a:srgbClr val="0D4D4F"/>
                </a:solidFill>
                <a:latin typeface="Comic Sans Bold"/>
                <a:ea typeface="Comic Sans Bold"/>
                <a:cs typeface="Comic Sans Bold"/>
                <a:sym typeface="Comic Sans Bold"/>
              </a:rPr>
              <a:t>Stay safe out there!</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777671" y="4175322"/>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44570" r="-13136" b="-5072"/>
              </a:stretch>
            </a:blipFill>
          </p:spPr>
          <p:txBody>
            <a:bodyPr/>
            <a:lstStyle/>
            <a:p>
              <a:endParaRPr lang="en-GB"/>
            </a:p>
          </p:txBody>
        </p:sp>
      </p:grpSp>
      <p:grpSp>
        <p:nvGrpSpPr>
          <p:cNvPr id="4" name="Group 4"/>
          <p:cNvGrpSpPr/>
          <p:nvPr/>
        </p:nvGrpSpPr>
        <p:grpSpPr>
          <a:xfrm>
            <a:off x="7891931" y="3154484"/>
            <a:ext cx="1699274" cy="1699274"/>
            <a:chOff x="0" y="0"/>
            <a:chExt cx="812800" cy="812800"/>
          </a:xfrm>
        </p:grpSpPr>
        <p:sp>
          <p:nvSpPr>
            <p:cNvPr id="5" name="Freeform 5"/>
            <p:cNvSpPr/>
            <p:nvPr/>
          </p:nvSpPr>
          <p:spPr>
            <a:xfrm rot="384850">
              <a:off x="-22530" y="-22530"/>
              <a:ext cx="857861" cy="857861"/>
            </a:xfrm>
            <a:custGeom>
              <a:avLst/>
              <a:gdLst/>
              <a:ahLst/>
              <a:cxnLst/>
              <a:rect l="l" t="t" r="r" b="b"/>
              <a:pathLst>
                <a:path w="857861" h="857861">
                  <a:moveTo>
                    <a:pt x="383529" y="25074"/>
                  </a:moveTo>
                  <a:cubicBezTo>
                    <a:pt x="160486" y="50148"/>
                    <a:pt x="0" y="251287"/>
                    <a:pt x="25074" y="474331"/>
                  </a:cubicBezTo>
                  <a:cubicBezTo>
                    <a:pt x="50148" y="697374"/>
                    <a:pt x="251287" y="857860"/>
                    <a:pt x="474331" y="832786"/>
                  </a:cubicBezTo>
                  <a:cubicBezTo>
                    <a:pt x="697374" y="807712"/>
                    <a:pt x="857860" y="606573"/>
                    <a:pt x="832786" y="383529"/>
                  </a:cubicBezTo>
                  <a:cubicBezTo>
                    <a:pt x="807712" y="160486"/>
                    <a:pt x="606573" y="0"/>
                    <a:pt x="383529" y="25074"/>
                  </a:cubicBezTo>
                  <a:close/>
                </a:path>
              </a:pathLst>
            </a:custGeom>
            <a:blipFill>
              <a:blip r:embed="rId3"/>
              <a:stretch>
                <a:fillRect l="-33870" t="-11425" r="-33371"/>
              </a:stretch>
            </a:blipFill>
          </p:spPr>
          <p:txBody>
            <a:bodyPr/>
            <a:lstStyle/>
            <a:p>
              <a:endParaRPr lang="en-GB"/>
            </a:p>
          </p:txBody>
        </p:sp>
      </p:grpSp>
      <p:grpSp>
        <p:nvGrpSpPr>
          <p:cNvPr id="6" name="Group 6"/>
          <p:cNvGrpSpPr/>
          <p:nvPr/>
        </p:nvGrpSpPr>
        <p:grpSpPr>
          <a:xfrm>
            <a:off x="232118" y="2215075"/>
            <a:ext cx="6728973" cy="3920494"/>
            <a:chOff x="0" y="0"/>
            <a:chExt cx="2332270" cy="1358848"/>
          </a:xfrm>
        </p:grpSpPr>
        <p:sp>
          <p:nvSpPr>
            <p:cNvPr id="7" name="Freeform 7"/>
            <p:cNvSpPr/>
            <p:nvPr/>
          </p:nvSpPr>
          <p:spPr>
            <a:xfrm>
              <a:off x="0" y="0"/>
              <a:ext cx="2332270" cy="1358848"/>
            </a:xfrm>
            <a:custGeom>
              <a:avLst/>
              <a:gdLst/>
              <a:ahLst/>
              <a:cxnLst/>
              <a:rect l="l" t="t" r="r" b="b"/>
              <a:pathLst>
                <a:path w="2332270" h="1358848">
                  <a:moveTo>
                    <a:pt x="0" y="0"/>
                  </a:moveTo>
                  <a:lnTo>
                    <a:pt x="2332270" y="0"/>
                  </a:lnTo>
                  <a:lnTo>
                    <a:pt x="2332270" y="1358848"/>
                  </a:lnTo>
                  <a:lnTo>
                    <a:pt x="0" y="1358848"/>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66675"/>
              <a:ext cx="2332270" cy="1425523"/>
            </a:xfrm>
            <a:prstGeom prst="rect">
              <a:avLst/>
            </a:prstGeom>
          </p:spPr>
          <p:txBody>
            <a:bodyPr lIns="27093" tIns="27093" rIns="27093" bIns="27093" rtlCol="0" anchor="ctr"/>
            <a:lstStyle/>
            <a:p>
              <a:pPr algn="l">
                <a:lnSpc>
                  <a:spcPts val="2847"/>
                </a:lnSpc>
              </a:pPr>
              <a:endParaRP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Assess the risk of your activity. The riskiest environments are roads, rivers and the sea, so be aware of your surroundings such as the tides, and water depth.​</a:t>
              </a: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Stick to areas that are low risk, such as nature areas, parks or gardens​</a:t>
              </a:r>
            </a:p>
            <a:p>
              <a:pPr marL="768600" lvl="2" indent="-256200" algn="l">
                <a:lnSpc>
                  <a:spcPts val="2847"/>
                </a:lnSpc>
                <a:buFont typeface="Arial"/>
                <a:buChar char="⚬"/>
              </a:pPr>
              <a:r>
                <a:rPr lang="en-US" sz="1779">
                  <a:solidFill>
                    <a:srgbClr val="0D4D4F"/>
                  </a:solidFill>
                  <a:latin typeface="Comic Sans"/>
                  <a:ea typeface="Comic Sans"/>
                  <a:cs typeface="Comic Sans"/>
                  <a:sym typeface="Comic Sans"/>
                </a:rPr>
                <a:t>Check the weather - remember there is no such thing as bad weather, only unsuitable clothing for the weather!</a:t>
              </a:r>
            </a:p>
            <a:p>
              <a:pPr algn="l">
                <a:lnSpc>
                  <a:spcPts val="2847"/>
                </a:lnSpc>
              </a:pPr>
              <a:endParaRPr lang="en-US" sz="1779">
                <a:solidFill>
                  <a:srgbClr val="0D4D4F"/>
                </a:solidFill>
                <a:latin typeface="Comic Sans"/>
                <a:ea typeface="Comic Sans"/>
                <a:cs typeface="Comic Sans"/>
                <a:sym typeface="Comic Sans"/>
              </a:endParaRPr>
            </a:p>
          </p:txBody>
        </p:sp>
      </p:grpSp>
      <p:sp>
        <p:nvSpPr>
          <p:cNvPr id="9" name="TextBox 9"/>
          <p:cNvSpPr txBox="1"/>
          <p:nvPr/>
        </p:nvSpPr>
        <p:spPr>
          <a:xfrm>
            <a:off x="2816131" y="1567689"/>
            <a:ext cx="4363100" cy="537845"/>
          </a:xfrm>
          <a:prstGeom prst="rect">
            <a:avLst/>
          </a:prstGeom>
        </p:spPr>
        <p:txBody>
          <a:bodyPr wrap="square" lIns="0" tIns="0" rIns="0" bIns="0" rtlCol="0" anchor="t">
            <a:spAutoFit/>
          </a:bodyPr>
          <a:lstStyle/>
          <a:p>
            <a:pPr algn="ctr">
              <a:lnSpc>
                <a:spcPts val="4480"/>
              </a:lnSpc>
              <a:spcBef>
                <a:spcPct val="0"/>
              </a:spcBef>
            </a:pPr>
            <a:r>
              <a:rPr lang="en-US" sz="3200" b="1" dirty="0">
                <a:solidFill>
                  <a:srgbClr val="0D4D4F"/>
                </a:solidFill>
                <a:latin typeface="Comic Sans Bold"/>
                <a:ea typeface="Comic Sans Bold"/>
                <a:cs typeface="Comic Sans Bold"/>
                <a:sym typeface="Comic Sans Bold"/>
              </a:rPr>
              <a:t>Stay safe out there!</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21" name="Group 21"/>
          <p:cNvGrpSpPr/>
          <p:nvPr/>
        </p:nvGrpSpPr>
        <p:grpSpPr>
          <a:xfrm>
            <a:off x="7179231" y="1865186"/>
            <a:ext cx="1769820" cy="1769820"/>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24906" r="-24906"/>
              </a:stretch>
            </a:blipFill>
          </p:spPr>
          <p:txBody>
            <a:bodyPr/>
            <a:lstStyle/>
            <a:p>
              <a:endParaRPr lang="en-GB"/>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340810">
            <a:off x="7294486" y="2842278"/>
            <a:ext cx="1531508" cy="1531508"/>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5046" r="-25046"/>
              </a:stretch>
            </a:blipFill>
          </p:spPr>
          <p:txBody>
            <a:bodyPr/>
            <a:lstStyle/>
            <a:p>
              <a:endParaRPr lang="en-GB"/>
            </a:p>
          </p:txBody>
        </p:sp>
      </p:grpSp>
      <p:grpSp>
        <p:nvGrpSpPr>
          <p:cNvPr id="4" name="Group 4"/>
          <p:cNvGrpSpPr/>
          <p:nvPr/>
        </p:nvGrpSpPr>
        <p:grpSpPr>
          <a:xfrm rot="-990987">
            <a:off x="7959918" y="4293717"/>
            <a:ext cx="1668781" cy="1668781"/>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67953" r="-26693"/>
              </a:stretch>
            </a:blipFill>
          </p:spPr>
          <p:txBody>
            <a:bodyPr/>
            <a:lstStyle/>
            <a:p>
              <a:endParaRPr lang="en-GB"/>
            </a:p>
          </p:txBody>
        </p:sp>
      </p:grpSp>
      <p:grpSp>
        <p:nvGrpSpPr>
          <p:cNvPr id="6" name="Group 6"/>
          <p:cNvGrpSpPr/>
          <p:nvPr/>
        </p:nvGrpSpPr>
        <p:grpSpPr>
          <a:xfrm>
            <a:off x="731520" y="2412617"/>
            <a:ext cx="6365868" cy="4977769"/>
            <a:chOff x="0" y="0"/>
            <a:chExt cx="2206418" cy="1725301"/>
          </a:xfrm>
        </p:grpSpPr>
        <p:sp>
          <p:nvSpPr>
            <p:cNvPr id="7" name="Freeform 7"/>
            <p:cNvSpPr/>
            <p:nvPr/>
          </p:nvSpPr>
          <p:spPr>
            <a:xfrm>
              <a:off x="0" y="0"/>
              <a:ext cx="2206417" cy="1725301"/>
            </a:xfrm>
            <a:custGeom>
              <a:avLst/>
              <a:gdLst/>
              <a:ahLst/>
              <a:cxnLst/>
              <a:rect l="l" t="t" r="r" b="b"/>
              <a:pathLst>
                <a:path w="2206417" h="1725301">
                  <a:moveTo>
                    <a:pt x="0" y="0"/>
                  </a:moveTo>
                  <a:lnTo>
                    <a:pt x="2206417" y="0"/>
                  </a:lnTo>
                  <a:lnTo>
                    <a:pt x="2206417" y="1725301"/>
                  </a:lnTo>
                  <a:lnTo>
                    <a:pt x="0" y="1725301"/>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66675"/>
              <a:ext cx="2206418" cy="1791976"/>
            </a:xfrm>
            <a:prstGeom prst="rect">
              <a:avLst/>
            </a:prstGeom>
          </p:spPr>
          <p:txBody>
            <a:bodyPr lIns="27093" tIns="27093" rIns="27093" bIns="27093" rtlCol="0" anchor="ctr"/>
            <a:lstStyle/>
            <a:p>
              <a:pPr marL="384300" lvl="1" indent="-192150" algn="just">
                <a:lnSpc>
                  <a:spcPts val="2847"/>
                </a:lnSpc>
                <a:buFont typeface="Arial"/>
                <a:buChar char="•"/>
              </a:pPr>
              <a:r>
                <a:rPr lang="en-US" sz="1779">
                  <a:solidFill>
                    <a:srgbClr val="0D4D4F"/>
                  </a:solidFill>
                  <a:latin typeface="Comic Sans"/>
                  <a:ea typeface="Comic Sans"/>
                  <a:cs typeface="Comic Sans"/>
                  <a:sym typeface="Comic Sans"/>
                </a:rPr>
                <a:t>You've probably heard the saying: "leave only footprints, take only memories" - in this case, you can take photos and videos too!​ </a:t>
              </a:r>
            </a:p>
            <a:p>
              <a:pPr algn="just">
                <a:lnSpc>
                  <a:spcPts val="2847"/>
                </a:lnSpc>
              </a:pPr>
              <a:endParaRPr lang="en-US" sz="1779">
                <a:solidFill>
                  <a:srgbClr val="0D4D4F"/>
                </a:solidFill>
                <a:latin typeface="Comic Sans"/>
                <a:ea typeface="Comic Sans"/>
                <a:cs typeface="Comic Sans"/>
                <a:sym typeface="Comic Sans"/>
              </a:endParaRPr>
            </a:p>
            <a:p>
              <a:pPr marL="384300" lvl="1" indent="-192150" algn="just">
                <a:lnSpc>
                  <a:spcPts val="2847"/>
                </a:lnSpc>
                <a:buFont typeface="Arial"/>
                <a:buChar char="•"/>
              </a:pPr>
              <a:r>
                <a:rPr lang="en-US" sz="1779">
                  <a:solidFill>
                    <a:srgbClr val="0D4D4F"/>
                  </a:solidFill>
                  <a:latin typeface="Comic Sans"/>
                  <a:ea typeface="Comic Sans"/>
                  <a:cs typeface="Comic Sans"/>
                  <a:sym typeface="Comic Sans"/>
                </a:rPr>
                <a:t>One of the best things about connecting with nature is not harming it. It's important to respect every living thing.</a:t>
              </a:r>
            </a:p>
            <a:p>
              <a:pPr algn="just">
                <a:lnSpc>
                  <a:spcPts val="2847"/>
                </a:lnSpc>
              </a:pPr>
              <a:endParaRPr lang="en-US" sz="1779">
                <a:solidFill>
                  <a:srgbClr val="0D4D4F"/>
                </a:solidFill>
                <a:latin typeface="Comic Sans"/>
                <a:ea typeface="Comic Sans"/>
                <a:cs typeface="Comic Sans"/>
                <a:sym typeface="Comic Sans"/>
              </a:endParaRPr>
            </a:p>
            <a:p>
              <a:pPr marL="384300" lvl="1" indent="-192150" algn="just">
                <a:lnSpc>
                  <a:spcPts val="2847"/>
                </a:lnSpc>
                <a:buFont typeface="Arial"/>
                <a:buChar char="•"/>
              </a:pPr>
              <a:r>
                <a:rPr lang="en-US" sz="1779">
                  <a:solidFill>
                    <a:srgbClr val="0D4D4F"/>
                  </a:solidFill>
                  <a:latin typeface="Comic Sans"/>
                  <a:ea typeface="Comic Sans"/>
                  <a:cs typeface="Comic Sans"/>
                  <a:sym typeface="Comic Sans"/>
                </a:rPr>
                <a:t>Don’t forget, living things include plants and fungi! Be careful not to trample, pick or damage plants like trees of wildflowers.</a:t>
              </a:r>
            </a:p>
            <a:p>
              <a:pPr algn="just">
                <a:lnSpc>
                  <a:spcPts val="2847"/>
                </a:lnSpc>
              </a:pPr>
              <a:endParaRPr lang="en-US" sz="1779">
                <a:solidFill>
                  <a:srgbClr val="0D4D4F"/>
                </a:solidFill>
                <a:latin typeface="Comic Sans"/>
                <a:ea typeface="Comic Sans"/>
                <a:cs typeface="Comic Sans"/>
                <a:sym typeface="Comic Sans"/>
              </a:endParaRPr>
            </a:p>
            <a:p>
              <a:pPr algn="just">
                <a:lnSpc>
                  <a:spcPts val="2847"/>
                </a:lnSpc>
              </a:pPr>
              <a:endParaRPr lang="en-US" sz="1779">
                <a:solidFill>
                  <a:srgbClr val="0D4D4F"/>
                </a:solidFill>
                <a:latin typeface="Comic Sans"/>
                <a:ea typeface="Comic Sans"/>
                <a:cs typeface="Comic Sans"/>
                <a:sym typeface="Comic Sans"/>
              </a:endParaRPr>
            </a:p>
            <a:p>
              <a:pPr algn="just">
                <a:lnSpc>
                  <a:spcPts val="2847"/>
                </a:lnSpc>
              </a:pPr>
              <a:endParaRPr lang="en-US" sz="1779">
                <a:solidFill>
                  <a:srgbClr val="0D4D4F"/>
                </a:solidFill>
                <a:latin typeface="Comic Sans"/>
                <a:ea typeface="Comic Sans"/>
                <a:cs typeface="Comic Sans"/>
                <a:sym typeface="Comic Sans"/>
              </a:endParaRPr>
            </a:p>
          </p:txBody>
        </p:sp>
      </p:grpSp>
      <p:sp>
        <p:nvSpPr>
          <p:cNvPr id="9" name="TextBox 9"/>
          <p:cNvSpPr txBox="1"/>
          <p:nvPr/>
        </p:nvSpPr>
        <p:spPr>
          <a:xfrm>
            <a:off x="1889420" y="1664848"/>
            <a:ext cx="6111580" cy="500804"/>
          </a:xfrm>
          <a:prstGeom prst="rect">
            <a:avLst/>
          </a:prstGeom>
        </p:spPr>
        <p:txBody>
          <a:bodyPr wrap="square" lIns="0" tIns="0" rIns="0" bIns="0" rtlCol="0" anchor="t">
            <a:spAutoFit/>
          </a:bodyPr>
          <a:lstStyle/>
          <a:p>
            <a:pPr algn="ctr">
              <a:lnSpc>
                <a:spcPts val="4106"/>
              </a:lnSpc>
              <a:spcBef>
                <a:spcPct val="0"/>
              </a:spcBef>
            </a:pPr>
            <a:r>
              <a:rPr lang="en-US" sz="2933" b="1" dirty="0">
                <a:solidFill>
                  <a:srgbClr val="0D4D4F"/>
                </a:solidFill>
                <a:latin typeface="Comic Sans Bold"/>
                <a:ea typeface="Comic Sans Bold"/>
                <a:cs typeface="Comic Sans Bold"/>
                <a:sym typeface="Comic Sans Bold"/>
              </a:rPr>
              <a:t>Ethics while working with nature</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069500" y="2387245"/>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5025" r="-25025"/>
              </a:stretch>
            </a:blipFill>
          </p:spPr>
          <p:txBody>
            <a:bodyPr/>
            <a:lstStyle/>
            <a:p>
              <a:endParaRPr lang="en-GB"/>
            </a:p>
          </p:txBody>
        </p:sp>
      </p:grpSp>
      <p:grpSp>
        <p:nvGrpSpPr>
          <p:cNvPr id="4" name="Group 4"/>
          <p:cNvGrpSpPr/>
          <p:nvPr/>
        </p:nvGrpSpPr>
        <p:grpSpPr>
          <a:xfrm rot="-340810">
            <a:off x="7510236" y="3740610"/>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0028" r="-20028"/>
              </a:stretch>
            </a:blipFill>
          </p:spPr>
          <p:txBody>
            <a:bodyPr/>
            <a:lstStyle/>
            <a:p>
              <a:endParaRPr lang="en-GB"/>
            </a:p>
          </p:txBody>
        </p:sp>
      </p:grpSp>
      <p:grpSp>
        <p:nvGrpSpPr>
          <p:cNvPr id="6" name="Group 6"/>
          <p:cNvGrpSpPr/>
          <p:nvPr/>
        </p:nvGrpSpPr>
        <p:grpSpPr>
          <a:xfrm>
            <a:off x="941567" y="2064138"/>
            <a:ext cx="7289990" cy="795035"/>
            <a:chOff x="0" y="0"/>
            <a:chExt cx="2526719" cy="275560"/>
          </a:xfrm>
        </p:grpSpPr>
        <p:sp>
          <p:nvSpPr>
            <p:cNvPr id="7" name="Freeform 7"/>
            <p:cNvSpPr/>
            <p:nvPr/>
          </p:nvSpPr>
          <p:spPr>
            <a:xfrm>
              <a:off x="0" y="0"/>
              <a:ext cx="2526719" cy="275560"/>
            </a:xfrm>
            <a:custGeom>
              <a:avLst/>
              <a:gdLst/>
              <a:ahLst/>
              <a:cxnLst/>
              <a:rect l="l" t="t" r="r" b="b"/>
              <a:pathLst>
                <a:path w="2526719" h="275560">
                  <a:moveTo>
                    <a:pt x="0" y="0"/>
                  </a:moveTo>
                  <a:lnTo>
                    <a:pt x="2526719" y="0"/>
                  </a:lnTo>
                  <a:lnTo>
                    <a:pt x="2526719" y="275560"/>
                  </a:lnTo>
                  <a:lnTo>
                    <a:pt x="0" y="275560"/>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47625"/>
              <a:ext cx="2526719" cy="323185"/>
            </a:xfrm>
            <a:prstGeom prst="rect">
              <a:avLst/>
            </a:prstGeom>
          </p:spPr>
          <p:txBody>
            <a:bodyPr lIns="27093" tIns="27093" rIns="27093" bIns="27093" rtlCol="0" anchor="ctr"/>
            <a:lstStyle/>
            <a:p>
              <a:pPr algn="ctr">
                <a:lnSpc>
                  <a:spcPts val="2367"/>
                </a:lnSpc>
              </a:pPr>
              <a:r>
                <a:rPr lang="en-US" sz="1479" b="1">
                  <a:solidFill>
                    <a:srgbClr val="0D4D4F"/>
                  </a:solidFill>
                  <a:latin typeface="Comic Sans Bold"/>
                  <a:ea typeface="Comic Sans Bold"/>
                  <a:cs typeface="Comic Sans Bold"/>
                  <a:sym typeface="Comic Sans Bold"/>
                </a:rPr>
                <a:t>Often nature photography and filming requires us to get pretty close. Especially so, when you're using a smartphone. So remember:</a:t>
              </a:r>
            </a:p>
          </p:txBody>
        </p:sp>
      </p:grpSp>
      <p:sp>
        <p:nvSpPr>
          <p:cNvPr id="9" name="TextBox 9"/>
          <p:cNvSpPr txBox="1"/>
          <p:nvPr/>
        </p:nvSpPr>
        <p:spPr>
          <a:xfrm>
            <a:off x="3424648" y="1323767"/>
            <a:ext cx="3052351" cy="500804"/>
          </a:xfrm>
          <a:prstGeom prst="rect">
            <a:avLst/>
          </a:prstGeom>
        </p:spPr>
        <p:txBody>
          <a:bodyPr wrap="square" lIns="0" tIns="0" rIns="0" bIns="0" rtlCol="0" anchor="t">
            <a:spAutoFit/>
          </a:bodyPr>
          <a:lstStyle/>
          <a:p>
            <a:pPr algn="ctr">
              <a:lnSpc>
                <a:spcPts val="4106"/>
              </a:lnSpc>
              <a:spcBef>
                <a:spcPct val="0"/>
              </a:spcBef>
            </a:pPr>
            <a:r>
              <a:rPr lang="en-US" sz="2933" b="1" dirty="0">
                <a:solidFill>
                  <a:srgbClr val="0D4D4F"/>
                </a:solidFill>
                <a:latin typeface="Comic Sans Bold"/>
                <a:ea typeface="Comic Sans Bold"/>
                <a:cs typeface="Comic Sans Bold"/>
                <a:sym typeface="Comic Sans Bold"/>
              </a:rPr>
              <a:t>Ethics in nature</a:t>
            </a:r>
          </a:p>
        </p:txBody>
      </p:sp>
      <p:grpSp>
        <p:nvGrpSpPr>
          <p:cNvPr id="10" name="Group 10"/>
          <p:cNvGrpSpPr/>
          <p:nvPr/>
        </p:nvGrpSpPr>
        <p:grpSpPr>
          <a:xfrm>
            <a:off x="308415" y="2859173"/>
            <a:ext cx="7082326" cy="3291308"/>
            <a:chOff x="0" y="0"/>
            <a:chExt cx="2454743" cy="1140771"/>
          </a:xfrm>
        </p:grpSpPr>
        <p:sp>
          <p:nvSpPr>
            <p:cNvPr id="11" name="Freeform 11"/>
            <p:cNvSpPr/>
            <p:nvPr/>
          </p:nvSpPr>
          <p:spPr>
            <a:xfrm>
              <a:off x="0" y="0"/>
              <a:ext cx="2454743" cy="1140771"/>
            </a:xfrm>
            <a:custGeom>
              <a:avLst/>
              <a:gdLst/>
              <a:ahLst/>
              <a:cxnLst/>
              <a:rect l="l" t="t" r="r" b="b"/>
              <a:pathLst>
                <a:path w="2454743" h="1140771">
                  <a:moveTo>
                    <a:pt x="0" y="0"/>
                  </a:moveTo>
                  <a:lnTo>
                    <a:pt x="2454743" y="0"/>
                  </a:lnTo>
                  <a:lnTo>
                    <a:pt x="2454743" y="1140771"/>
                  </a:lnTo>
                  <a:lnTo>
                    <a:pt x="0" y="1140771"/>
                  </a:lnTo>
                  <a:close/>
                </a:path>
              </a:pathLst>
            </a:custGeom>
            <a:solidFill>
              <a:srgbClr val="000000">
                <a:alpha val="0"/>
              </a:srgbClr>
            </a:solidFill>
            <a:ln cap="sq">
              <a:noFill/>
              <a:prstDash val="solid"/>
              <a:miter/>
            </a:ln>
          </p:spPr>
          <p:txBody>
            <a:bodyPr/>
            <a:lstStyle/>
            <a:p>
              <a:endParaRPr lang="en-GB"/>
            </a:p>
          </p:txBody>
        </p:sp>
        <p:sp>
          <p:nvSpPr>
            <p:cNvPr id="12" name="TextBox 12"/>
            <p:cNvSpPr txBox="1"/>
            <p:nvPr/>
          </p:nvSpPr>
          <p:spPr>
            <a:xfrm>
              <a:off x="0" y="-47625"/>
              <a:ext cx="2454743" cy="1188396"/>
            </a:xfrm>
            <a:prstGeom prst="rect">
              <a:avLst/>
            </a:prstGeom>
          </p:spPr>
          <p:txBody>
            <a:bodyPr lIns="27093" tIns="27093" rIns="27093" bIns="27093" rtlCol="0" anchor="ctr"/>
            <a:lstStyle/>
            <a:p>
              <a:pPr marL="319531" lvl="1" indent="-159766" algn="l">
                <a:lnSpc>
                  <a:spcPts val="2367"/>
                </a:lnSpc>
                <a:buFont typeface="Arial"/>
                <a:buChar char="•"/>
              </a:pPr>
              <a:r>
                <a:rPr lang="en-US" sz="1479">
                  <a:solidFill>
                    <a:srgbClr val="0D4D4F"/>
                  </a:solidFill>
                  <a:latin typeface="Comic Sans"/>
                  <a:ea typeface="Comic Sans"/>
                  <a:cs typeface="Comic Sans"/>
                  <a:sym typeface="Comic Sans"/>
                </a:rPr>
                <a:t>If it's looking at you, it might be stressed out. This is a big one for mammals who are (rightfully) wary of humans. Stress isn't nice. So keep your distance.​</a:t>
              </a:r>
            </a:p>
            <a:p>
              <a:pPr marL="319531" lvl="1" indent="-159766" algn="l">
                <a:lnSpc>
                  <a:spcPts val="2367"/>
                </a:lnSpc>
                <a:buFont typeface="Arial"/>
                <a:buChar char="•"/>
              </a:pPr>
              <a:r>
                <a:rPr lang="en-US" sz="1479">
                  <a:solidFill>
                    <a:srgbClr val="0D4D4F"/>
                  </a:solidFill>
                  <a:latin typeface="Comic Sans"/>
                  <a:ea typeface="Comic Sans"/>
                  <a:cs typeface="Comic Sans"/>
                  <a:sym typeface="Comic Sans"/>
                </a:rPr>
                <a:t>Even animals like bugs and plants can get stressed by us handling them. Try to keep this to a minimum.​</a:t>
              </a:r>
            </a:p>
            <a:p>
              <a:pPr marL="319531" lvl="1" indent="-159766" algn="l">
                <a:lnSpc>
                  <a:spcPts val="2367"/>
                </a:lnSpc>
                <a:buFont typeface="Arial"/>
                <a:buChar char="•"/>
              </a:pPr>
              <a:r>
                <a:rPr lang="en-US" sz="1479">
                  <a:solidFill>
                    <a:srgbClr val="0D4D4F"/>
                  </a:solidFill>
                  <a:latin typeface="Comic Sans"/>
                  <a:ea typeface="Comic Sans"/>
                  <a:cs typeface="Comic Sans"/>
                  <a:sym typeface="Comic Sans"/>
                </a:rPr>
                <a:t>Using bait to attract animals isn't ethical. Apart from it not being a "real" interaction, the food we eat can often be unhealthy for animals.​</a:t>
              </a:r>
            </a:p>
            <a:p>
              <a:pPr marL="319531" lvl="1" indent="-159766" algn="l">
                <a:lnSpc>
                  <a:spcPts val="2367"/>
                </a:lnSpc>
                <a:buFont typeface="Arial"/>
                <a:buChar char="•"/>
              </a:pPr>
              <a:r>
                <a:rPr lang="en-US" sz="1479">
                  <a:solidFill>
                    <a:srgbClr val="0D4D4F"/>
                  </a:solidFill>
                  <a:latin typeface="Comic Sans"/>
                  <a:ea typeface="Comic Sans"/>
                  <a:cs typeface="Comic Sans"/>
                  <a:sym typeface="Comic Sans"/>
                </a:rPr>
                <a:t>Catching animals so that we can photograph them is not ethical. Please don't be tempted to do this.</a:t>
              </a:r>
            </a:p>
            <a:p>
              <a:pPr marL="319531" lvl="1" indent="-159766" algn="l">
                <a:lnSpc>
                  <a:spcPts val="2367"/>
                </a:lnSpc>
                <a:buFont typeface="Arial"/>
                <a:buChar char="•"/>
              </a:pPr>
              <a:r>
                <a:rPr lang="en-US" sz="1479">
                  <a:solidFill>
                    <a:srgbClr val="0D4D4F"/>
                  </a:solidFill>
                  <a:latin typeface="Comic Sans"/>
                  <a:ea typeface="Comic Sans"/>
                  <a:cs typeface="Comic Sans"/>
                  <a:sym typeface="Comic Sans"/>
                </a:rPr>
                <a:t>Last of all – photos are always best when you're seeing nature, well, naturally. The less interactions with humans the better.</a:t>
              </a:r>
            </a:p>
          </p:txBody>
        </p:sp>
      </p:grpSp>
      <p:grpSp>
        <p:nvGrpSpPr>
          <p:cNvPr id="13" name="Group 13"/>
          <p:cNvGrpSpPr/>
          <p:nvPr/>
        </p:nvGrpSpPr>
        <p:grpSpPr>
          <a:xfrm>
            <a:off x="-11455" y="0"/>
            <a:ext cx="9753600" cy="1117403"/>
            <a:chOff x="0" y="0"/>
            <a:chExt cx="3713439" cy="425423"/>
          </a:xfrm>
        </p:grpSpPr>
        <p:sp>
          <p:nvSpPr>
            <p:cNvPr id="14" name="Freeform 14"/>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5" name="TextBox 15"/>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6" name="TextBox 16"/>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7" name="Group 17"/>
          <p:cNvGrpSpPr/>
          <p:nvPr/>
        </p:nvGrpSpPr>
        <p:grpSpPr>
          <a:xfrm>
            <a:off x="-11455" y="6485457"/>
            <a:ext cx="9753600" cy="838341"/>
            <a:chOff x="0" y="0"/>
            <a:chExt cx="6249258" cy="537136"/>
          </a:xfrm>
        </p:grpSpPr>
        <p:sp>
          <p:nvSpPr>
            <p:cNvPr id="18" name="Freeform 18"/>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9" name="TextBox 19"/>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20" name="TextBox 2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1" name="Group 21"/>
          <p:cNvGrpSpPr/>
          <p:nvPr/>
        </p:nvGrpSpPr>
        <p:grpSpPr>
          <a:xfrm>
            <a:off x="154548" y="147993"/>
            <a:ext cx="3853201" cy="753790"/>
            <a:chOff x="0" y="0"/>
            <a:chExt cx="5137602" cy="1005053"/>
          </a:xfrm>
        </p:grpSpPr>
        <p:sp>
          <p:nvSpPr>
            <p:cNvPr id="22" name="Freeform 22"/>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3" name="TextBox 23"/>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069500" y="2387245"/>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r="-37457"/>
              </a:stretch>
            </a:blipFill>
          </p:spPr>
          <p:txBody>
            <a:bodyPr/>
            <a:lstStyle/>
            <a:p>
              <a:endParaRPr lang="en-GB"/>
            </a:p>
          </p:txBody>
        </p:sp>
      </p:grpSp>
      <p:grpSp>
        <p:nvGrpSpPr>
          <p:cNvPr id="4" name="Group 4"/>
          <p:cNvGrpSpPr/>
          <p:nvPr/>
        </p:nvGrpSpPr>
        <p:grpSpPr>
          <a:xfrm rot="-340810">
            <a:off x="7510236" y="3740610"/>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6775" r="-26775"/>
              </a:stretch>
            </a:blipFill>
          </p:spPr>
          <p:txBody>
            <a:bodyPr/>
            <a:lstStyle/>
            <a:p>
              <a:endParaRPr lang="en-GB"/>
            </a:p>
          </p:txBody>
        </p:sp>
      </p:grpSp>
      <p:grpSp>
        <p:nvGrpSpPr>
          <p:cNvPr id="6" name="Group 6"/>
          <p:cNvGrpSpPr/>
          <p:nvPr/>
        </p:nvGrpSpPr>
        <p:grpSpPr>
          <a:xfrm>
            <a:off x="2252037" y="2995128"/>
            <a:ext cx="5194114" cy="2842257"/>
            <a:chOff x="-19206" y="0"/>
            <a:chExt cx="1800286" cy="985129"/>
          </a:xfrm>
        </p:grpSpPr>
        <p:sp>
          <p:nvSpPr>
            <p:cNvPr id="7" name="Freeform 7"/>
            <p:cNvSpPr/>
            <p:nvPr/>
          </p:nvSpPr>
          <p:spPr>
            <a:xfrm>
              <a:off x="0" y="0"/>
              <a:ext cx="1781080" cy="684650"/>
            </a:xfrm>
            <a:custGeom>
              <a:avLst/>
              <a:gdLst/>
              <a:ahLst/>
              <a:cxnLst/>
              <a:rect l="l" t="t" r="r" b="b"/>
              <a:pathLst>
                <a:path w="1781080" h="684650">
                  <a:moveTo>
                    <a:pt x="0" y="0"/>
                  </a:moveTo>
                  <a:lnTo>
                    <a:pt x="1781080" y="0"/>
                  </a:lnTo>
                  <a:lnTo>
                    <a:pt x="1781080" y="684650"/>
                  </a:lnTo>
                  <a:lnTo>
                    <a:pt x="0" y="684650"/>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19206" y="205229"/>
              <a:ext cx="1781080" cy="779900"/>
            </a:xfrm>
            <a:prstGeom prst="rect">
              <a:avLst/>
            </a:prstGeom>
          </p:spPr>
          <p:txBody>
            <a:bodyPr lIns="27093" tIns="27093" rIns="27093" bIns="27093" rtlCol="0" anchor="ctr"/>
            <a:lstStyle/>
            <a:p>
              <a:pPr algn="ctr">
                <a:lnSpc>
                  <a:spcPts val="3839"/>
                </a:lnSpc>
              </a:pPr>
              <a:r>
                <a:rPr lang="en-US" sz="2399" b="1" dirty="0">
                  <a:solidFill>
                    <a:srgbClr val="0D4D4F"/>
                  </a:solidFill>
                  <a:latin typeface="Comic Sans Bold"/>
                  <a:ea typeface="Comic Sans Bold"/>
                  <a:cs typeface="Comic Sans Bold"/>
                  <a:sym typeface="Comic Sans Bold"/>
                </a:rPr>
                <a:t>Use the gap between the session to practice taking photos - bring to next session</a:t>
              </a:r>
            </a:p>
            <a:p>
              <a:pPr algn="ctr">
                <a:lnSpc>
                  <a:spcPts val="3839"/>
                </a:lnSpc>
              </a:pPr>
              <a:endParaRPr lang="en-US" sz="2399" b="1" dirty="0">
                <a:solidFill>
                  <a:srgbClr val="0D4D4F"/>
                </a:solidFill>
                <a:latin typeface="Comic Sans Bold"/>
                <a:ea typeface="Comic Sans Bold"/>
                <a:cs typeface="Comic Sans Bold"/>
                <a:sym typeface="Comic Sans Bold"/>
              </a:endParaRPr>
            </a:p>
          </p:txBody>
        </p:sp>
      </p:grpSp>
      <p:sp>
        <p:nvSpPr>
          <p:cNvPr id="9" name="TextBox 9"/>
          <p:cNvSpPr txBox="1"/>
          <p:nvPr/>
        </p:nvSpPr>
        <p:spPr>
          <a:xfrm>
            <a:off x="3754673" y="2108291"/>
            <a:ext cx="2417527" cy="500757"/>
          </a:xfrm>
          <a:prstGeom prst="rect">
            <a:avLst/>
          </a:prstGeom>
        </p:spPr>
        <p:txBody>
          <a:bodyPr wrap="square" lIns="0" tIns="0" rIns="0" bIns="0" rtlCol="0" anchor="t">
            <a:spAutoFit/>
          </a:bodyPr>
          <a:lstStyle/>
          <a:p>
            <a:pPr algn="ctr">
              <a:lnSpc>
                <a:spcPts val="4106"/>
              </a:lnSpc>
              <a:spcBef>
                <a:spcPct val="0"/>
              </a:spcBef>
            </a:pPr>
            <a:r>
              <a:rPr lang="en-US" sz="2933" b="1" dirty="0">
                <a:solidFill>
                  <a:srgbClr val="0D4D4F"/>
                </a:solidFill>
                <a:latin typeface="Comic Sans Bold"/>
                <a:ea typeface="Comic Sans Bold"/>
                <a:cs typeface="Comic Sans Bold"/>
                <a:sym typeface="Comic Sans Bold"/>
              </a:rPr>
              <a:t>Over to you!</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5"/>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55" y="0"/>
            <a:ext cx="9753600" cy="1117403"/>
            <a:chOff x="0" y="0"/>
            <a:chExt cx="3713439" cy="425423"/>
          </a:xfrm>
        </p:grpSpPr>
        <p:sp>
          <p:nvSpPr>
            <p:cNvPr id="3" name="Freeform 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4" name="TextBox 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5" name="TextBox 5"/>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6" name="Group 6"/>
          <p:cNvGrpSpPr/>
          <p:nvPr/>
        </p:nvGrpSpPr>
        <p:grpSpPr>
          <a:xfrm>
            <a:off x="-11455" y="6485457"/>
            <a:ext cx="9753600" cy="838341"/>
            <a:chOff x="0" y="0"/>
            <a:chExt cx="6249258" cy="537136"/>
          </a:xfrm>
        </p:grpSpPr>
        <p:sp>
          <p:nvSpPr>
            <p:cNvPr id="7" name="Freeform 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8" name="TextBox 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9" name="TextBox 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0" name="Group 10"/>
          <p:cNvGrpSpPr/>
          <p:nvPr/>
        </p:nvGrpSpPr>
        <p:grpSpPr>
          <a:xfrm>
            <a:off x="154548" y="147993"/>
            <a:ext cx="3853201" cy="753790"/>
            <a:chOff x="0" y="0"/>
            <a:chExt cx="5137602" cy="1005053"/>
          </a:xfrm>
        </p:grpSpPr>
        <p:sp>
          <p:nvSpPr>
            <p:cNvPr id="11" name="Freeform 1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2" name="TextBox 1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13" name="Group 13"/>
          <p:cNvGrpSpPr/>
          <p:nvPr/>
        </p:nvGrpSpPr>
        <p:grpSpPr>
          <a:xfrm>
            <a:off x="1094778" y="2703324"/>
            <a:ext cx="6187883" cy="1210516"/>
            <a:chOff x="0" y="0"/>
            <a:chExt cx="8250511" cy="1614022"/>
          </a:xfrm>
        </p:grpSpPr>
        <p:sp>
          <p:nvSpPr>
            <p:cNvPr id="14" name="Freeform 14"/>
            <p:cNvSpPr/>
            <p:nvPr/>
          </p:nvSpPr>
          <p:spPr>
            <a:xfrm>
              <a:off x="0" y="0"/>
              <a:ext cx="3278908" cy="1614022"/>
            </a:xfrm>
            <a:custGeom>
              <a:avLst/>
              <a:gdLst/>
              <a:ahLst/>
              <a:cxnLst/>
              <a:rect l="l" t="t" r="r" b="b"/>
              <a:pathLst>
                <a:path w="3278908" h="1614022">
                  <a:moveTo>
                    <a:pt x="0" y="0"/>
                  </a:moveTo>
                  <a:lnTo>
                    <a:pt x="3278908" y="0"/>
                  </a:lnTo>
                  <a:lnTo>
                    <a:pt x="3278908" y="1614022"/>
                  </a:lnTo>
                  <a:lnTo>
                    <a:pt x="0" y="1614022"/>
                  </a:lnTo>
                  <a:lnTo>
                    <a:pt x="0" y="0"/>
                  </a:lnTo>
                  <a:close/>
                </a:path>
              </a:pathLst>
            </a:custGeom>
            <a:blipFill>
              <a:blip r:embed="rId3"/>
              <a:stretch>
                <a:fillRect l="-101" r="-101"/>
              </a:stretch>
            </a:blipFill>
          </p:spPr>
          <p:txBody>
            <a:bodyPr/>
            <a:lstStyle/>
            <a:p>
              <a:endParaRPr lang="en-GB"/>
            </a:p>
          </p:txBody>
        </p:sp>
        <p:sp>
          <p:nvSpPr>
            <p:cNvPr id="15" name="TextBox 15"/>
            <p:cNvSpPr txBox="1"/>
            <p:nvPr/>
          </p:nvSpPr>
          <p:spPr>
            <a:xfrm>
              <a:off x="3457897" y="0"/>
              <a:ext cx="4792614" cy="1614022"/>
            </a:xfrm>
            <a:prstGeom prst="rect">
              <a:avLst/>
            </a:prstGeom>
          </p:spPr>
          <p:txBody>
            <a:bodyPr lIns="0" tIns="0" rIns="0" bIns="0" rtlCol="0" anchor="t">
              <a:spAutoFit/>
            </a:bodyPr>
            <a:lstStyle/>
            <a:p>
              <a:pPr algn="l">
                <a:lnSpc>
                  <a:spcPts val="4376"/>
                </a:lnSpc>
              </a:pPr>
              <a:r>
                <a:rPr lang="en-US" sz="4376">
                  <a:solidFill>
                    <a:srgbClr val="000000"/>
                  </a:solidFill>
                  <a:latin typeface="Americane Condensed"/>
                  <a:ea typeface="Americane Condensed"/>
                  <a:cs typeface="Americane Condensed"/>
                  <a:sym typeface="Americane Condensed"/>
                </a:rPr>
                <a:t>Youth Nature Photo Competition</a:t>
              </a:r>
            </a:p>
          </p:txBody>
        </p:sp>
      </p:grpSp>
      <p:grpSp>
        <p:nvGrpSpPr>
          <p:cNvPr id="16" name="Group 16"/>
          <p:cNvGrpSpPr/>
          <p:nvPr/>
        </p:nvGrpSpPr>
        <p:grpSpPr>
          <a:xfrm>
            <a:off x="7282661" y="2239740"/>
            <a:ext cx="1669785" cy="2527708"/>
            <a:chOff x="0" y="0"/>
            <a:chExt cx="2226380" cy="3370278"/>
          </a:xfrm>
        </p:grpSpPr>
        <p:grpSp>
          <p:nvGrpSpPr>
            <p:cNvPr id="17" name="Group 17"/>
            <p:cNvGrpSpPr/>
            <p:nvPr/>
          </p:nvGrpSpPr>
          <p:grpSpPr>
            <a:xfrm rot="648335">
              <a:off x="321506" y="187222"/>
              <a:ext cx="1599110" cy="2995833"/>
              <a:chOff x="0" y="0"/>
              <a:chExt cx="1241232" cy="2325370"/>
            </a:xfrm>
          </p:grpSpPr>
          <p:sp>
            <p:nvSpPr>
              <p:cNvPr id="18" name="Freeform 18"/>
              <p:cNvSpPr/>
              <p:nvPr/>
            </p:nvSpPr>
            <p:spPr>
              <a:xfrm>
                <a:off x="0" y="0"/>
                <a:ext cx="1241232" cy="2325370"/>
              </a:xfrm>
              <a:custGeom>
                <a:avLst/>
                <a:gdLst/>
                <a:ahLst/>
                <a:cxnLst/>
                <a:rect l="l" t="t" r="r" b="b"/>
                <a:pathLst>
                  <a:path w="1241232" h="2325370">
                    <a:moveTo>
                      <a:pt x="0" y="2223770"/>
                    </a:moveTo>
                    <a:lnTo>
                      <a:pt x="0" y="101600"/>
                    </a:lnTo>
                    <a:cubicBezTo>
                      <a:pt x="0" y="45720"/>
                      <a:pt x="43383" y="0"/>
                      <a:pt x="96406" y="0"/>
                    </a:cubicBezTo>
                    <a:lnTo>
                      <a:pt x="1144825" y="0"/>
                    </a:lnTo>
                    <a:cubicBezTo>
                      <a:pt x="1197849" y="0"/>
                      <a:pt x="1241232" y="45720"/>
                      <a:pt x="1241232" y="101600"/>
                    </a:cubicBezTo>
                    <a:lnTo>
                      <a:pt x="1241232" y="2223770"/>
                    </a:lnTo>
                    <a:cubicBezTo>
                      <a:pt x="1241232" y="2279650"/>
                      <a:pt x="1197849" y="2325370"/>
                      <a:pt x="1144825" y="2325370"/>
                    </a:cubicBezTo>
                    <a:lnTo>
                      <a:pt x="96406" y="2325370"/>
                    </a:lnTo>
                    <a:cubicBezTo>
                      <a:pt x="43383" y="2325370"/>
                      <a:pt x="0" y="2279650"/>
                      <a:pt x="0" y="2223770"/>
                    </a:cubicBezTo>
                    <a:close/>
                  </a:path>
                </a:pathLst>
              </a:custGeom>
              <a:blipFill>
                <a:blip r:embed="rId4"/>
                <a:stretch>
                  <a:fillRect l="-20253" r="-20253"/>
                </a:stretch>
              </a:blipFill>
              <a:ln cap="sq">
                <a:noFill/>
                <a:prstDash val="solid"/>
                <a:miter/>
              </a:ln>
            </p:spPr>
            <p:txBody>
              <a:bodyPr/>
              <a:lstStyle/>
              <a:p>
                <a:endParaRPr lang="en-GB"/>
              </a:p>
            </p:txBody>
          </p:sp>
        </p:grpSp>
        <p:sp>
          <p:nvSpPr>
            <p:cNvPr id="19" name="Freeform 19"/>
            <p:cNvSpPr/>
            <p:nvPr/>
          </p:nvSpPr>
          <p:spPr>
            <a:xfrm rot="648335">
              <a:off x="276874" y="129202"/>
              <a:ext cx="1672632" cy="3111874"/>
            </a:xfrm>
            <a:custGeom>
              <a:avLst/>
              <a:gdLst/>
              <a:ahLst/>
              <a:cxnLst/>
              <a:rect l="l" t="t" r="r" b="b"/>
              <a:pathLst>
                <a:path w="1672632" h="3111874">
                  <a:moveTo>
                    <a:pt x="0" y="0"/>
                  </a:moveTo>
                  <a:lnTo>
                    <a:pt x="1672632" y="0"/>
                  </a:lnTo>
                  <a:lnTo>
                    <a:pt x="1672632" y="3111874"/>
                  </a:lnTo>
                  <a:lnTo>
                    <a:pt x="0" y="31118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20" name="Group 20"/>
            <p:cNvGrpSpPr/>
            <p:nvPr/>
          </p:nvGrpSpPr>
          <p:grpSpPr>
            <a:xfrm>
              <a:off x="765542" y="2575275"/>
              <a:ext cx="347648" cy="34764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8E8E8"/>
              </a:solidFill>
            </p:spPr>
            <p:txBody>
              <a:bodyPr/>
              <a:lstStyle/>
              <a:p>
                <a:endParaRPr lang="en-GB"/>
              </a:p>
            </p:txBody>
          </p:sp>
          <p:sp>
            <p:nvSpPr>
              <p:cNvPr id="22" name="TextBox 22"/>
              <p:cNvSpPr txBox="1"/>
              <p:nvPr/>
            </p:nvSpPr>
            <p:spPr>
              <a:xfrm>
                <a:off x="76200" y="57150"/>
                <a:ext cx="660400" cy="679450"/>
              </a:xfrm>
              <a:prstGeom prst="rect">
                <a:avLst/>
              </a:prstGeom>
            </p:spPr>
            <p:txBody>
              <a:bodyPr lIns="50800" tIns="50800" rIns="50800" bIns="50800" rtlCol="0" anchor="ctr"/>
              <a:lstStyle/>
              <a:p>
                <a:pPr algn="ctr">
                  <a:lnSpc>
                    <a:spcPts val="1679"/>
                  </a:lnSpc>
                </a:pPr>
                <a:endParaRPr/>
              </a:p>
            </p:txBody>
          </p:sp>
        </p:grpSp>
      </p:grpSp>
      <p:sp>
        <p:nvSpPr>
          <p:cNvPr id="23" name="TextBox 23"/>
          <p:cNvSpPr txBox="1"/>
          <p:nvPr/>
        </p:nvSpPr>
        <p:spPr>
          <a:xfrm>
            <a:off x="1396627" y="5099058"/>
            <a:ext cx="6937436" cy="1719381"/>
          </a:xfrm>
          <a:prstGeom prst="rect">
            <a:avLst/>
          </a:prstGeom>
        </p:spPr>
        <p:txBody>
          <a:bodyPr lIns="0" tIns="0" rIns="0" bIns="0" rtlCol="0" anchor="t">
            <a:spAutoFit/>
          </a:bodyPr>
          <a:lstStyle/>
          <a:p>
            <a:pPr algn="ctr">
              <a:lnSpc>
                <a:spcPts val="4628"/>
              </a:lnSpc>
            </a:pPr>
            <a:r>
              <a:rPr lang="en-US" sz="3306" dirty="0">
                <a:solidFill>
                  <a:srgbClr val="000000"/>
                </a:solidFill>
                <a:latin typeface="Americane Condensed"/>
                <a:ea typeface="Americane Condensed"/>
                <a:cs typeface="Americane Condensed"/>
                <a:sym typeface="Americane Condensed"/>
              </a:rPr>
              <a:t>Submit your photos at :</a:t>
            </a:r>
          </a:p>
          <a:p>
            <a:pPr algn="ctr">
              <a:lnSpc>
                <a:spcPts val="4628"/>
              </a:lnSpc>
              <a:spcBef>
                <a:spcPct val="0"/>
              </a:spcBef>
            </a:pPr>
            <a:r>
              <a:rPr lang="en-US" sz="3600" u="sng" dirty="0">
                <a:solidFill>
                  <a:srgbClr val="24A1A3"/>
                </a:solidFill>
                <a:latin typeface="Americane Condensed"/>
                <a:ea typeface="Americane Condensed"/>
                <a:cs typeface="Americane Condensed"/>
                <a:sym typeface="Americane Condensed"/>
              </a:rPr>
              <a:t>www.wildscreen.org/ark</a:t>
            </a:r>
          </a:p>
          <a:p>
            <a:pPr algn="ctr">
              <a:lnSpc>
                <a:spcPts val="4628"/>
              </a:lnSpc>
              <a:spcBef>
                <a:spcPct val="0"/>
              </a:spcBef>
            </a:pPr>
            <a:endParaRPr lang="en-US" sz="3306" u="sng" dirty="0">
              <a:solidFill>
                <a:srgbClr val="24A1A3"/>
              </a:solidFill>
              <a:latin typeface="Americane Condensed"/>
              <a:ea typeface="Americane Condensed"/>
              <a:cs typeface="Americane Condensed"/>
              <a:sym typeface="Americane Condensed"/>
              <a:hlinkClick r:id="rId7" tooltip="https://wildscreen.org/ar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137170" y="1887780"/>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19999" r="-19999"/>
              </a:stretch>
            </a:blipFill>
          </p:spPr>
          <p:txBody>
            <a:bodyPr/>
            <a:lstStyle/>
            <a:p>
              <a:endParaRPr lang="en-GB"/>
            </a:p>
          </p:txBody>
        </p:sp>
      </p:grpSp>
      <p:grpSp>
        <p:nvGrpSpPr>
          <p:cNvPr id="4" name="Group 4"/>
          <p:cNvGrpSpPr/>
          <p:nvPr/>
        </p:nvGrpSpPr>
        <p:grpSpPr>
          <a:xfrm rot="-340810">
            <a:off x="7632378" y="3466290"/>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0028" r="-20028"/>
              </a:stretch>
            </a:blipFill>
          </p:spPr>
          <p:txBody>
            <a:bodyPr/>
            <a:lstStyle/>
            <a:p>
              <a:endParaRPr lang="en-GB"/>
            </a:p>
          </p:txBody>
        </p:sp>
      </p:grpSp>
      <p:sp>
        <p:nvSpPr>
          <p:cNvPr id="6" name="Freeform 6"/>
          <p:cNvSpPr/>
          <p:nvPr/>
        </p:nvSpPr>
        <p:spPr>
          <a:xfrm>
            <a:off x="220972" y="1032671"/>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4"/>
            <a:stretch>
              <a:fillRect t="-200" b="-200"/>
            </a:stretch>
          </a:blipFill>
        </p:spPr>
        <p:txBody>
          <a:bodyPr/>
          <a:lstStyle/>
          <a:p>
            <a:endParaRPr lang="en-GB"/>
          </a:p>
        </p:txBody>
      </p:sp>
      <p:grpSp>
        <p:nvGrpSpPr>
          <p:cNvPr id="7" name="Group 7"/>
          <p:cNvGrpSpPr/>
          <p:nvPr/>
        </p:nvGrpSpPr>
        <p:grpSpPr>
          <a:xfrm>
            <a:off x="502616" y="2156050"/>
            <a:ext cx="7010266" cy="4129687"/>
            <a:chOff x="0" y="0"/>
            <a:chExt cx="2429767" cy="1431354"/>
          </a:xfrm>
        </p:grpSpPr>
        <p:sp>
          <p:nvSpPr>
            <p:cNvPr id="8" name="Freeform 8"/>
            <p:cNvSpPr/>
            <p:nvPr/>
          </p:nvSpPr>
          <p:spPr>
            <a:xfrm>
              <a:off x="0" y="0"/>
              <a:ext cx="2429767" cy="1431354"/>
            </a:xfrm>
            <a:custGeom>
              <a:avLst/>
              <a:gdLst/>
              <a:ahLst/>
              <a:cxnLst/>
              <a:rect l="l" t="t" r="r" b="b"/>
              <a:pathLst>
                <a:path w="2429767" h="1431354">
                  <a:moveTo>
                    <a:pt x="0" y="0"/>
                  </a:moveTo>
                  <a:lnTo>
                    <a:pt x="2429767" y="0"/>
                  </a:lnTo>
                  <a:lnTo>
                    <a:pt x="2429767" y="1431354"/>
                  </a:lnTo>
                  <a:lnTo>
                    <a:pt x="0" y="1431354"/>
                  </a:lnTo>
                  <a:close/>
                </a:path>
              </a:pathLst>
            </a:custGeom>
            <a:solidFill>
              <a:srgbClr val="000000">
                <a:alpha val="0"/>
              </a:srgbClr>
            </a:solidFill>
            <a:ln cap="sq">
              <a:noFill/>
              <a:prstDash val="solid"/>
              <a:miter/>
            </a:ln>
          </p:spPr>
          <p:txBody>
            <a:bodyPr/>
            <a:lstStyle/>
            <a:p>
              <a:endParaRPr lang="en-GB"/>
            </a:p>
          </p:txBody>
        </p:sp>
        <p:sp>
          <p:nvSpPr>
            <p:cNvPr id="9" name="TextBox 9"/>
            <p:cNvSpPr txBox="1"/>
            <p:nvPr/>
          </p:nvSpPr>
          <p:spPr>
            <a:xfrm>
              <a:off x="0" y="-66675"/>
              <a:ext cx="2429767" cy="1498029"/>
            </a:xfrm>
            <a:prstGeom prst="rect">
              <a:avLst/>
            </a:prstGeom>
          </p:spPr>
          <p:txBody>
            <a:bodyPr lIns="27093" tIns="27093" rIns="27093" bIns="27093" rtlCol="0" anchor="ctr"/>
            <a:lstStyle/>
            <a:p>
              <a:pPr algn="l">
                <a:lnSpc>
                  <a:spcPts val="2527"/>
                </a:lnSpc>
              </a:pPr>
              <a:r>
                <a:rPr lang="en-US" sz="1579" u="sng">
                  <a:solidFill>
                    <a:srgbClr val="0D4D4F"/>
                  </a:solidFill>
                  <a:latin typeface="Comic Sans"/>
                  <a:ea typeface="Comic Sans"/>
                  <a:cs typeface="Comic Sans"/>
                  <a:sym typeface="Comic Sans"/>
                </a:rPr>
                <a:t>People in the UK are amongst the least connected to nature in Europe</a:t>
              </a:r>
              <a:r>
                <a:rPr lang="en-US" sz="1579">
                  <a:solidFill>
                    <a:srgbClr val="0D4D4F"/>
                  </a:solidFill>
                  <a:latin typeface="Comic Sans"/>
                  <a:ea typeface="Comic Sans"/>
                  <a:cs typeface="Comic Sans"/>
                  <a:sym typeface="Comic Sans"/>
                </a:rPr>
                <a:t>. </a:t>
              </a:r>
            </a:p>
            <a:p>
              <a:pPr algn="l">
                <a:lnSpc>
                  <a:spcPts val="2527"/>
                </a:lnSpc>
              </a:pPr>
              <a:endParaRPr lang="en-US" sz="1579">
                <a:solidFill>
                  <a:srgbClr val="0D4D4F"/>
                </a:solidFill>
                <a:latin typeface="Comic Sans"/>
                <a:ea typeface="Comic Sans"/>
                <a:cs typeface="Comic Sans"/>
                <a:sym typeface="Comic Sans"/>
              </a:endParaRPr>
            </a:p>
            <a:p>
              <a:pPr algn="l">
                <a:lnSpc>
                  <a:spcPts val="2527"/>
                </a:lnSpc>
              </a:pPr>
              <a:r>
                <a:rPr lang="en-US" sz="1579">
                  <a:solidFill>
                    <a:srgbClr val="0D4D4F"/>
                  </a:solidFill>
                  <a:latin typeface="Comic Sans"/>
                  <a:ea typeface="Comic Sans"/>
                  <a:cs typeface="Comic Sans"/>
                  <a:sym typeface="Comic Sans"/>
                </a:rPr>
                <a:t>Young people aged 13-21 are even less likely to feel that connection.​</a:t>
              </a:r>
            </a:p>
            <a:p>
              <a:pPr algn="l">
                <a:lnSpc>
                  <a:spcPts val="2527"/>
                </a:lnSpc>
              </a:pPr>
              <a:endParaRPr lang="en-US" sz="1579">
                <a:solidFill>
                  <a:srgbClr val="0D4D4F"/>
                </a:solidFill>
                <a:latin typeface="Comic Sans"/>
                <a:ea typeface="Comic Sans"/>
                <a:cs typeface="Comic Sans"/>
                <a:sym typeface="Comic Sans"/>
              </a:endParaRPr>
            </a:p>
            <a:p>
              <a:pPr marL="341121" lvl="1" indent="-170560" algn="l">
                <a:lnSpc>
                  <a:spcPts val="2527"/>
                </a:lnSpc>
                <a:buFont typeface="Arial"/>
                <a:buChar char="•"/>
              </a:pPr>
              <a:r>
                <a:rPr lang="en-US" sz="1579">
                  <a:solidFill>
                    <a:srgbClr val="0D4D4F"/>
                  </a:solidFill>
                  <a:latin typeface="Comic Sans"/>
                  <a:ea typeface="Comic Sans"/>
                  <a:cs typeface="Comic Sans"/>
                  <a:sym typeface="Comic Sans"/>
                </a:rPr>
                <a:t>What might stop young people from getting out into nature?​</a:t>
              </a:r>
            </a:p>
            <a:p>
              <a:pPr algn="l">
                <a:lnSpc>
                  <a:spcPts val="2527"/>
                </a:lnSpc>
              </a:pPr>
              <a:endParaRPr lang="en-US" sz="1579">
                <a:solidFill>
                  <a:srgbClr val="0D4D4F"/>
                </a:solidFill>
                <a:latin typeface="Comic Sans"/>
                <a:ea typeface="Comic Sans"/>
                <a:cs typeface="Comic Sans"/>
                <a:sym typeface="Comic Sans"/>
              </a:endParaRPr>
            </a:p>
            <a:p>
              <a:pPr marL="341121" lvl="1" indent="-170560" algn="l">
                <a:lnSpc>
                  <a:spcPts val="2527"/>
                </a:lnSpc>
                <a:buFont typeface="Arial"/>
                <a:buChar char="•"/>
              </a:pPr>
              <a:r>
                <a:rPr lang="en-US" sz="1579">
                  <a:solidFill>
                    <a:srgbClr val="0D4D4F"/>
                  </a:solidFill>
                  <a:latin typeface="Comic Sans"/>
                  <a:ea typeface="Comic Sans"/>
                  <a:cs typeface="Comic Sans"/>
                  <a:sym typeface="Comic Sans"/>
                </a:rPr>
                <a:t>Why might connecting with nature be a good thing?​</a:t>
              </a:r>
            </a:p>
            <a:p>
              <a:pPr algn="l">
                <a:lnSpc>
                  <a:spcPts val="2527"/>
                </a:lnSpc>
              </a:pPr>
              <a:endParaRPr lang="en-US" sz="1579">
                <a:solidFill>
                  <a:srgbClr val="0D4D4F"/>
                </a:solidFill>
                <a:latin typeface="Comic Sans"/>
                <a:ea typeface="Comic Sans"/>
                <a:cs typeface="Comic Sans"/>
                <a:sym typeface="Comic Sans"/>
              </a:endParaRPr>
            </a:p>
            <a:p>
              <a:pPr algn="l">
                <a:lnSpc>
                  <a:spcPts val="2527"/>
                </a:lnSpc>
              </a:pPr>
              <a:r>
                <a:rPr lang="en-US" sz="1579">
                  <a:solidFill>
                    <a:srgbClr val="0D4D4F"/>
                  </a:solidFill>
                  <a:latin typeface="Comic Sans"/>
                  <a:ea typeface="Comic Sans"/>
                  <a:cs typeface="Comic Sans"/>
                  <a:sym typeface="Comic Sans"/>
                </a:rPr>
                <a:t>“Connecting” just means enjoying or experiencing the natural world in your own way. Everyone can feel connected to nature. It’s thought one of the benefits of increased nature connectedness is wanting to do more to protect nature.​</a:t>
              </a:r>
            </a:p>
            <a:p>
              <a:pPr algn="l">
                <a:lnSpc>
                  <a:spcPts val="2527"/>
                </a:lnSpc>
              </a:pPr>
              <a:endParaRPr lang="en-US" sz="1579">
                <a:solidFill>
                  <a:srgbClr val="0D4D4F"/>
                </a:solidFill>
                <a:latin typeface="Comic Sans"/>
                <a:ea typeface="Comic Sans"/>
                <a:cs typeface="Comic Sans"/>
                <a:sym typeface="Comic Sans"/>
              </a:endParaRPr>
            </a:p>
          </p:txBody>
        </p:sp>
      </p:grpSp>
      <p:sp>
        <p:nvSpPr>
          <p:cNvPr id="10" name="TextBox 10"/>
          <p:cNvSpPr txBox="1"/>
          <p:nvPr/>
        </p:nvSpPr>
        <p:spPr>
          <a:xfrm>
            <a:off x="2153394" y="1374449"/>
            <a:ext cx="5446812" cy="572052"/>
          </a:xfrm>
          <a:prstGeom prst="rect">
            <a:avLst/>
          </a:prstGeom>
        </p:spPr>
        <p:txBody>
          <a:bodyPr lIns="0" tIns="0" rIns="0" bIns="0" rtlCol="0" anchor="t">
            <a:spAutoFit/>
          </a:bodyPr>
          <a:lstStyle/>
          <a:p>
            <a:pPr algn="ctr">
              <a:lnSpc>
                <a:spcPts val="4694"/>
              </a:lnSpc>
              <a:spcBef>
                <a:spcPct val="0"/>
              </a:spcBef>
            </a:pPr>
            <a:r>
              <a:rPr lang="en-US" sz="3353" b="1">
                <a:solidFill>
                  <a:srgbClr val="0D4D4F"/>
                </a:solidFill>
                <a:latin typeface="Comic Sans Bold"/>
                <a:ea typeface="Comic Sans Bold"/>
                <a:cs typeface="Comic Sans Bold"/>
                <a:sym typeface="Comic Sans Bold"/>
              </a:rPr>
              <a:t>Why connect with nature?</a:t>
            </a:r>
          </a:p>
        </p:txBody>
      </p:sp>
      <p:sp>
        <p:nvSpPr>
          <p:cNvPr id="11" name="TextBox 11"/>
          <p:cNvSpPr txBox="1"/>
          <p:nvPr/>
        </p:nvSpPr>
        <p:spPr>
          <a:xfrm>
            <a:off x="8023818" y="5993595"/>
            <a:ext cx="1565176" cy="237194"/>
          </a:xfrm>
          <a:prstGeom prst="rect">
            <a:avLst/>
          </a:prstGeom>
        </p:spPr>
        <p:txBody>
          <a:bodyPr lIns="0" tIns="0" rIns="0" bIns="0" rtlCol="0" anchor="t">
            <a:spAutoFit/>
          </a:bodyPr>
          <a:lstStyle/>
          <a:p>
            <a:pPr algn="ctr">
              <a:lnSpc>
                <a:spcPts val="1941"/>
              </a:lnSpc>
            </a:pPr>
            <a:r>
              <a:rPr lang="en-US" sz="1386">
                <a:solidFill>
                  <a:srgbClr val="FFFFFF"/>
                </a:solidFill>
                <a:latin typeface="HvDTrial Americane Condensed"/>
                <a:ea typeface="HvDTrial Americane Condensed"/>
                <a:cs typeface="HvDTrial Americane Condensed"/>
                <a:sym typeface="HvDTrial Americane Condensed"/>
              </a:rPr>
              <a:t>© Wildscreen 2024</a:t>
            </a:r>
          </a:p>
        </p:txBody>
      </p:sp>
      <p:grpSp>
        <p:nvGrpSpPr>
          <p:cNvPr id="12" name="Group 12"/>
          <p:cNvGrpSpPr/>
          <p:nvPr/>
        </p:nvGrpSpPr>
        <p:grpSpPr>
          <a:xfrm>
            <a:off x="-11455" y="9525"/>
            <a:ext cx="9753600" cy="1117403"/>
            <a:chOff x="0" y="0"/>
            <a:chExt cx="3713439" cy="425423"/>
          </a:xfrm>
        </p:grpSpPr>
        <p:sp>
          <p:nvSpPr>
            <p:cNvPr id="13" name="Freeform 1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4" name="TextBox 1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5" name="TextBox 15"/>
          <p:cNvSpPr txBox="1"/>
          <p:nvPr/>
        </p:nvSpPr>
        <p:spPr>
          <a:xfrm>
            <a:off x="6961092" y="301072"/>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6" name="Group 16"/>
          <p:cNvGrpSpPr/>
          <p:nvPr/>
        </p:nvGrpSpPr>
        <p:grpSpPr>
          <a:xfrm>
            <a:off x="-11455" y="6494982"/>
            <a:ext cx="9753600" cy="838341"/>
            <a:chOff x="0" y="0"/>
            <a:chExt cx="6249258" cy="537136"/>
          </a:xfrm>
        </p:grpSpPr>
        <p:sp>
          <p:nvSpPr>
            <p:cNvPr id="17" name="Freeform 1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8" name="TextBox 1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9" name="TextBox 19"/>
          <p:cNvSpPr txBox="1"/>
          <p:nvPr/>
        </p:nvSpPr>
        <p:spPr>
          <a:xfrm>
            <a:off x="7571922" y="6749892"/>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0" name="Group 20"/>
          <p:cNvGrpSpPr/>
          <p:nvPr/>
        </p:nvGrpSpPr>
        <p:grpSpPr>
          <a:xfrm>
            <a:off x="154548" y="157518"/>
            <a:ext cx="3853201" cy="753790"/>
            <a:chOff x="0" y="0"/>
            <a:chExt cx="5137602" cy="1005053"/>
          </a:xfrm>
        </p:grpSpPr>
        <p:sp>
          <p:nvSpPr>
            <p:cNvPr id="21" name="Freeform 2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2" name="TextBox 2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105131" y="2199245"/>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1216" r="-21216"/>
              </a:stretch>
            </a:blipFill>
          </p:spPr>
          <p:txBody>
            <a:bodyPr/>
            <a:lstStyle/>
            <a:p>
              <a:endParaRPr lang="en-GB"/>
            </a:p>
          </p:txBody>
        </p:sp>
      </p:grpSp>
      <p:grpSp>
        <p:nvGrpSpPr>
          <p:cNvPr id="4" name="Group 4"/>
          <p:cNvGrpSpPr/>
          <p:nvPr/>
        </p:nvGrpSpPr>
        <p:grpSpPr>
          <a:xfrm>
            <a:off x="7583809" y="3625547"/>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9430" r="-29430"/>
              </a:stretch>
            </a:blipFill>
          </p:spPr>
          <p:txBody>
            <a:bodyPr/>
            <a:lstStyle/>
            <a:p>
              <a:endParaRPr lang="en-GB"/>
            </a:p>
          </p:txBody>
        </p:sp>
      </p:grpSp>
      <p:grpSp>
        <p:nvGrpSpPr>
          <p:cNvPr id="6" name="Group 6"/>
          <p:cNvGrpSpPr/>
          <p:nvPr/>
        </p:nvGrpSpPr>
        <p:grpSpPr>
          <a:xfrm>
            <a:off x="453654" y="2497596"/>
            <a:ext cx="7108189" cy="3397190"/>
            <a:chOff x="0" y="0"/>
            <a:chExt cx="2463707" cy="1177470"/>
          </a:xfrm>
        </p:grpSpPr>
        <p:sp>
          <p:nvSpPr>
            <p:cNvPr id="7" name="Freeform 7"/>
            <p:cNvSpPr/>
            <p:nvPr/>
          </p:nvSpPr>
          <p:spPr>
            <a:xfrm>
              <a:off x="0" y="0"/>
              <a:ext cx="2463707" cy="1177470"/>
            </a:xfrm>
            <a:custGeom>
              <a:avLst/>
              <a:gdLst/>
              <a:ahLst/>
              <a:cxnLst/>
              <a:rect l="l" t="t" r="r" b="b"/>
              <a:pathLst>
                <a:path w="2463707" h="1177470">
                  <a:moveTo>
                    <a:pt x="0" y="0"/>
                  </a:moveTo>
                  <a:lnTo>
                    <a:pt x="2463707" y="0"/>
                  </a:lnTo>
                  <a:lnTo>
                    <a:pt x="2463707" y="1177470"/>
                  </a:lnTo>
                  <a:lnTo>
                    <a:pt x="0" y="1177470"/>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76200"/>
              <a:ext cx="2463707" cy="1253670"/>
            </a:xfrm>
            <a:prstGeom prst="rect">
              <a:avLst/>
            </a:prstGeom>
          </p:spPr>
          <p:txBody>
            <a:bodyPr lIns="27093" tIns="27093" rIns="27093" bIns="27093" rtlCol="0" anchor="ctr"/>
            <a:lstStyle/>
            <a:p>
              <a:pPr marL="453390" lvl="1" indent="-226695" algn="l">
                <a:lnSpc>
                  <a:spcPts val="3360"/>
                </a:lnSpc>
                <a:buFont typeface="Arial"/>
                <a:buChar char="•"/>
              </a:pPr>
              <a:r>
                <a:rPr lang="en-US" sz="2100">
                  <a:solidFill>
                    <a:srgbClr val="0D4D4F"/>
                  </a:solidFill>
                  <a:latin typeface="Comic Sans"/>
                  <a:ea typeface="Comic Sans"/>
                  <a:cs typeface="Comic Sans"/>
                  <a:sym typeface="Comic Sans"/>
                </a:rPr>
                <a:t>Nature is collapsing at an alarming and unprecedented rate. Globally we have lost 60% of wild vertebrates and up to 76% of insects since 1970.</a:t>
              </a:r>
            </a:p>
            <a:p>
              <a:pPr algn="l">
                <a:lnSpc>
                  <a:spcPts val="3360"/>
                </a:lnSpc>
              </a:pPr>
              <a:endParaRPr lang="en-US" sz="2100">
                <a:solidFill>
                  <a:srgbClr val="0D4D4F"/>
                </a:solidFill>
                <a:latin typeface="Comic Sans"/>
                <a:ea typeface="Comic Sans"/>
                <a:cs typeface="Comic Sans"/>
                <a:sym typeface="Comic Sans"/>
              </a:endParaRPr>
            </a:p>
            <a:p>
              <a:pPr marL="453390" lvl="1" indent="-226695" algn="l">
                <a:lnSpc>
                  <a:spcPts val="3360"/>
                </a:lnSpc>
                <a:buFont typeface="Arial"/>
                <a:buChar char="•"/>
              </a:pPr>
              <a:r>
                <a:rPr lang="en-US" sz="2100">
                  <a:solidFill>
                    <a:srgbClr val="0D4D4F"/>
                  </a:solidFill>
                  <a:latin typeface="Comic Sans"/>
                  <a:ea typeface="Comic Sans"/>
                  <a:cs typeface="Comic Sans"/>
                  <a:sym typeface="Comic Sans"/>
                </a:rPr>
                <a:t>The UK government is working on on a </a:t>
              </a:r>
              <a:r>
                <a:rPr lang="en-US" sz="2100" u="sng">
                  <a:solidFill>
                    <a:srgbClr val="0D4D4F"/>
                  </a:solidFill>
                  <a:latin typeface="Comic Sans"/>
                  <a:ea typeface="Comic Sans"/>
                  <a:cs typeface="Comic Sans"/>
                  <a:sym typeface="Comic Sans"/>
                  <a:hlinkClick r:id="rId4" tooltip="https://www.westofengland-ca.gov.uk/what-we-do/environment/the-local-nature-recovery-strategy/"/>
                </a:rPr>
                <a:t>nature recovery strategy</a:t>
              </a:r>
              <a:r>
                <a:rPr lang="en-US" sz="2100">
                  <a:solidFill>
                    <a:srgbClr val="0D4D4F"/>
                  </a:solidFill>
                  <a:latin typeface="Comic Sans"/>
                  <a:ea typeface="Comic Sans"/>
                  <a:cs typeface="Comic Sans"/>
                  <a:sym typeface="Comic Sans"/>
                </a:rPr>
                <a:t>, to increase biodiversity and build resilience to the effects of climate change. </a:t>
              </a:r>
            </a:p>
          </p:txBody>
        </p:sp>
      </p:grpSp>
      <p:sp>
        <p:nvSpPr>
          <p:cNvPr id="9" name="TextBox 9"/>
          <p:cNvSpPr txBox="1"/>
          <p:nvPr/>
        </p:nvSpPr>
        <p:spPr>
          <a:xfrm>
            <a:off x="1276876" y="1343046"/>
            <a:ext cx="7176939"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Why is nature recovery important?​</a:t>
            </a:r>
          </a:p>
        </p:txBody>
      </p:sp>
      <p:sp>
        <p:nvSpPr>
          <p:cNvPr id="10" name="TextBox 10"/>
          <p:cNvSpPr txBox="1"/>
          <p:nvPr/>
        </p:nvSpPr>
        <p:spPr>
          <a:xfrm>
            <a:off x="8023818" y="5993595"/>
            <a:ext cx="1565176" cy="237194"/>
          </a:xfrm>
          <a:prstGeom prst="rect">
            <a:avLst/>
          </a:prstGeom>
        </p:spPr>
        <p:txBody>
          <a:bodyPr lIns="0" tIns="0" rIns="0" bIns="0" rtlCol="0" anchor="t">
            <a:spAutoFit/>
          </a:bodyPr>
          <a:lstStyle/>
          <a:p>
            <a:pPr algn="ctr">
              <a:lnSpc>
                <a:spcPts val="1941"/>
              </a:lnSpc>
            </a:pPr>
            <a:r>
              <a:rPr lang="en-US" sz="1386">
                <a:solidFill>
                  <a:srgbClr val="FFFFFF"/>
                </a:solidFill>
                <a:latin typeface="HvDTrial Americane Condensed"/>
                <a:ea typeface="HvDTrial Americane Condensed"/>
                <a:cs typeface="HvDTrial Americane Condensed"/>
                <a:sym typeface="HvDTrial Americane Condensed"/>
              </a:rPr>
              <a:t>© Wildscreen 2024</a:t>
            </a:r>
          </a:p>
        </p:txBody>
      </p:sp>
      <p:grpSp>
        <p:nvGrpSpPr>
          <p:cNvPr id="11" name="Group 11"/>
          <p:cNvGrpSpPr/>
          <p:nvPr/>
        </p:nvGrpSpPr>
        <p:grpSpPr>
          <a:xfrm>
            <a:off x="-11455" y="0"/>
            <a:ext cx="9753600" cy="1117403"/>
            <a:chOff x="0" y="0"/>
            <a:chExt cx="3713439" cy="425423"/>
          </a:xfrm>
        </p:grpSpPr>
        <p:sp>
          <p:nvSpPr>
            <p:cNvPr id="12" name="Freeform 12"/>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3" name="TextBox 13"/>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4" name="TextBox 14"/>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5" name="Group 15"/>
          <p:cNvGrpSpPr/>
          <p:nvPr/>
        </p:nvGrpSpPr>
        <p:grpSpPr>
          <a:xfrm>
            <a:off x="-11455" y="6485457"/>
            <a:ext cx="9753600" cy="838341"/>
            <a:chOff x="0" y="0"/>
            <a:chExt cx="6249258" cy="537136"/>
          </a:xfrm>
        </p:grpSpPr>
        <p:sp>
          <p:nvSpPr>
            <p:cNvPr id="16" name="Freeform 16"/>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7" name="TextBox 17"/>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8" name="TextBox 18"/>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9" name="Group 19"/>
          <p:cNvGrpSpPr/>
          <p:nvPr/>
        </p:nvGrpSpPr>
        <p:grpSpPr>
          <a:xfrm>
            <a:off x="154548" y="147993"/>
            <a:ext cx="3853201" cy="753790"/>
            <a:chOff x="0" y="0"/>
            <a:chExt cx="5137602" cy="1005053"/>
          </a:xfrm>
        </p:grpSpPr>
        <p:sp>
          <p:nvSpPr>
            <p:cNvPr id="20" name="Freeform 20"/>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5"/>
              <a:stretch>
                <a:fillRect/>
              </a:stretch>
            </a:blipFill>
          </p:spPr>
          <p:txBody>
            <a:bodyPr/>
            <a:lstStyle/>
            <a:p>
              <a:endParaRPr lang="en-GB"/>
            </a:p>
          </p:txBody>
        </p:sp>
        <p:sp>
          <p:nvSpPr>
            <p:cNvPr id="21" name="TextBox 21"/>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105131" y="2199245"/>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19991" r="-19991"/>
              </a:stretch>
            </a:blipFill>
          </p:spPr>
          <p:txBody>
            <a:bodyPr/>
            <a:lstStyle/>
            <a:p>
              <a:endParaRPr lang="en-GB"/>
            </a:p>
          </p:txBody>
        </p:sp>
      </p:grpSp>
      <p:grpSp>
        <p:nvGrpSpPr>
          <p:cNvPr id="4" name="Group 4"/>
          <p:cNvGrpSpPr/>
          <p:nvPr/>
        </p:nvGrpSpPr>
        <p:grpSpPr>
          <a:xfrm>
            <a:off x="7583809" y="3625547"/>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50093"/>
              </a:stretch>
            </a:blipFill>
          </p:spPr>
          <p:txBody>
            <a:bodyPr/>
            <a:lstStyle/>
            <a:p>
              <a:endParaRPr lang="en-GB"/>
            </a:p>
          </p:txBody>
        </p:sp>
      </p:grpSp>
      <p:grpSp>
        <p:nvGrpSpPr>
          <p:cNvPr id="6" name="Group 6"/>
          <p:cNvGrpSpPr/>
          <p:nvPr/>
        </p:nvGrpSpPr>
        <p:grpSpPr>
          <a:xfrm>
            <a:off x="1055618" y="2279507"/>
            <a:ext cx="6626618" cy="3644626"/>
            <a:chOff x="0" y="0"/>
            <a:chExt cx="2296794" cy="1263232"/>
          </a:xfrm>
        </p:grpSpPr>
        <p:sp>
          <p:nvSpPr>
            <p:cNvPr id="7" name="Freeform 7"/>
            <p:cNvSpPr/>
            <p:nvPr/>
          </p:nvSpPr>
          <p:spPr>
            <a:xfrm>
              <a:off x="0" y="0"/>
              <a:ext cx="2296794" cy="1263232"/>
            </a:xfrm>
            <a:custGeom>
              <a:avLst/>
              <a:gdLst/>
              <a:ahLst/>
              <a:cxnLst/>
              <a:rect l="l" t="t" r="r" b="b"/>
              <a:pathLst>
                <a:path w="2296794" h="1263232">
                  <a:moveTo>
                    <a:pt x="0" y="0"/>
                  </a:moveTo>
                  <a:lnTo>
                    <a:pt x="2296794" y="0"/>
                  </a:lnTo>
                  <a:lnTo>
                    <a:pt x="2296794" y="1263232"/>
                  </a:lnTo>
                  <a:lnTo>
                    <a:pt x="0" y="1263232"/>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76200"/>
              <a:ext cx="2296794" cy="1339432"/>
            </a:xfrm>
            <a:prstGeom prst="rect">
              <a:avLst/>
            </a:prstGeom>
          </p:spPr>
          <p:txBody>
            <a:bodyPr lIns="27093" tIns="27093" rIns="27093" bIns="27093" rtlCol="0" anchor="ctr"/>
            <a:lstStyle/>
            <a:p>
              <a:pPr algn="l">
                <a:lnSpc>
                  <a:spcPts val="3167"/>
                </a:lnSpc>
              </a:pPr>
              <a:endParaRPr/>
            </a:p>
            <a:p>
              <a:pPr algn="l">
                <a:lnSpc>
                  <a:spcPts val="3167"/>
                </a:lnSpc>
              </a:pPr>
              <a:r>
                <a:rPr lang="en-US" sz="1979">
                  <a:solidFill>
                    <a:srgbClr val="0D4D4F"/>
                  </a:solidFill>
                  <a:latin typeface="Comic Sans"/>
                  <a:ea typeface="Comic Sans"/>
                  <a:cs typeface="Comic Sans"/>
                  <a:sym typeface="Comic Sans"/>
                </a:rPr>
                <a:t>The decline in nature matters to all of us because of the vital role that wildlife and nature play in supporting our wellbeing, society and economy. Nature provides the air we breathe, the food we eat, the water we drink, and many of the resources we need to survive and maintain our quality of life.​​</a:t>
              </a:r>
            </a:p>
            <a:p>
              <a:pPr algn="l">
                <a:lnSpc>
                  <a:spcPts val="3167"/>
                </a:lnSpc>
              </a:pPr>
              <a:endParaRPr lang="en-US" sz="1979">
                <a:solidFill>
                  <a:srgbClr val="0D4D4F"/>
                </a:solidFill>
                <a:latin typeface="Comic Sans"/>
                <a:ea typeface="Comic Sans"/>
                <a:cs typeface="Comic Sans"/>
                <a:sym typeface="Comic Sans"/>
              </a:endParaRPr>
            </a:p>
            <a:p>
              <a:pPr algn="l">
                <a:lnSpc>
                  <a:spcPts val="3167"/>
                </a:lnSpc>
              </a:pPr>
              <a:endParaRPr lang="en-US" sz="1979">
                <a:solidFill>
                  <a:srgbClr val="0D4D4F"/>
                </a:solidFill>
                <a:latin typeface="Comic Sans"/>
                <a:ea typeface="Comic Sans"/>
                <a:cs typeface="Comic Sans"/>
                <a:sym typeface="Comic Sans"/>
              </a:endParaRPr>
            </a:p>
          </p:txBody>
        </p:sp>
      </p:grpSp>
      <p:sp>
        <p:nvSpPr>
          <p:cNvPr id="9" name="TextBox 9"/>
          <p:cNvSpPr txBox="1"/>
          <p:nvPr/>
        </p:nvSpPr>
        <p:spPr>
          <a:xfrm>
            <a:off x="1276876" y="1343046"/>
            <a:ext cx="7176939"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Why is nature recovery important?​</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4"/>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88222">
            <a:off x="8080011" y="2283537"/>
            <a:ext cx="1769820" cy="176982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30000" r="-30000"/>
              </a:stretch>
            </a:blipFill>
          </p:spPr>
          <p:txBody>
            <a:bodyPr/>
            <a:lstStyle/>
            <a:p>
              <a:endParaRPr lang="en-GB"/>
            </a:p>
          </p:txBody>
        </p:sp>
      </p:grpSp>
      <p:grpSp>
        <p:nvGrpSpPr>
          <p:cNvPr id="4" name="Group 4"/>
          <p:cNvGrpSpPr/>
          <p:nvPr/>
        </p:nvGrpSpPr>
        <p:grpSpPr>
          <a:xfrm rot="-340810">
            <a:off x="7583809" y="3625547"/>
            <a:ext cx="2540694" cy="2540694"/>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5000" r="-25000"/>
              </a:stretch>
            </a:blipFill>
          </p:spPr>
          <p:txBody>
            <a:bodyPr/>
            <a:lstStyle/>
            <a:p>
              <a:endParaRPr lang="en-GB"/>
            </a:p>
          </p:txBody>
        </p:sp>
      </p:grpSp>
      <p:grpSp>
        <p:nvGrpSpPr>
          <p:cNvPr id="6" name="Group 6"/>
          <p:cNvGrpSpPr/>
          <p:nvPr/>
        </p:nvGrpSpPr>
        <p:grpSpPr>
          <a:xfrm>
            <a:off x="677171" y="2398954"/>
            <a:ext cx="6787142" cy="3710765"/>
            <a:chOff x="0" y="0"/>
            <a:chExt cx="2352431" cy="1286156"/>
          </a:xfrm>
        </p:grpSpPr>
        <p:sp>
          <p:nvSpPr>
            <p:cNvPr id="7" name="Freeform 7"/>
            <p:cNvSpPr/>
            <p:nvPr/>
          </p:nvSpPr>
          <p:spPr>
            <a:xfrm>
              <a:off x="0" y="0"/>
              <a:ext cx="2352431" cy="1286156"/>
            </a:xfrm>
            <a:custGeom>
              <a:avLst/>
              <a:gdLst/>
              <a:ahLst/>
              <a:cxnLst/>
              <a:rect l="l" t="t" r="r" b="b"/>
              <a:pathLst>
                <a:path w="2352431" h="1286156">
                  <a:moveTo>
                    <a:pt x="0" y="0"/>
                  </a:moveTo>
                  <a:lnTo>
                    <a:pt x="2352431" y="0"/>
                  </a:lnTo>
                  <a:lnTo>
                    <a:pt x="2352431" y="1286156"/>
                  </a:lnTo>
                  <a:lnTo>
                    <a:pt x="0" y="1286156"/>
                  </a:lnTo>
                  <a:close/>
                </a:path>
              </a:pathLst>
            </a:custGeom>
            <a:solidFill>
              <a:srgbClr val="000000">
                <a:alpha val="0"/>
              </a:srgbClr>
            </a:solidFill>
            <a:ln cap="sq">
              <a:noFill/>
              <a:prstDash val="solid"/>
              <a:miter/>
            </a:ln>
          </p:spPr>
          <p:txBody>
            <a:bodyPr/>
            <a:lstStyle/>
            <a:p>
              <a:endParaRPr lang="en-GB"/>
            </a:p>
          </p:txBody>
        </p:sp>
        <p:sp>
          <p:nvSpPr>
            <p:cNvPr id="8" name="TextBox 8"/>
            <p:cNvSpPr txBox="1"/>
            <p:nvPr/>
          </p:nvSpPr>
          <p:spPr>
            <a:xfrm>
              <a:off x="0" y="-66675"/>
              <a:ext cx="2352431" cy="1352831"/>
            </a:xfrm>
            <a:prstGeom prst="rect">
              <a:avLst/>
            </a:prstGeom>
          </p:spPr>
          <p:txBody>
            <a:bodyPr lIns="27093" tIns="27093" rIns="27093" bIns="27093" rtlCol="0" anchor="ctr"/>
            <a:lstStyle/>
            <a:p>
              <a:pPr marL="362710" lvl="1" indent="-181355" algn="l">
                <a:lnSpc>
                  <a:spcPts val="2687"/>
                </a:lnSpc>
                <a:buFont typeface="Arial"/>
                <a:buChar char="•"/>
              </a:pPr>
              <a:r>
                <a:rPr lang="en-US" sz="1679">
                  <a:solidFill>
                    <a:srgbClr val="0D4D4F"/>
                  </a:solidFill>
                  <a:latin typeface="Comic Sans"/>
                  <a:ea typeface="Comic Sans"/>
                  <a:cs typeface="Comic Sans"/>
                  <a:sym typeface="Comic Sans"/>
                </a:rPr>
                <a:t>We now live in a world where sharing our experiences is easier than ever through technology.​</a:t>
              </a:r>
            </a:p>
            <a:p>
              <a:pPr algn="l">
                <a:lnSpc>
                  <a:spcPts val="2687"/>
                </a:lnSpc>
              </a:pPr>
              <a:endParaRPr lang="en-US" sz="1679">
                <a:solidFill>
                  <a:srgbClr val="0D4D4F"/>
                </a:solidFill>
                <a:latin typeface="Comic Sans"/>
                <a:ea typeface="Comic Sans"/>
                <a:cs typeface="Comic Sans"/>
                <a:sym typeface="Comic Sans"/>
              </a:endParaRPr>
            </a:p>
            <a:p>
              <a:pPr marL="362710" lvl="1" indent="-181355" algn="l">
                <a:lnSpc>
                  <a:spcPts val="2687"/>
                </a:lnSpc>
                <a:buFont typeface="Arial"/>
                <a:buChar char="•"/>
              </a:pPr>
              <a:r>
                <a:rPr lang="en-US" sz="1679">
                  <a:solidFill>
                    <a:srgbClr val="0D4D4F"/>
                  </a:solidFill>
                  <a:latin typeface="Comic Sans"/>
                  <a:ea typeface="Comic Sans"/>
                  <a:cs typeface="Comic Sans"/>
                  <a:sym typeface="Comic Sans"/>
                </a:rPr>
                <a:t>Your voices matter as much as everyone else’s, so we want to hear what nature means to you. Your authentic experiences are powerful and can make a difference, not just to those you know, but also to those you don’t know. ​</a:t>
              </a:r>
            </a:p>
            <a:p>
              <a:pPr algn="l">
                <a:lnSpc>
                  <a:spcPts val="2687"/>
                </a:lnSpc>
              </a:pPr>
              <a:endParaRPr lang="en-US" sz="1679">
                <a:solidFill>
                  <a:srgbClr val="0D4D4F"/>
                </a:solidFill>
                <a:latin typeface="Comic Sans"/>
                <a:ea typeface="Comic Sans"/>
                <a:cs typeface="Comic Sans"/>
                <a:sym typeface="Comic Sans"/>
              </a:endParaRPr>
            </a:p>
            <a:p>
              <a:pPr marL="362710" lvl="1" indent="-181355" algn="l">
                <a:lnSpc>
                  <a:spcPts val="2687"/>
                </a:lnSpc>
                <a:buFont typeface="Arial"/>
                <a:buChar char="•"/>
              </a:pPr>
              <a:r>
                <a:rPr lang="en-US" sz="1679" u="sng">
                  <a:solidFill>
                    <a:srgbClr val="0D4D4F"/>
                  </a:solidFill>
                  <a:latin typeface="Comic Sans"/>
                  <a:ea typeface="Comic Sans"/>
                  <a:cs typeface="Comic Sans"/>
                  <a:sym typeface="Comic Sans"/>
                  <a:hlinkClick r:id="rId4" tooltip="https://wildscreenark.org/"/>
                </a:rPr>
                <a:t>Wildscreen ARK</a:t>
              </a:r>
              <a:r>
                <a:rPr lang="en-US" sz="1679">
                  <a:solidFill>
                    <a:srgbClr val="0D4D4F"/>
                  </a:solidFill>
                  <a:latin typeface="Comic Sans"/>
                  <a:ea typeface="Comic Sans"/>
                  <a:cs typeface="Comic Sans"/>
                  <a:sym typeface="Comic Sans"/>
                </a:rPr>
                <a:t>’s contributors share their experience of nature for free so that everyone can learn more about the nature around them – and you could be one of them!​</a:t>
              </a:r>
            </a:p>
          </p:txBody>
        </p:sp>
      </p:grpSp>
      <p:sp>
        <p:nvSpPr>
          <p:cNvPr id="9" name="TextBox 9"/>
          <p:cNvSpPr txBox="1"/>
          <p:nvPr/>
        </p:nvSpPr>
        <p:spPr>
          <a:xfrm>
            <a:off x="2910248" y="1459337"/>
            <a:ext cx="3622774"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Finding your voice​</a:t>
            </a:r>
          </a:p>
        </p:txBody>
      </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5"/>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627176" y="2249407"/>
            <a:ext cx="3288812" cy="3288812"/>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870" r="-47129"/>
              </a:stretch>
            </a:blipFill>
          </p:spPr>
          <p:txBody>
            <a:bodyPr/>
            <a:lstStyle/>
            <a:p>
              <a:endParaRPr lang="en-GB"/>
            </a:p>
          </p:txBody>
        </p:sp>
      </p:grpSp>
      <p:grpSp>
        <p:nvGrpSpPr>
          <p:cNvPr id="4" name="Group 4"/>
          <p:cNvGrpSpPr/>
          <p:nvPr/>
        </p:nvGrpSpPr>
        <p:grpSpPr>
          <a:xfrm>
            <a:off x="674265" y="2809979"/>
            <a:ext cx="5952911" cy="3385922"/>
            <a:chOff x="0" y="0"/>
            <a:chExt cx="2063286" cy="1173564"/>
          </a:xfrm>
        </p:grpSpPr>
        <p:sp>
          <p:nvSpPr>
            <p:cNvPr id="5" name="Freeform 5"/>
            <p:cNvSpPr/>
            <p:nvPr/>
          </p:nvSpPr>
          <p:spPr>
            <a:xfrm>
              <a:off x="0" y="0"/>
              <a:ext cx="2063286" cy="1173565"/>
            </a:xfrm>
            <a:custGeom>
              <a:avLst/>
              <a:gdLst/>
              <a:ahLst/>
              <a:cxnLst/>
              <a:rect l="l" t="t" r="r" b="b"/>
              <a:pathLst>
                <a:path w="2063286" h="1173565">
                  <a:moveTo>
                    <a:pt x="0" y="0"/>
                  </a:moveTo>
                  <a:lnTo>
                    <a:pt x="2063286" y="0"/>
                  </a:lnTo>
                  <a:lnTo>
                    <a:pt x="2063286" y="1173565"/>
                  </a:lnTo>
                  <a:lnTo>
                    <a:pt x="0" y="1173565"/>
                  </a:lnTo>
                  <a:close/>
                </a:path>
              </a:pathLst>
            </a:custGeom>
            <a:solidFill>
              <a:srgbClr val="000000">
                <a:alpha val="0"/>
              </a:srgbClr>
            </a:solidFill>
            <a:ln cap="sq">
              <a:noFill/>
              <a:prstDash val="solid"/>
              <a:miter/>
            </a:ln>
          </p:spPr>
          <p:txBody>
            <a:bodyPr/>
            <a:lstStyle/>
            <a:p>
              <a:endParaRPr lang="en-GB"/>
            </a:p>
          </p:txBody>
        </p:sp>
        <p:sp>
          <p:nvSpPr>
            <p:cNvPr id="6" name="TextBox 6"/>
            <p:cNvSpPr txBox="1"/>
            <p:nvPr/>
          </p:nvSpPr>
          <p:spPr>
            <a:xfrm>
              <a:off x="0" y="-104775"/>
              <a:ext cx="2063286" cy="1278339"/>
            </a:xfrm>
            <a:prstGeom prst="rect">
              <a:avLst/>
            </a:prstGeom>
          </p:spPr>
          <p:txBody>
            <a:bodyPr lIns="27093" tIns="27093" rIns="27093" bIns="27093" rtlCol="0" anchor="ctr"/>
            <a:lstStyle/>
            <a:p>
              <a:pPr algn="l">
                <a:lnSpc>
                  <a:spcPts val="3003"/>
                </a:lnSpc>
              </a:pPr>
              <a:r>
                <a:rPr lang="en-US" sz="1706">
                  <a:solidFill>
                    <a:srgbClr val="0D4D4F"/>
                  </a:solidFill>
                  <a:latin typeface="Comic Sans"/>
                  <a:ea typeface="Comic Sans"/>
                  <a:cs typeface="Comic Sans"/>
                  <a:sym typeface="Comic Sans"/>
                </a:rPr>
                <a:t>Photo/film entries must contain at least </a:t>
              </a:r>
              <a:r>
                <a:rPr lang="en-US" sz="1706" b="1">
                  <a:solidFill>
                    <a:srgbClr val="0D4D4F"/>
                  </a:solidFill>
                  <a:latin typeface="Comic Sans Bold"/>
                  <a:ea typeface="Comic Sans Bold"/>
                  <a:cs typeface="Comic Sans Bold"/>
                  <a:sym typeface="Comic Sans Bold"/>
                </a:rPr>
                <a:t>one correctly identified species</a:t>
              </a:r>
              <a:r>
                <a:rPr lang="en-US" sz="1706">
                  <a:solidFill>
                    <a:srgbClr val="0D4D4F"/>
                  </a:solidFill>
                  <a:latin typeface="Comic Sans"/>
                  <a:ea typeface="Comic Sans"/>
                  <a:cs typeface="Comic Sans"/>
                  <a:sym typeface="Comic Sans"/>
                </a:rPr>
                <a:t>, including the Latin species name.</a:t>
              </a:r>
            </a:p>
            <a:p>
              <a:pPr algn="l">
                <a:lnSpc>
                  <a:spcPts val="3003"/>
                </a:lnSpc>
              </a:pPr>
              <a:endParaRPr lang="en-US" sz="1706">
                <a:solidFill>
                  <a:srgbClr val="0D4D4F"/>
                </a:solidFill>
                <a:latin typeface="Comic Sans"/>
                <a:ea typeface="Comic Sans"/>
                <a:cs typeface="Comic Sans"/>
                <a:sym typeface="Comic Sans"/>
              </a:endParaRPr>
            </a:p>
            <a:p>
              <a:pPr algn="l">
                <a:lnSpc>
                  <a:spcPts val="3003"/>
                </a:lnSpc>
              </a:pPr>
              <a:r>
                <a:rPr lang="en-US" sz="1706">
                  <a:solidFill>
                    <a:srgbClr val="0D4D4F"/>
                  </a:solidFill>
                  <a:latin typeface="Comic Sans"/>
                  <a:ea typeface="Comic Sans"/>
                  <a:cs typeface="Comic Sans"/>
                  <a:sym typeface="Comic Sans"/>
                </a:rPr>
                <a:t>e.g. </a:t>
              </a:r>
              <a:r>
                <a:rPr lang="en-US" sz="1706" b="1">
                  <a:solidFill>
                    <a:srgbClr val="0D4D4F"/>
                  </a:solidFill>
                  <a:latin typeface="Comic Sans Bold"/>
                  <a:ea typeface="Comic Sans Bold"/>
                  <a:cs typeface="Comic Sans Bold"/>
                  <a:sym typeface="Comic Sans Bold"/>
                </a:rPr>
                <a:t>Barn owl,</a:t>
              </a:r>
              <a:r>
                <a:rPr lang="en-US" sz="1706" b="1" i="1">
                  <a:solidFill>
                    <a:srgbClr val="0D4D4F"/>
                  </a:solidFill>
                  <a:latin typeface="Comic Sans Bold Italics"/>
                  <a:ea typeface="Comic Sans Bold Italics"/>
                  <a:cs typeface="Comic Sans Bold Italics"/>
                  <a:sym typeface="Comic Sans Bold Italics"/>
                </a:rPr>
                <a:t> Tyto alba</a:t>
              </a:r>
              <a:r>
                <a:rPr lang="en-US" sz="1706" i="1">
                  <a:solidFill>
                    <a:srgbClr val="0D4D4F"/>
                  </a:solidFill>
                  <a:latin typeface="Comic Sans Italics"/>
                  <a:ea typeface="Comic Sans Italics"/>
                  <a:cs typeface="Comic Sans Italics"/>
                  <a:sym typeface="Comic Sans Italics"/>
                </a:rPr>
                <a:t> </a:t>
              </a:r>
            </a:p>
            <a:p>
              <a:pPr algn="l">
                <a:lnSpc>
                  <a:spcPts val="3003"/>
                </a:lnSpc>
              </a:pPr>
              <a:r>
                <a:rPr lang="en-US" sz="1706" i="1">
                  <a:solidFill>
                    <a:srgbClr val="0D4D4F"/>
                  </a:solidFill>
                  <a:latin typeface="Comic Sans Italics"/>
                  <a:ea typeface="Comic Sans Italics"/>
                  <a:cs typeface="Comic Sans Italics"/>
                  <a:sym typeface="Comic Sans Italics"/>
                </a:rPr>
                <a:t>M</a:t>
              </a:r>
              <a:r>
                <a:rPr lang="en-US" sz="1706">
                  <a:solidFill>
                    <a:srgbClr val="0D4D4F"/>
                  </a:solidFill>
                  <a:latin typeface="Comic Sans"/>
                  <a:ea typeface="Comic Sans"/>
                  <a:cs typeface="Comic Sans"/>
                  <a:sym typeface="Comic Sans"/>
                </a:rPr>
                <a:t>eaning "white owl," from the Latin "alba" (white) and Ancient Greek "tyto" (owl).</a:t>
              </a:r>
            </a:p>
          </p:txBody>
        </p:sp>
      </p:grpSp>
      <p:sp>
        <p:nvSpPr>
          <p:cNvPr id="7" name="TextBox 7"/>
          <p:cNvSpPr txBox="1"/>
          <p:nvPr/>
        </p:nvSpPr>
        <p:spPr>
          <a:xfrm>
            <a:off x="3008709" y="1507795"/>
            <a:ext cx="3736181"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Competition Rules </a:t>
            </a:r>
          </a:p>
        </p:txBody>
      </p:sp>
      <p:grpSp>
        <p:nvGrpSpPr>
          <p:cNvPr id="8" name="Group 8"/>
          <p:cNvGrpSpPr/>
          <p:nvPr/>
        </p:nvGrpSpPr>
        <p:grpSpPr>
          <a:xfrm>
            <a:off x="154548" y="2692860"/>
            <a:ext cx="435024" cy="472491"/>
            <a:chOff x="0" y="0"/>
            <a:chExt cx="292318" cy="317494"/>
          </a:xfrm>
        </p:grpSpPr>
        <p:sp>
          <p:nvSpPr>
            <p:cNvPr id="9" name="Freeform 9"/>
            <p:cNvSpPr/>
            <p:nvPr/>
          </p:nvSpPr>
          <p:spPr>
            <a:xfrm>
              <a:off x="0" y="0"/>
              <a:ext cx="292318" cy="317494"/>
            </a:xfrm>
            <a:custGeom>
              <a:avLst/>
              <a:gdLst/>
              <a:ahLst/>
              <a:cxnLst/>
              <a:rect l="l" t="t" r="r" b="b"/>
              <a:pathLst>
                <a:path w="292318" h="317494">
                  <a:moveTo>
                    <a:pt x="146159" y="0"/>
                  </a:moveTo>
                  <a:lnTo>
                    <a:pt x="146159" y="0"/>
                  </a:lnTo>
                  <a:cubicBezTo>
                    <a:pt x="226880" y="0"/>
                    <a:pt x="292318" y="65438"/>
                    <a:pt x="292318" y="146159"/>
                  </a:cubicBezTo>
                  <a:lnTo>
                    <a:pt x="292318" y="171335"/>
                  </a:lnTo>
                  <a:cubicBezTo>
                    <a:pt x="292318" y="252056"/>
                    <a:pt x="226880" y="317494"/>
                    <a:pt x="146159" y="317494"/>
                  </a:cubicBezTo>
                  <a:lnTo>
                    <a:pt x="146159" y="317494"/>
                  </a:lnTo>
                  <a:cubicBezTo>
                    <a:pt x="65438" y="317494"/>
                    <a:pt x="0" y="252056"/>
                    <a:pt x="0" y="171335"/>
                  </a:cubicBezTo>
                  <a:lnTo>
                    <a:pt x="0" y="146159"/>
                  </a:lnTo>
                  <a:cubicBezTo>
                    <a:pt x="0" y="65438"/>
                    <a:pt x="65438" y="0"/>
                    <a:pt x="146159" y="0"/>
                  </a:cubicBezTo>
                  <a:close/>
                </a:path>
              </a:pathLst>
            </a:custGeom>
            <a:solidFill>
              <a:srgbClr val="24A1A3"/>
            </a:solidFill>
          </p:spPr>
          <p:txBody>
            <a:bodyPr/>
            <a:lstStyle/>
            <a:p>
              <a:endParaRPr lang="en-GB"/>
            </a:p>
          </p:txBody>
        </p:sp>
        <p:sp>
          <p:nvSpPr>
            <p:cNvPr id="10" name="TextBox 10"/>
            <p:cNvSpPr txBox="1"/>
            <p:nvPr/>
          </p:nvSpPr>
          <p:spPr>
            <a:xfrm>
              <a:off x="0" y="-38100"/>
              <a:ext cx="292318" cy="355594"/>
            </a:xfrm>
            <a:prstGeom prst="rect">
              <a:avLst/>
            </a:prstGeom>
          </p:spPr>
          <p:txBody>
            <a:bodyPr lIns="13547" tIns="13547" rIns="13547" bIns="13547" rtlCol="0" anchor="ctr"/>
            <a:lstStyle/>
            <a:p>
              <a:pPr algn="ctr">
                <a:lnSpc>
                  <a:spcPts val="2743"/>
                </a:lnSpc>
              </a:pPr>
              <a:r>
                <a:rPr lang="en-US" sz="1959" b="1">
                  <a:solidFill>
                    <a:srgbClr val="FFFFFF"/>
                  </a:solidFill>
                  <a:latin typeface="Comic Sans Bold"/>
                  <a:ea typeface="Comic Sans Bold"/>
                  <a:cs typeface="Comic Sans Bold"/>
                  <a:sym typeface="Comic Sans Bold"/>
                </a:rPr>
                <a:t>1</a:t>
              </a:r>
            </a:p>
          </p:txBody>
        </p:sp>
      </p:grpSp>
      <p:sp>
        <p:nvSpPr>
          <p:cNvPr id="11" name="TextBox 11"/>
          <p:cNvSpPr txBox="1"/>
          <p:nvPr/>
        </p:nvSpPr>
        <p:spPr>
          <a:xfrm>
            <a:off x="674265" y="2692860"/>
            <a:ext cx="2830935" cy="420988"/>
          </a:xfrm>
          <a:prstGeom prst="rect">
            <a:avLst/>
          </a:prstGeom>
        </p:spPr>
        <p:txBody>
          <a:bodyPr wrap="square" lIns="0" tIns="0" rIns="0" bIns="0" rtlCol="0" anchor="t">
            <a:spAutoFit/>
          </a:bodyPr>
          <a:lstStyle/>
          <a:p>
            <a:pPr algn="ctr">
              <a:lnSpc>
                <a:spcPts val="3434"/>
              </a:lnSpc>
              <a:spcBef>
                <a:spcPct val="0"/>
              </a:spcBef>
            </a:pPr>
            <a:r>
              <a:rPr lang="en-US" sz="2453" b="1" dirty="0">
                <a:solidFill>
                  <a:srgbClr val="0D4D4F"/>
                </a:solidFill>
                <a:latin typeface="Comic Sans Bold"/>
                <a:ea typeface="Comic Sans Bold"/>
                <a:cs typeface="Comic Sans Bold"/>
                <a:sym typeface="Comic Sans Bold"/>
              </a:rPr>
              <a:t>Identify Species</a:t>
            </a:r>
          </a:p>
        </p:txBody>
      </p:sp>
      <p:grpSp>
        <p:nvGrpSpPr>
          <p:cNvPr id="12" name="Group 12"/>
          <p:cNvGrpSpPr/>
          <p:nvPr/>
        </p:nvGrpSpPr>
        <p:grpSpPr>
          <a:xfrm>
            <a:off x="-11455" y="0"/>
            <a:ext cx="9753600" cy="1117403"/>
            <a:chOff x="0" y="0"/>
            <a:chExt cx="3713439" cy="425423"/>
          </a:xfrm>
        </p:grpSpPr>
        <p:sp>
          <p:nvSpPr>
            <p:cNvPr id="13" name="Freeform 1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4" name="TextBox 1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5" name="TextBox 15"/>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6" name="Group 16"/>
          <p:cNvGrpSpPr/>
          <p:nvPr/>
        </p:nvGrpSpPr>
        <p:grpSpPr>
          <a:xfrm>
            <a:off x="-11455" y="6485457"/>
            <a:ext cx="9753600" cy="838341"/>
            <a:chOff x="0" y="0"/>
            <a:chExt cx="6249258" cy="537136"/>
          </a:xfrm>
        </p:grpSpPr>
        <p:sp>
          <p:nvSpPr>
            <p:cNvPr id="17" name="Freeform 1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8" name="TextBox 1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9" name="TextBox 1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20" name="Group 20"/>
          <p:cNvGrpSpPr/>
          <p:nvPr/>
        </p:nvGrpSpPr>
        <p:grpSpPr>
          <a:xfrm>
            <a:off x="154548" y="147993"/>
            <a:ext cx="3853201" cy="753790"/>
            <a:chOff x="0" y="0"/>
            <a:chExt cx="5137602" cy="1005053"/>
          </a:xfrm>
        </p:grpSpPr>
        <p:sp>
          <p:nvSpPr>
            <p:cNvPr id="21" name="Freeform 2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22" name="TextBox 2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7305" y="3367242"/>
            <a:ext cx="2461986" cy="2179858"/>
          </a:xfrm>
          <a:custGeom>
            <a:avLst/>
            <a:gdLst/>
            <a:ahLst/>
            <a:cxnLst/>
            <a:rect l="l" t="t" r="r" b="b"/>
            <a:pathLst>
              <a:path w="2461986" h="2179858">
                <a:moveTo>
                  <a:pt x="0" y="0"/>
                </a:moveTo>
                <a:lnTo>
                  <a:pt x="2461986" y="0"/>
                </a:lnTo>
                <a:lnTo>
                  <a:pt x="2461986" y="2179857"/>
                </a:lnTo>
                <a:lnTo>
                  <a:pt x="0" y="2179857"/>
                </a:lnTo>
                <a:lnTo>
                  <a:pt x="0" y="0"/>
                </a:lnTo>
                <a:close/>
              </a:path>
            </a:pathLst>
          </a:custGeom>
          <a:blipFill>
            <a:blip r:embed="rId2"/>
            <a:stretch>
              <a:fillRect l="-32893"/>
            </a:stretch>
          </a:blipFill>
        </p:spPr>
        <p:txBody>
          <a:bodyPr/>
          <a:lstStyle/>
          <a:p>
            <a:endParaRPr lang="en-GB"/>
          </a:p>
        </p:txBody>
      </p:sp>
      <p:sp>
        <p:nvSpPr>
          <p:cNvPr id="3" name="Freeform 3"/>
          <p:cNvSpPr/>
          <p:nvPr/>
        </p:nvSpPr>
        <p:spPr>
          <a:xfrm>
            <a:off x="3000111" y="4365881"/>
            <a:ext cx="2218256" cy="1832009"/>
          </a:xfrm>
          <a:custGeom>
            <a:avLst/>
            <a:gdLst/>
            <a:ahLst/>
            <a:cxnLst/>
            <a:rect l="l" t="t" r="r" b="b"/>
            <a:pathLst>
              <a:path w="2218256" h="1832009">
                <a:moveTo>
                  <a:pt x="0" y="0"/>
                </a:moveTo>
                <a:lnTo>
                  <a:pt x="2218257" y="0"/>
                </a:lnTo>
                <a:lnTo>
                  <a:pt x="2218257" y="1832009"/>
                </a:lnTo>
                <a:lnTo>
                  <a:pt x="0" y="1832009"/>
                </a:lnTo>
                <a:lnTo>
                  <a:pt x="0" y="0"/>
                </a:lnTo>
                <a:close/>
              </a:path>
            </a:pathLst>
          </a:custGeom>
          <a:blipFill>
            <a:blip r:embed="rId3"/>
            <a:stretch>
              <a:fillRect l="-11965" r="-11965"/>
            </a:stretch>
          </a:blipFill>
        </p:spPr>
        <p:txBody>
          <a:bodyPr/>
          <a:lstStyle/>
          <a:p>
            <a:endParaRPr lang="en-GB"/>
          </a:p>
        </p:txBody>
      </p:sp>
      <p:sp>
        <p:nvSpPr>
          <p:cNvPr id="4" name="Freeform 4"/>
          <p:cNvSpPr/>
          <p:nvPr/>
        </p:nvSpPr>
        <p:spPr>
          <a:xfrm>
            <a:off x="2467904" y="3370043"/>
            <a:ext cx="862773" cy="862773"/>
          </a:xfrm>
          <a:custGeom>
            <a:avLst/>
            <a:gdLst/>
            <a:ahLst/>
            <a:cxnLst/>
            <a:rect l="l" t="t" r="r" b="b"/>
            <a:pathLst>
              <a:path w="862773" h="862773">
                <a:moveTo>
                  <a:pt x="0" y="0"/>
                </a:moveTo>
                <a:lnTo>
                  <a:pt x="862773" y="0"/>
                </a:lnTo>
                <a:lnTo>
                  <a:pt x="862773" y="862773"/>
                </a:lnTo>
                <a:lnTo>
                  <a:pt x="0" y="86277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5950668" y="3776376"/>
            <a:ext cx="3071412" cy="2046328"/>
          </a:xfrm>
          <a:custGeom>
            <a:avLst/>
            <a:gdLst/>
            <a:ahLst/>
            <a:cxnLst/>
            <a:rect l="l" t="t" r="r" b="b"/>
            <a:pathLst>
              <a:path w="3071412" h="2046328">
                <a:moveTo>
                  <a:pt x="0" y="0"/>
                </a:moveTo>
                <a:lnTo>
                  <a:pt x="3071412" y="0"/>
                </a:lnTo>
                <a:lnTo>
                  <a:pt x="3071412" y="2046328"/>
                </a:lnTo>
                <a:lnTo>
                  <a:pt x="0" y="2046328"/>
                </a:lnTo>
                <a:lnTo>
                  <a:pt x="0" y="0"/>
                </a:lnTo>
                <a:close/>
              </a:path>
            </a:pathLst>
          </a:custGeom>
          <a:blipFill>
            <a:blip r:embed="rId6"/>
            <a:stretch>
              <a:fillRect/>
            </a:stretch>
          </a:blipFill>
        </p:spPr>
        <p:txBody>
          <a:bodyPr/>
          <a:lstStyle/>
          <a:p>
            <a:endParaRPr lang="en-GB"/>
          </a:p>
        </p:txBody>
      </p:sp>
      <p:sp>
        <p:nvSpPr>
          <p:cNvPr id="6" name="Freeform 6"/>
          <p:cNvSpPr/>
          <p:nvPr/>
        </p:nvSpPr>
        <p:spPr>
          <a:xfrm>
            <a:off x="6098318" y="3226213"/>
            <a:ext cx="862773" cy="862773"/>
          </a:xfrm>
          <a:custGeom>
            <a:avLst/>
            <a:gdLst/>
            <a:ahLst/>
            <a:cxnLst/>
            <a:rect l="l" t="t" r="r" b="b"/>
            <a:pathLst>
              <a:path w="862773" h="862773">
                <a:moveTo>
                  <a:pt x="0" y="0"/>
                </a:moveTo>
                <a:lnTo>
                  <a:pt x="862774" y="0"/>
                </a:lnTo>
                <a:lnTo>
                  <a:pt x="862774" y="862774"/>
                </a:lnTo>
                <a:lnTo>
                  <a:pt x="0" y="8627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nvGrpSpPr>
          <p:cNvPr id="7" name="Group 7"/>
          <p:cNvGrpSpPr/>
          <p:nvPr/>
        </p:nvGrpSpPr>
        <p:grpSpPr>
          <a:xfrm>
            <a:off x="331128" y="2692830"/>
            <a:ext cx="435024" cy="472491"/>
            <a:chOff x="0" y="0"/>
            <a:chExt cx="292318" cy="317494"/>
          </a:xfrm>
        </p:grpSpPr>
        <p:sp>
          <p:nvSpPr>
            <p:cNvPr id="8" name="Freeform 8"/>
            <p:cNvSpPr/>
            <p:nvPr/>
          </p:nvSpPr>
          <p:spPr>
            <a:xfrm>
              <a:off x="0" y="0"/>
              <a:ext cx="292318" cy="317494"/>
            </a:xfrm>
            <a:custGeom>
              <a:avLst/>
              <a:gdLst/>
              <a:ahLst/>
              <a:cxnLst/>
              <a:rect l="l" t="t" r="r" b="b"/>
              <a:pathLst>
                <a:path w="292318" h="317494">
                  <a:moveTo>
                    <a:pt x="146159" y="0"/>
                  </a:moveTo>
                  <a:lnTo>
                    <a:pt x="146159" y="0"/>
                  </a:lnTo>
                  <a:cubicBezTo>
                    <a:pt x="226880" y="0"/>
                    <a:pt x="292318" y="65438"/>
                    <a:pt x="292318" y="146159"/>
                  </a:cubicBezTo>
                  <a:lnTo>
                    <a:pt x="292318" y="171335"/>
                  </a:lnTo>
                  <a:cubicBezTo>
                    <a:pt x="292318" y="252056"/>
                    <a:pt x="226880" y="317494"/>
                    <a:pt x="146159" y="317494"/>
                  </a:cubicBezTo>
                  <a:lnTo>
                    <a:pt x="146159" y="317494"/>
                  </a:lnTo>
                  <a:cubicBezTo>
                    <a:pt x="65438" y="317494"/>
                    <a:pt x="0" y="252056"/>
                    <a:pt x="0" y="171335"/>
                  </a:cubicBezTo>
                  <a:lnTo>
                    <a:pt x="0" y="146159"/>
                  </a:lnTo>
                  <a:cubicBezTo>
                    <a:pt x="0" y="65438"/>
                    <a:pt x="65438" y="0"/>
                    <a:pt x="146159" y="0"/>
                  </a:cubicBezTo>
                  <a:close/>
                </a:path>
              </a:pathLst>
            </a:custGeom>
            <a:solidFill>
              <a:srgbClr val="24A1A3"/>
            </a:solidFill>
          </p:spPr>
          <p:txBody>
            <a:bodyPr/>
            <a:lstStyle/>
            <a:p>
              <a:endParaRPr lang="en-GB"/>
            </a:p>
          </p:txBody>
        </p:sp>
        <p:sp>
          <p:nvSpPr>
            <p:cNvPr id="9" name="TextBox 9"/>
            <p:cNvSpPr txBox="1"/>
            <p:nvPr/>
          </p:nvSpPr>
          <p:spPr>
            <a:xfrm>
              <a:off x="0" y="-38100"/>
              <a:ext cx="292318" cy="355594"/>
            </a:xfrm>
            <a:prstGeom prst="rect">
              <a:avLst/>
            </a:prstGeom>
          </p:spPr>
          <p:txBody>
            <a:bodyPr lIns="13547" tIns="13547" rIns="13547" bIns="13547" rtlCol="0" anchor="ctr"/>
            <a:lstStyle/>
            <a:p>
              <a:pPr algn="ctr">
                <a:lnSpc>
                  <a:spcPts val="2743"/>
                </a:lnSpc>
              </a:pPr>
              <a:r>
                <a:rPr lang="en-US" sz="1959" b="1">
                  <a:solidFill>
                    <a:srgbClr val="FFFFFF"/>
                  </a:solidFill>
                  <a:latin typeface="Comic Sans Bold"/>
                  <a:ea typeface="Comic Sans Bold"/>
                  <a:cs typeface="Comic Sans Bold"/>
                  <a:sym typeface="Comic Sans Bold"/>
                </a:rPr>
                <a:t>2</a:t>
              </a:r>
            </a:p>
          </p:txBody>
        </p:sp>
      </p:grpSp>
      <p:grpSp>
        <p:nvGrpSpPr>
          <p:cNvPr id="10" name="Group 10"/>
          <p:cNvGrpSpPr/>
          <p:nvPr/>
        </p:nvGrpSpPr>
        <p:grpSpPr>
          <a:xfrm>
            <a:off x="-11455" y="0"/>
            <a:ext cx="9753600" cy="1117403"/>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grpSp>
        <p:nvGrpSpPr>
          <p:cNvPr id="13" name="Group 13"/>
          <p:cNvGrpSpPr/>
          <p:nvPr/>
        </p:nvGrpSpPr>
        <p:grpSpPr>
          <a:xfrm>
            <a:off x="-11455" y="6485457"/>
            <a:ext cx="9753600" cy="838341"/>
            <a:chOff x="0" y="0"/>
            <a:chExt cx="6249258" cy="537136"/>
          </a:xfrm>
        </p:grpSpPr>
        <p:sp>
          <p:nvSpPr>
            <p:cNvPr id="14" name="Freeform 14"/>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5" name="TextBox 15"/>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6" name="Group 16"/>
          <p:cNvGrpSpPr/>
          <p:nvPr/>
        </p:nvGrpSpPr>
        <p:grpSpPr>
          <a:xfrm>
            <a:off x="154548" y="147993"/>
            <a:ext cx="3853201" cy="753790"/>
            <a:chOff x="0" y="0"/>
            <a:chExt cx="5137602" cy="1005053"/>
          </a:xfrm>
        </p:grpSpPr>
        <p:sp>
          <p:nvSpPr>
            <p:cNvPr id="17" name="Freeform 1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9"/>
              <a:stretch>
                <a:fillRect/>
              </a:stretch>
            </a:blipFill>
          </p:spPr>
          <p:txBody>
            <a:bodyPr/>
            <a:lstStyle/>
            <a:p>
              <a:endParaRPr lang="en-GB"/>
            </a:p>
          </p:txBody>
        </p:sp>
        <p:sp>
          <p:nvSpPr>
            <p:cNvPr id="18" name="TextBox 1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9" name="TextBox 19"/>
          <p:cNvSpPr txBox="1"/>
          <p:nvPr/>
        </p:nvSpPr>
        <p:spPr>
          <a:xfrm>
            <a:off x="5523424" y="2703650"/>
            <a:ext cx="3925900" cy="412750"/>
          </a:xfrm>
          <a:prstGeom prst="rect">
            <a:avLst/>
          </a:prstGeom>
        </p:spPr>
        <p:txBody>
          <a:bodyPr lIns="0" tIns="0" rIns="0" bIns="0" rtlCol="0" anchor="t">
            <a:spAutoFit/>
          </a:bodyPr>
          <a:lstStyle/>
          <a:p>
            <a:pPr algn="ctr">
              <a:lnSpc>
                <a:spcPts val="3499"/>
              </a:lnSpc>
            </a:pPr>
            <a:r>
              <a:rPr lang="en-US" sz="2499" b="1">
                <a:solidFill>
                  <a:srgbClr val="0D4D4F"/>
                </a:solidFill>
                <a:latin typeface="Comic Sans Bold"/>
                <a:ea typeface="Comic Sans Bold"/>
                <a:cs typeface="Comic Sans Bold"/>
                <a:sym typeface="Comic Sans Bold"/>
              </a:rPr>
              <a:t>Use your phone cameras</a:t>
            </a:r>
          </a:p>
        </p:txBody>
      </p:sp>
      <p:sp>
        <p:nvSpPr>
          <p:cNvPr id="20" name="TextBox 20"/>
          <p:cNvSpPr txBox="1"/>
          <p:nvPr/>
        </p:nvSpPr>
        <p:spPr>
          <a:xfrm>
            <a:off x="917125" y="2706262"/>
            <a:ext cx="2696914" cy="412750"/>
          </a:xfrm>
          <a:prstGeom prst="rect">
            <a:avLst/>
          </a:prstGeom>
        </p:spPr>
        <p:txBody>
          <a:bodyPr lIns="0" tIns="0" rIns="0" bIns="0" rtlCol="0" anchor="t">
            <a:spAutoFit/>
          </a:bodyPr>
          <a:lstStyle/>
          <a:p>
            <a:pPr algn="ctr">
              <a:lnSpc>
                <a:spcPts val="3499"/>
              </a:lnSpc>
              <a:spcBef>
                <a:spcPct val="0"/>
              </a:spcBef>
            </a:pPr>
            <a:r>
              <a:rPr lang="en-US" sz="2499" b="1">
                <a:solidFill>
                  <a:srgbClr val="0D4D4F"/>
                </a:solidFill>
                <a:latin typeface="Comic Sans Bold"/>
                <a:ea typeface="Comic Sans Bold"/>
                <a:cs typeface="Comic Sans Bold"/>
                <a:sym typeface="Comic Sans Bold"/>
              </a:rPr>
              <a:t>Smartphones only</a:t>
            </a:r>
          </a:p>
        </p:txBody>
      </p:sp>
      <p:sp>
        <p:nvSpPr>
          <p:cNvPr id="21" name="TextBox 21"/>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sp>
        <p:nvSpPr>
          <p:cNvPr id="22" name="TextBox 22"/>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
        <p:nvSpPr>
          <p:cNvPr id="23" name="TextBox 23"/>
          <p:cNvSpPr txBox="1"/>
          <p:nvPr/>
        </p:nvSpPr>
        <p:spPr>
          <a:xfrm>
            <a:off x="3008709" y="1507795"/>
            <a:ext cx="3736181"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Competition Rules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523019" y="3398756"/>
            <a:ext cx="2540694" cy="2540694"/>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4906" r="-24906"/>
              </a:stretch>
            </a:blipFill>
          </p:spPr>
          <p:txBody>
            <a:bodyPr/>
            <a:lstStyle/>
            <a:p>
              <a:endParaRPr lang="en-GB"/>
            </a:p>
          </p:txBody>
        </p:sp>
      </p:grpSp>
      <p:grpSp>
        <p:nvGrpSpPr>
          <p:cNvPr id="4" name="Group 4"/>
          <p:cNvGrpSpPr/>
          <p:nvPr/>
        </p:nvGrpSpPr>
        <p:grpSpPr>
          <a:xfrm>
            <a:off x="766152" y="3030710"/>
            <a:ext cx="7245679" cy="2684290"/>
            <a:chOff x="0" y="0"/>
            <a:chExt cx="2511361" cy="930378"/>
          </a:xfrm>
        </p:grpSpPr>
        <p:sp>
          <p:nvSpPr>
            <p:cNvPr id="5" name="Freeform 5"/>
            <p:cNvSpPr/>
            <p:nvPr/>
          </p:nvSpPr>
          <p:spPr>
            <a:xfrm>
              <a:off x="0" y="0"/>
              <a:ext cx="2511361" cy="930378"/>
            </a:xfrm>
            <a:custGeom>
              <a:avLst/>
              <a:gdLst/>
              <a:ahLst/>
              <a:cxnLst/>
              <a:rect l="l" t="t" r="r" b="b"/>
              <a:pathLst>
                <a:path w="2511361" h="930378">
                  <a:moveTo>
                    <a:pt x="0" y="0"/>
                  </a:moveTo>
                  <a:lnTo>
                    <a:pt x="2511361" y="0"/>
                  </a:lnTo>
                  <a:lnTo>
                    <a:pt x="2511361" y="930378"/>
                  </a:lnTo>
                  <a:lnTo>
                    <a:pt x="0" y="930378"/>
                  </a:lnTo>
                  <a:close/>
                </a:path>
              </a:pathLst>
            </a:custGeom>
            <a:solidFill>
              <a:srgbClr val="000000">
                <a:alpha val="0"/>
              </a:srgbClr>
            </a:solidFill>
            <a:ln cap="sq">
              <a:noFill/>
              <a:prstDash val="solid"/>
              <a:miter/>
            </a:ln>
          </p:spPr>
          <p:txBody>
            <a:bodyPr/>
            <a:lstStyle/>
            <a:p>
              <a:endParaRPr lang="en-GB"/>
            </a:p>
          </p:txBody>
        </p:sp>
        <p:sp>
          <p:nvSpPr>
            <p:cNvPr id="6" name="TextBox 6"/>
            <p:cNvSpPr txBox="1"/>
            <p:nvPr/>
          </p:nvSpPr>
          <p:spPr>
            <a:xfrm>
              <a:off x="0" y="-47625"/>
              <a:ext cx="2511361" cy="978003"/>
            </a:xfrm>
            <a:prstGeom prst="rect">
              <a:avLst/>
            </a:prstGeom>
          </p:spPr>
          <p:txBody>
            <a:bodyPr lIns="27093" tIns="27093" rIns="27093" bIns="27093" rtlCol="0" anchor="ctr"/>
            <a:lstStyle/>
            <a:p>
              <a:pPr algn="l">
                <a:lnSpc>
                  <a:spcPts val="2389"/>
                </a:lnSpc>
              </a:pPr>
              <a:r>
                <a:rPr lang="en-US" sz="1493">
                  <a:solidFill>
                    <a:srgbClr val="0D4D4F"/>
                  </a:solidFill>
                  <a:latin typeface="Comic Sans"/>
                  <a:ea typeface="Comic Sans"/>
                  <a:cs typeface="Comic Sans"/>
                  <a:sym typeface="Comic Sans"/>
                </a:rPr>
                <a:t>Write or record a 200-word max backstory to the photo/film you submit, to give context. In addition to identifying the species, tell a short story, e.g.</a:t>
              </a:r>
            </a:p>
            <a:p>
              <a:pPr marL="322412" lvl="1" indent="-161206" algn="l">
                <a:lnSpc>
                  <a:spcPts val="2389"/>
                </a:lnSpc>
                <a:buFont typeface="Arial"/>
                <a:buChar char="•"/>
              </a:pPr>
              <a:r>
                <a:rPr lang="en-US" sz="1493">
                  <a:solidFill>
                    <a:srgbClr val="0D4D4F"/>
                  </a:solidFill>
                  <a:latin typeface="Comic Sans"/>
                  <a:ea typeface="Comic Sans"/>
                  <a:cs typeface="Comic Sans"/>
                  <a:sym typeface="Comic Sans"/>
                </a:rPr>
                <a:t>What this species means to you</a:t>
              </a:r>
            </a:p>
            <a:p>
              <a:pPr marL="322412" lvl="1" indent="-161206" algn="l">
                <a:lnSpc>
                  <a:spcPts val="2389"/>
                </a:lnSpc>
                <a:buFont typeface="Arial"/>
                <a:buChar char="•"/>
              </a:pPr>
              <a:r>
                <a:rPr lang="en-US" sz="1493">
                  <a:solidFill>
                    <a:srgbClr val="0D4D4F"/>
                  </a:solidFill>
                  <a:latin typeface="Comic Sans"/>
                  <a:ea typeface="Comic Sans"/>
                  <a:cs typeface="Comic Sans"/>
                  <a:sym typeface="Comic Sans"/>
                </a:rPr>
                <a:t>How you found it</a:t>
              </a:r>
            </a:p>
            <a:p>
              <a:pPr marL="322412" lvl="1" indent="-161206" algn="l">
                <a:lnSpc>
                  <a:spcPts val="2389"/>
                </a:lnSpc>
                <a:buFont typeface="Arial"/>
                <a:buChar char="•"/>
              </a:pPr>
              <a:r>
                <a:rPr lang="en-US" sz="1493">
                  <a:solidFill>
                    <a:srgbClr val="0D4D4F"/>
                  </a:solidFill>
                  <a:latin typeface="Comic Sans"/>
                  <a:ea typeface="Comic Sans"/>
                  <a:cs typeface="Comic Sans"/>
                  <a:sym typeface="Comic Sans"/>
                </a:rPr>
                <a:t>The species’ role in the ecosystem</a:t>
              </a:r>
            </a:p>
            <a:p>
              <a:pPr marL="322412" lvl="1" indent="-161206" algn="l">
                <a:lnSpc>
                  <a:spcPts val="2389"/>
                </a:lnSpc>
                <a:buFont typeface="Arial"/>
                <a:buChar char="•"/>
              </a:pPr>
              <a:r>
                <a:rPr lang="en-US" sz="1493">
                  <a:solidFill>
                    <a:srgbClr val="0D4D4F"/>
                  </a:solidFill>
                  <a:latin typeface="Comic Sans"/>
                  <a:ea typeface="Comic Sans"/>
                  <a:cs typeface="Comic Sans"/>
                  <a:sym typeface="Comic Sans"/>
                </a:rPr>
                <a:t>Any stories, legends or cultural value of the species</a:t>
              </a:r>
            </a:p>
            <a:p>
              <a:pPr marL="322412" lvl="1" indent="-161206" algn="l">
                <a:lnSpc>
                  <a:spcPts val="2389"/>
                </a:lnSpc>
                <a:buFont typeface="Arial"/>
                <a:buChar char="•"/>
              </a:pPr>
              <a:r>
                <a:rPr lang="en-US" sz="1493">
                  <a:solidFill>
                    <a:srgbClr val="0D4D4F"/>
                  </a:solidFill>
                  <a:latin typeface="Comic Sans"/>
                  <a:ea typeface="Comic Sans"/>
                  <a:cs typeface="Comic Sans"/>
                  <a:sym typeface="Comic Sans"/>
                </a:rPr>
                <a:t>Conservation issues - is it under threat, if so what are the main issues?</a:t>
              </a:r>
            </a:p>
            <a:p>
              <a:pPr algn="l">
                <a:lnSpc>
                  <a:spcPts val="2389"/>
                </a:lnSpc>
              </a:pPr>
              <a:r>
                <a:rPr lang="en-US" sz="1493" b="1">
                  <a:solidFill>
                    <a:srgbClr val="0D4D4F"/>
                  </a:solidFill>
                  <a:latin typeface="Comic Sans Bold"/>
                  <a:ea typeface="Comic Sans Bold"/>
                  <a:cs typeface="Comic Sans Bold"/>
                  <a:sym typeface="Comic Sans Bold"/>
                </a:rPr>
                <a:t>Keep it concise and engaging - make the audience connect with it!</a:t>
              </a:r>
            </a:p>
          </p:txBody>
        </p:sp>
      </p:grpSp>
      <p:grpSp>
        <p:nvGrpSpPr>
          <p:cNvPr id="7" name="Group 7"/>
          <p:cNvGrpSpPr/>
          <p:nvPr/>
        </p:nvGrpSpPr>
        <p:grpSpPr>
          <a:xfrm>
            <a:off x="296496" y="2558220"/>
            <a:ext cx="435024" cy="472491"/>
            <a:chOff x="0" y="0"/>
            <a:chExt cx="292318" cy="317494"/>
          </a:xfrm>
        </p:grpSpPr>
        <p:sp>
          <p:nvSpPr>
            <p:cNvPr id="8" name="Freeform 8"/>
            <p:cNvSpPr/>
            <p:nvPr/>
          </p:nvSpPr>
          <p:spPr>
            <a:xfrm>
              <a:off x="0" y="0"/>
              <a:ext cx="292318" cy="317494"/>
            </a:xfrm>
            <a:custGeom>
              <a:avLst/>
              <a:gdLst/>
              <a:ahLst/>
              <a:cxnLst/>
              <a:rect l="l" t="t" r="r" b="b"/>
              <a:pathLst>
                <a:path w="292318" h="317494">
                  <a:moveTo>
                    <a:pt x="146159" y="0"/>
                  </a:moveTo>
                  <a:lnTo>
                    <a:pt x="146159" y="0"/>
                  </a:lnTo>
                  <a:cubicBezTo>
                    <a:pt x="226880" y="0"/>
                    <a:pt x="292318" y="65438"/>
                    <a:pt x="292318" y="146159"/>
                  </a:cubicBezTo>
                  <a:lnTo>
                    <a:pt x="292318" y="171335"/>
                  </a:lnTo>
                  <a:cubicBezTo>
                    <a:pt x="292318" y="252056"/>
                    <a:pt x="226880" y="317494"/>
                    <a:pt x="146159" y="317494"/>
                  </a:cubicBezTo>
                  <a:lnTo>
                    <a:pt x="146159" y="317494"/>
                  </a:lnTo>
                  <a:cubicBezTo>
                    <a:pt x="65438" y="317494"/>
                    <a:pt x="0" y="252056"/>
                    <a:pt x="0" y="171335"/>
                  </a:cubicBezTo>
                  <a:lnTo>
                    <a:pt x="0" y="146159"/>
                  </a:lnTo>
                  <a:cubicBezTo>
                    <a:pt x="0" y="65438"/>
                    <a:pt x="65438" y="0"/>
                    <a:pt x="146159" y="0"/>
                  </a:cubicBezTo>
                  <a:close/>
                </a:path>
              </a:pathLst>
            </a:custGeom>
            <a:solidFill>
              <a:srgbClr val="24A1A3"/>
            </a:solidFill>
          </p:spPr>
          <p:txBody>
            <a:bodyPr/>
            <a:lstStyle/>
            <a:p>
              <a:endParaRPr lang="en-GB"/>
            </a:p>
          </p:txBody>
        </p:sp>
        <p:sp>
          <p:nvSpPr>
            <p:cNvPr id="9" name="TextBox 9"/>
            <p:cNvSpPr txBox="1"/>
            <p:nvPr/>
          </p:nvSpPr>
          <p:spPr>
            <a:xfrm>
              <a:off x="0" y="-38100"/>
              <a:ext cx="292318" cy="355594"/>
            </a:xfrm>
            <a:prstGeom prst="rect">
              <a:avLst/>
            </a:prstGeom>
          </p:spPr>
          <p:txBody>
            <a:bodyPr lIns="13547" tIns="13547" rIns="13547" bIns="13547" rtlCol="0" anchor="ctr"/>
            <a:lstStyle/>
            <a:p>
              <a:pPr algn="ctr">
                <a:lnSpc>
                  <a:spcPts val="2743"/>
                </a:lnSpc>
              </a:pPr>
              <a:r>
                <a:rPr lang="en-US" sz="1959" b="1">
                  <a:solidFill>
                    <a:srgbClr val="FFFFFF"/>
                  </a:solidFill>
                  <a:latin typeface="Comic Sans Bold"/>
                  <a:ea typeface="Comic Sans Bold"/>
                  <a:cs typeface="Comic Sans Bold"/>
                  <a:sym typeface="Comic Sans Bold"/>
                </a:rPr>
                <a:t>3</a:t>
              </a:r>
            </a:p>
          </p:txBody>
        </p:sp>
      </p:grpSp>
      <p:sp>
        <p:nvSpPr>
          <p:cNvPr id="10" name="TextBox 10"/>
          <p:cNvSpPr txBox="1"/>
          <p:nvPr/>
        </p:nvSpPr>
        <p:spPr>
          <a:xfrm>
            <a:off x="830526" y="2520120"/>
            <a:ext cx="3177222" cy="407586"/>
          </a:xfrm>
          <a:prstGeom prst="rect">
            <a:avLst/>
          </a:prstGeom>
        </p:spPr>
        <p:txBody>
          <a:bodyPr lIns="0" tIns="0" rIns="0" bIns="0" rtlCol="0" anchor="t">
            <a:spAutoFit/>
          </a:bodyPr>
          <a:lstStyle/>
          <a:p>
            <a:pPr algn="ctr">
              <a:lnSpc>
                <a:spcPts val="3434"/>
              </a:lnSpc>
              <a:spcBef>
                <a:spcPct val="0"/>
              </a:spcBef>
            </a:pPr>
            <a:r>
              <a:rPr lang="en-US" sz="2453" b="1">
                <a:solidFill>
                  <a:srgbClr val="0D4D4F"/>
                </a:solidFill>
                <a:latin typeface="Comic Sans Bold"/>
                <a:ea typeface="Comic Sans Bold"/>
                <a:cs typeface="Comic Sans Bold"/>
                <a:sym typeface="Comic Sans Bold"/>
              </a:rPr>
              <a:t>Optional - Backstory</a:t>
            </a:r>
          </a:p>
        </p:txBody>
      </p:sp>
      <p:grpSp>
        <p:nvGrpSpPr>
          <p:cNvPr id="11" name="Group 11"/>
          <p:cNvGrpSpPr/>
          <p:nvPr/>
        </p:nvGrpSpPr>
        <p:grpSpPr>
          <a:xfrm>
            <a:off x="-11455" y="0"/>
            <a:ext cx="9753600" cy="1117403"/>
            <a:chOff x="0" y="0"/>
            <a:chExt cx="3713439" cy="425423"/>
          </a:xfrm>
        </p:grpSpPr>
        <p:sp>
          <p:nvSpPr>
            <p:cNvPr id="12" name="Freeform 12"/>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3" name="TextBox 13"/>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4" name="TextBox 14"/>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15" name="Group 15"/>
          <p:cNvGrpSpPr/>
          <p:nvPr/>
        </p:nvGrpSpPr>
        <p:grpSpPr>
          <a:xfrm>
            <a:off x="-11455" y="6485457"/>
            <a:ext cx="9753600" cy="838341"/>
            <a:chOff x="0" y="0"/>
            <a:chExt cx="6249258" cy="537136"/>
          </a:xfrm>
        </p:grpSpPr>
        <p:sp>
          <p:nvSpPr>
            <p:cNvPr id="16" name="Freeform 16"/>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7" name="TextBox 17"/>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18" name="TextBox 18"/>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9" name="Group 19"/>
          <p:cNvGrpSpPr/>
          <p:nvPr/>
        </p:nvGrpSpPr>
        <p:grpSpPr>
          <a:xfrm>
            <a:off x="154548" y="147993"/>
            <a:ext cx="3853201" cy="753790"/>
            <a:chOff x="0" y="0"/>
            <a:chExt cx="5137602" cy="1005053"/>
          </a:xfrm>
        </p:grpSpPr>
        <p:sp>
          <p:nvSpPr>
            <p:cNvPr id="20" name="Freeform 20"/>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21" name="TextBox 21"/>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2" name="TextBox 22"/>
          <p:cNvSpPr txBox="1"/>
          <p:nvPr/>
        </p:nvSpPr>
        <p:spPr>
          <a:xfrm>
            <a:off x="3008709" y="1507795"/>
            <a:ext cx="3736181" cy="563880"/>
          </a:xfrm>
          <a:prstGeom prst="rect">
            <a:avLst/>
          </a:prstGeom>
        </p:spPr>
        <p:txBody>
          <a:bodyPr lIns="0" tIns="0" rIns="0" bIns="0" rtlCol="0" anchor="t">
            <a:spAutoFit/>
          </a:bodyPr>
          <a:lstStyle/>
          <a:p>
            <a:pPr algn="ctr">
              <a:lnSpc>
                <a:spcPts val="4620"/>
              </a:lnSpc>
              <a:spcBef>
                <a:spcPct val="0"/>
              </a:spcBef>
            </a:pPr>
            <a:r>
              <a:rPr lang="en-US" sz="3300" b="1">
                <a:solidFill>
                  <a:srgbClr val="0D4D4F"/>
                </a:solidFill>
                <a:latin typeface="Comic Sans Bold"/>
                <a:ea typeface="Comic Sans Bold"/>
                <a:cs typeface="Comic Sans Bold"/>
                <a:sym typeface="Comic Sans Bold"/>
              </a:rPr>
              <a:t>Competition Rules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2929</Words>
  <Application>Microsoft Office PowerPoint</Application>
  <PresentationFormat>Custom</PresentationFormat>
  <Paragraphs>324</Paragraphs>
  <Slides>29</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Calibri</vt:lpstr>
      <vt:lpstr>HvDTrial Americane Condensed</vt:lpstr>
      <vt:lpstr>Comic Sans Bold</vt:lpstr>
      <vt:lpstr>Americane Condensed</vt:lpstr>
      <vt:lpstr>Comic Sans</vt:lpstr>
      <vt:lpstr>Comic Sans Bold Italics</vt:lpstr>
      <vt:lpstr>Arial</vt:lpstr>
      <vt:lpstr>Comic Sans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 Photography Preparing Your Entry: Session 2</dc:title>
  <cp:lastModifiedBy>Amy Flower</cp:lastModifiedBy>
  <cp:revision>3</cp:revision>
  <dcterms:created xsi:type="dcterms:W3CDTF">2006-08-16T00:00:00Z</dcterms:created>
  <dcterms:modified xsi:type="dcterms:W3CDTF">2025-04-14T10:24:57Z</dcterms:modified>
  <dc:identifier>DAGj8vqblCU</dc:identifier>
</cp:coreProperties>
</file>