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Lst>
  <p:sldSz cx="9753600" cy="7315200"/>
  <p:notesSz cx="6858000" cy="9144000"/>
  <p:embeddedFontLst>
    <p:embeddedFont>
      <p:font typeface="Americane Condensed" panose="020B0604020202020204" charset="0"/>
      <p:regular r:id="rId37"/>
    </p:embeddedFont>
    <p:embeddedFont>
      <p:font typeface="Comic Sans" panose="020B0604020202020204" charset="0"/>
      <p:regular r:id="rId38"/>
    </p:embeddedFont>
    <p:embeddedFont>
      <p:font typeface="Comic Sans Bold" panose="020B0604020202020204" charset="0"/>
      <p:regular r:id="rId39"/>
    </p:embeddedFont>
    <p:embeddedFont>
      <p:font typeface="Comic Sans Bold Italics" panose="020B0604020202020204" charset="0"/>
      <p:regular r:id="rId40"/>
    </p:embeddedFont>
    <p:embeddedFont>
      <p:font typeface="HvDTrial Americane Condensed" panose="020B0604020202020204" charset="0"/>
      <p:regular r:id="rId4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55" d="100"/>
          <a:sy n="55" d="100"/>
        </p:scale>
        <p:origin x="1492"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3.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2.fntdata"/><Relationship Id="rId20" Type="http://schemas.openxmlformats.org/officeDocument/2006/relationships/slide" Target="slides/slide19.xml"/><Relationship Id="rId41" Type="http://schemas.openxmlformats.org/officeDocument/2006/relationships/font" Target="fonts/font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14.04.2025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60675" y="512763"/>
            <a:ext cx="342265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Nature really is all around us. Growing from every crack in the pavement, crawling around every garden, flying through parks, swimming through the rivers... often, we’re just too busy to notice it. When you take the time to stop and look though, it is staggering in its variety! This does mean that there is a huge amount of inspiration out there if you want to take photos or make a film about it. So where to start?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60675" y="512763"/>
            <a:ext cx="342265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a:p>
          <a:p>
            <a:endParaRPr/>
          </a:p>
          <a:p>
            <a:r>
              <a:rPr lang="en-US"/>
              <a:t>Read the boards - nature areas often have information boards you can read that tell you what you might find. You could always search for more information online to see more photos. </a:t>
            </a:r>
          </a:p>
          <a:p>
            <a:endParaRPr lang="en-US"/>
          </a:p>
          <a:p>
            <a:r>
              <a:rPr lang="en-US"/>
              <a:t>Have a look at what species profiles are currently published on www.wildscreenark.org, find out more about their behaviours and what the species looks like through the seasons! </a:t>
            </a:r>
          </a:p>
          <a:p>
            <a:endParaRPr lang="en-US"/>
          </a:p>
          <a:p>
            <a:endParaRPr lang="en-US"/>
          </a:p>
          <a:p>
            <a:r>
              <a:rPr lang="en-US"/>
              <a:t>To check accuracy:</a:t>
            </a:r>
          </a:p>
          <a:p>
            <a:endParaRPr lang="en-US"/>
          </a:p>
          <a:p>
            <a:r>
              <a:rPr lang="en-US"/>
              <a:t>Check multiple websites, not just the first one.</a:t>
            </a:r>
          </a:p>
          <a:p>
            <a:endParaRPr lang="en-US"/>
          </a:p>
          <a:p>
            <a:r>
              <a:rPr lang="en-US"/>
              <a:t>Check ID guide books</a:t>
            </a:r>
          </a:p>
          <a:p>
            <a:endParaRPr lang="en-US"/>
          </a:p>
          <a:p>
            <a:r>
              <a:rPr lang="en-US"/>
              <a:t>Some species have very different looking males/females and juvenile/adult stages so research these characteristics carefully.</a:t>
            </a:r>
          </a:p>
          <a:p>
            <a:endParaRPr lang="en-US"/>
          </a:p>
          <a:p>
            <a:r>
              <a:rPr lang="en-US"/>
              <a:t>Check the location - does this species naturally occur in the location it was photographed?</a:t>
            </a:r>
          </a:p>
          <a:p>
            <a:endParaRPr lang="en-US"/>
          </a:p>
          <a:p>
            <a:r>
              <a:rPr lang="en-US"/>
              <a:t>Ask others what species they think you have photographed - e.g. when you post an image to the app/website iNaturalist, other users can verify species ID. Once it has been verified by enough users it is granted a 'research grade' identification.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Ask students what they think makes a good story? Have they read any good stories recently? What made them good?</a:t>
            </a:r>
          </a:p>
          <a:p>
            <a:r>
              <a:rPr lang="en-US"/>
              <a:t>There are no right or wrong answers. A good point to raise is that a good story makes you feel something.</a:t>
            </a:r>
          </a:p>
          <a:p>
            <a:endParaRPr lang="en-US"/>
          </a:p>
          <a:p>
            <a:r>
              <a:rPr lang="en-US"/>
              <a:t>Handout storytelling exercises A + B</a:t>
            </a:r>
          </a:p>
          <a:p>
            <a:r>
              <a:rPr lang="en-US"/>
              <a:t>Challenge students to match the images (A) and events (B) to the genres.</a:t>
            </a:r>
          </a:p>
          <a:p>
            <a:endParaRPr lang="en-US"/>
          </a:p>
          <a:p>
            <a:r>
              <a:rPr lang="en-US"/>
              <a:t>Discuss students' answers to the worksheets over the next few slides.</a:t>
            </a:r>
          </a:p>
          <a:p>
            <a:endParaRPr lang="en-US"/>
          </a:p>
          <a:p>
            <a:r>
              <a:rPr lang="en-US"/>
              <a:t>Discuss how there might be more than one option for each one.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Storytelling Exercise A</a:t>
            </a:r>
          </a:p>
          <a:p>
            <a:endParaRPr lang="en-US"/>
          </a:p>
          <a:p>
            <a:r>
              <a:rPr lang="en-US"/>
              <a:t>Ask students which genre they thought most fitted this image</a:t>
            </a:r>
          </a:p>
          <a:p>
            <a:endParaRPr lang="en-US"/>
          </a:p>
          <a:p>
            <a:r>
              <a:rPr lang="en-US"/>
              <a:t>E.g. Romance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Storytelling Exercise A</a:t>
            </a:r>
          </a:p>
          <a:p>
            <a:endParaRPr lang="en-US"/>
          </a:p>
          <a:p>
            <a:r>
              <a:rPr lang="en-US"/>
              <a:t>Ask students which genre they thought most fitted this image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Storytelling Exercise A</a:t>
            </a:r>
          </a:p>
          <a:p>
            <a:endParaRPr lang="en-US"/>
          </a:p>
          <a:p>
            <a:r>
              <a:rPr lang="en-US"/>
              <a:t>Ask students which genre they thought most fitted this image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Storytelling Exercise A</a:t>
            </a:r>
          </a:p>
          <a:p>
            <a:endParaRPr lang="en-US"/>
          </a:p>
          <a:p>
            <a:r>
              <a:rPr lang="en-US"/>
              <a:t>Ask students which genre they thought most fitted this image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a:p>
          <a:p>
            <a:r>
              <a:rPr lang="en-US"/>
              <a:t>Think pair share:</a:t>
            </a:r>
          </a:p>
          <a:p>
            <a:r>
              <a:rPr lang="en-US"/>
              <a:t>Ask students to first think on their own, then discuss their ideas with a partner, then be ready to share their ideas with the whole group.</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Challenge students to take a photo on their phone of an object in the room.</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Discussion points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Ask students to share their decisions with the whole group and provide reasons for their choices. </a:t>
            </a:r>
          </a:p>
          <a:p>
            <a:endParaRPr lang="en-US"/>
          </a:p>
          <a:p>
            <a:r>
              <a:rPr lang="en-US"/>
              <a:t>ORIENTATION</a:t>
            </a:r>
          </a:p>
          <a:p>
            <a:r>
              <a:rPr lang="en-US"/>
              <a:t>The first thing to decide is the orientation of your photos – in nature photography, most photos are taken in landscape, however some are in portrait. It’s totally up to you to pick which one works best. </a:t>
            </a:r>
          </a:p>
          <a:p>
            <a:r>
              <a:rPr lang="en-US"/>
              <a:t>Landscape - where the image is wider than it is tall.</a:t>
            </a:r>
          </a:p>
          <a:p>
            <a:r>
              <a:rPr lang="en-US"/>
              <a:t>Portrait - where the image is taller than it is wide.</a:t>
            </a:r>
          </a:p>
          <a:p>
            <a:endParaRPr lang="en-US"/>
          </a:p>
          <a:p>
            <a:r>
              <a:rPr lang="en-US"/>
              <a:t>DEFINITION</a:t>
            </a:r>
          </a:p>
          <a:p>
            <a:r>
              <a:rPr lang="en-US"/>
              <a:t>Did you know some of the most advanced professional cameras can now shoot up to 150 megapixels -150,000,000 pixels per image!!</a:t>
            </a:r>
          </a:p>
          <a:p>
            <a:r>
              <a:rPr lang="en-US"/>
              <a:t>Try to shoot in as high definition as you can possibly get. You’ll be able to look up online how to switch this on for your phone’s camera.</a:t>
            </a:r>
          </a:p>
          <a:p>
            <a:endParaRPr lang="en-US"/>
          </a:p>
          <a:p>
            <a:r>
              <a:rPr lang="en-US"/>
              <a:t>FOCUS</a:t>
            </a:r>
          </a:p>
          <a:p>
            <a:r>
              <a:rPr lang="en-US"/>
              <a:t>Making sure your preferred object is in focus is a big deal. Crisp, sharp images are often the ones that wow audiences. We recommend trying lots of options and taking lots of images when you’re shooting – just like when your mates are mucking about and you’re trying to get everyone looking at the camera at the same time!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60675" y="512763"/>
            <a:ext cx="342265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'Shooting photos activity cards'.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Instructions - add here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If you’ve taken lots of images, it’s a good idea to view the photos on a computer or tablet so you can zoom in and compare them to each other. </a:t>
            </a:r>
          </a:p>
          <a:p>
            <a:endParaRPr lang="en-US"/>
          </a:p>
          <a:p>
            <a:r>
              <a:rPr lang="en-US"/>
              <a:t>Many professional photographers will do some kind of editing to their photos. There are lots of free apps or programs that you can use for this, as well as tutorial videos of how you might go about it. </a:t>
            </a:r>
          </a:p>
          <a:p>
            <a:endParaRPr lang="en-US"/>
          </a:p>
          <a:p>
            <a:r>
              <a:rPr lang="en-US"/>
              <a:t>For the purposes of this competition, we recommend not going too overboard with editing (e.g. removing or adding objects!) as it’s important that nature is represented in a real and truthful way. Adjusting the brightness, contrast or colour correcting is all absolutely fine. Again, have a good play around with it – but its a good idea to make a copy of the original image before you edit it too much and want to start again!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Discussion points</a:t>
            </a:r>
          </a:p>
          <a:p>
            <a:endParaRPr lang="en-US"/>
          </a:p>
          <a:p>
            <a:r>
              <a:rPr lang="en-US"/>
              <a:t>- How do you edit?</a:t>
            </a:r>
          </a:p>
          <a:p>
            <a:r>
              <a:rPr lang="en-US"/>
              <a:t>- Most programs have auto adjust settings to help you improve many of the aspects that are on the cards for your images and videos</a:t>
            </a:r>
          </a:p>
          <a:p>
            <a:r>
              <a:rPr lang="en-US"/>
              <a:t>- What are the features you like most?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Discussion points</a:t>
            </a:r>
          </a:p>
          <a:p>
            <a:endParaRPr lang="en-US"/>
          </a:p>
          <a:p>
            <a:r>
              <a:rPr lang="en-US"/>
              <a:t>Challenge them to take a good photo of one of the objects</a:t>
            </a:r>
          </a:p>
          <a:p>
            <a:endParaRPr lang="en-US"/>
          </a:p>
          <a:p>
            <a:r>
              <a:rPr lang="en-US"/>
              <a:t>Talk through hints and tips for shooting photos and planning films - worksheets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Ask them to name the species of picture 1 first</a:t>
            </a:r>
          </a:p>
          <a:p>
            <a:endParaRPr lang="en-US"/>
          </a:p>
          <a:p>
            <a:r>
              <a:rPr lang="en-US"/>
              <a:t>Then name the species of picture 2</a:t>
            </a:r>
          </a:p>
          <a:p>
            <a:endParaRPr lang="en-US"/>
          </a:p>
          <a:p>
            <a:r>
              <a:rPr lang="en-US"/>
              <a:t>What's the difference?</a:t>
            </a:r>
          </a:p>
          <a:p>
            <a:endParaRPr lang="en-US"/>
          </a:p>
          <a:p>
            <a:r>
              <a:rPr lang="en-US"/>
              <a:t>- Very different types - </a:t>
            </a:r>
          </a:p>
          <a:p>
            <a:endParaRPr lang="en-US"/>
          </a:p>
          <a:p>
            <a:r>
              <a:rPr lang="en-US"/>
              <a:t>Western honeybees are farmed for their production of honey and live in large colonies in hives with up to 65,000 individuals.</a:t>
            </a:r>
          </a:p>
          <a:p>
            <a:endParaRPr lang="en-US"/>
          </a:p>
          <a:p>
            <a:r>
              <a:rPr lang="en-US"/>
              <a:t>White-tailed bumblebees are a wild species which nests in small burrows underground or in crevices. They have  smaller colonies with up to 200 individuals in a nest.</a:t>
            </a:r>
          </a:p>
          <a:p>
            <a:endParaRPr lang="en-US"/>
          </a:p>
          <a:p>
            <a:r>
              <a:rPr lang="en-US"/>
              <a:t>Both species are social, with queens responsible for laying eggs and her daughters becoming workers, foraging to help care for her offspring. Both are important pollinators of plants and thus crucial for ecosystem functioning.</a:t>
            </a:r>
          </a:p>
          <a:p>
            <a:endParaRPr lang="en-US"/>
          </a:p>
          <a:p>
            <a:r>
              <a:rPr lang="en-US"/>
              <a:t>What visual features can you pick out to differentiate them as species in these images?</a:t>
            </a:r>
          </a:p>
          <a:p>
            <a:r>
              <a:rPr lang="en-US"/>
              <a:t>E.g White-tailed bumblebees are larger and fluffier, with a white patch of hair at the base of their abdomen.</a:t>
            </a:r>
          </a:p>
          <a:p>
            <a:r>
              <a:rPr lang="en-US"/>
              <a:t>Western honeybees are slightly less hairy, have more stripes on their abdomen and are more ginger in colour. </a:t>
            </a:r>
          </a:p>
          <a:p>
            <a:endParaRPr lang="en-US"/>
          </a:p>
          <a:p>
            <a:r>
              <a:rPr lang="en-US"/>
              <a:t>You might be able to tell that these are different species from their appearance, however to identify them properly, you usually need the help of an ID guide...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60675" y="512763"/>
            <a:ext cx="342265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Talk them through the different ways we can ID species</a:t>
            </a:r>
          </a:p>
          <a:p>
            <a:endParaRPr lang="en-US"/>
          </a:p>
          <a:p>
            <a:r>
              <a:rPr lang="en-US"/>
              <a:t>- Borrow species identification guides – your school will have these for Biology or Geography practicals. You might be able to pick up cheap second-hand ones online, or borrow books from your local library. </a:t>
            </a:r>
          </a:p>
          <a:p>
            <a:endParaRPr lang="en-US"/>
          </a:p>
          <a:p>
            <a:r>
              <a:rPr lang="en-US"/>
              <a:t>Use technology!- Free apps like iNaturalist, iSeek, PlantSnap and the Visual Lookup on iPhone or Google Lens allow you to take pictures of living things and it will identify them for you.</a:t>
            </a:r>
          </a:p>
          <a:p>
            <a:endParaRPr lang="en-US"/>
          </a:p>
          <a:p>
            <a:r>
              <a:rPr lang="en-US"/>
              <a:t>At this point, encourage students to download one of these identification apps to their phone (or use lens/lookup in their camera app).</a:t>
            </a:r>
          </a:p>
          <a:p>
            <a:endParaRPr lang="en-US"/>
          </a:p>
          <a:p>
            <a:r>
              <a:rPr lang="en-US"/>
              <a:t>Hand out the 'Filmmaking 101: Species ID' worksheet and ask students to identify the following species on the next few slides. If possible, encourage students to practice using technology on their phone to ID species in this activity.</a:t>
            </a:r>
          </a:p>
          <a:p>
            <a:endParaRPr lang="en-US"/>
          </a:p>
          <a:p>
            <a:r>
              <a:rPr lang="en-US"/>
              <a:t>- Remember you need to try and get it to the species name (latin name/binomial)</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Challenge them to correctly identify the species using technology on their phone</a:t>
            </a:r>
          </a:p>
          <a:p>
            <a:endParaRPr lang="en-US"/>
          </a:p>
          <a:p>
            <a:r>
              <a:rPr lang="en-US"/>
              <a:t>ANSWER: Red Admiral butterfly. Vanessa atalanta</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Challenge them to correctly identify the species using technology on their phone</a:t>
            </a:r>
          </a:p>
          <a:p>
            <a:endParaRPr lang="en-US"/>
          </a:p>
          <a:p>
            <a:r>
              <a:rPr lang="en-US"/>
              <a:t>ANSWER: Herring gull. Larus argentatus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Challenge them to correctly identify the species using technology on their phone</a:t>
            </a:r>
          </a:p>
          <a:p>
            <a:endParaRPr lang="en-US"/>
          </a:p>
          <a:p>
            <a:r>
              <a:rPr lang="en-US"/>
              <a:t>ANSWER: Cross orbweaver / aka European garden spider.</a:t>
            </a:r>
          </a:p>
          <a:p>
            <a:r>
              <a:rPr lang="en-US"/>
              <a:t>Araneus diadematus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Challenge them to correctly identify the species using technology on their phone</a:t>
            </a:r>
          </a:p>
          <a:p>
            <a:endParaRPr lang="en-US"/>
          </a:p>
          <a:p>
            <a:r>
              <a:rPr lang="en-US"/>
              <a:t>ANSWER: Wild garlic. Allium ursinum</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Ask they how they found using technology on their phones to identify species.</a:t>
            </a:r>
          </a:p>
          <a:p>
            <a:endParaRPr lang="en-US"/>
          </a:p>
          <a:p>
            <a:r>
              <a:rPr lang="en-US"/>
              <a:t>Whilst identification using algorithms is very quick and convenient, it is important that you cross check the IDs to ensure that they are accurate. This is especially true for similar-looking species which can be difficult to differentiate from a single image.</a:t>
            </a:r>
          </a:p>
          <a:p>
            <a:endParaRPr lang="en-US"/>
          </a:p>
          <a:p>
            <a:r>
              <a:rPr lang="en-US"/>
              <a:t>To check accuracy:</a:t>
            </a:r>
          </a:p>
          <a:p>
            <a:endParaRPr lang="en-US"/>
          </a:p>
          <a:p>
            <a:r>
              <a:rPr lang="en-US"/>
              <a:t>Check multiple websites, not just the first one.</a:t>
            </a:r>
          </a:p>
          <a:p>
            <a:endParaRPr lang="en-US"/>
          </a:p>
          <a:p>
            <a:r>
              <a:rPr lang="en-US"/>
              <a:t>Check ID guide books</a:t>
            </a:r>
          </a:p>
          <a:p>
            <a:endParaRPr lang="en-US"/>
          </a:p>
          <a:p>
            <a:r>
              <a:rPr lang="en-US"/>
              <a:t>Some species have very different looking males/females and juvenile/adult stages so research these characteristics carefully.</a:t>
            </a:r>
          </a:p>
          <a:p>
            <a:endParaRPr lang="en-US"/>
          </a:p>
          <a:p>
            <a:r>
              <a:rPr lang="en-US"/>
              <a:t>Check the location - does this species naturally occur in the location it was photographed?</a:t>
            </a:r>
          </a:p>
          <a:p>
            <a:endParaRPr lang="en-US"/>
          </a:p>
          <a:p>
            <a:r>
              <a:rPr lang="en-US"/>
              <a:t>Ask others what species they think you have photographed - e.g. when you post an image to the app/website iNaturalist, other users can verify species ID. Once it has been verified by enough users it is granted a 'research grade' identification.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4/14/2025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4/14/2025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4/14/2025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4/14/2025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4/14/2025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4/14/2025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hyperlink" Target="https://wildscreen.org/ark/" TargetMode="External"/><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31.png"/><Relationship Id="rId4" Type="http://schemas.openxmlformats.org/officeDocument/2006/relationships/image" Target="../media/image30.jpeg"/></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8" Type="http://schemas.openxmlformats.org/officeDocument/2006/relationships/image" Target="../media/image41.jpeg"/><Relationship Id="rId3" Type="http://schemas.openxmlformats.org/officeDocument/2006/relationships/image" Target="../media/image36.jpeg"/><Relationship Id="rId7" Type="http://schemas.openxmlformats.org/officeDocument/2006/relationships/image" Target="../media/image40.jpe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39.jpeg"/><Relationship Id="rId11" Type="http://schemas.openxmlformats.org/officeDocument/2006/relationships/image" Target="../media/image44.jpeg"/><Relationship Id="rId5" Type="http://schemas.openxmlformats.org/officeDocument/2006/relationships/image" Target="../media/image38.jpeg"/><Relationship Id="rId10" Type="http://schemas.openxmlformats.org/officeDocument/2006/relationships/image" Target="../media/image43.jpeg"/><Relationship Id="rId4" Type="http://schemas.openxmlformats.org/officeDocument/2006/relationships/image" Target="../media/image37.jpeg"/><Relationship Id="rId9" Type="http://schemas.openxmlformats.org/officeDocument/2006/relationships/image" Target="../media/image42.jpeg"/></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1.png"/><Relationship Id="rId7" Type="http://schemas.openxmlformats.org/officeDocument/2006/relationships/image" Target="../media/image48.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hyperlink" Target="https://wildscreen.org/ark/" TargetMode="External"/><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10.jpeg"/><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Layout" Target="../slideLayouts/slideLayout7.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image" Target="../media/image17.jpeg"/></Relationships>
</file>

<file path=ppt/slides/_rels/slide7.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png"/><Relationship Id="rId7" Type="http://schemas.openxmlformats.org/officeDocument/2006/relationships/image" Target="../media/image21.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25.jpeg"/><Relationship Id="rId5" Type="http://schemas.openxmlformats.org/officeDocument/2006/relationships/image" Target="../media/image24.png"/><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455" y="0"/>
            <a:ext cx="9753600" cy="1117403"/>
            <a:chOff x="0" y="0"/>
            <a:chExt cx="3713439" cy="425423"/>
          </a:xfrm>
        </p:grpSpPr>
        <p:sp>
          <p:nvSpPr>
            <p:cNvPr id="3" name="Freeform 3"/>
            <p:cNvSpPr/>
            <p:nvPr/>
          </p:nvSpPr>
          <p:spPr>
            <a:xfrm>
              <a:off x="0" y="0"/>
              <a:ext cx="3713439" cy="425423"/>
            </a:xfrm>
            <a:custGeom>
              <a:avLst/>
              <a:gdLst/>
              <a:ahLst/>
              <a:cxnLst/>
              <a:rect l="l" t="t" r="r" b="b"/>
              <a:pathLst>
                <a:path w="3713439" h="425423">
                  <a:moveTo>
                    <a:pt x="0" y="0"/>
                  </a:moveTo>
                  <a:lnTo>
                    <a:pt x="3713439" y="0"/>
                  </a:lnTo>
                  <a:lnTo>
                    <a:pt x="3713439" y="425423"/>
                  </a:lnTo>
                  <a:lnTo>
                    <a:pt x="0" y="425423"/>
                  </a:lnTo>
                  <a:close/>
                </a:path>
              </a:pathLst>
            </a:custGeom>
            <a:gradFill rotWithShape="1">
              <a:gsLst>
                <a:gs pos="0">
                  <a:srgbClr val="0D4D4F">
                    <a:alpha val="100000"/>
                  </a:srgbClr>
                </a:gs>
                <a:gs pos="50000">
                  <a:srgbClr val="85CFBA">
                    <a:alpha val="100000"/>
                  </a:srgbClr>
                </a:gs>
                <a:gs pos="100000">
                  <a:srgbClr val="85CFBA">
                    <a:alpha val="100000"/>
                  </a:srgbClr>
                </a:gs>
              </a:gsLst>
              <a:lin ang="0"/>
            </a:gradFill>
            <a:ln cap="sq">
              <a:noFill/>
              <a:prstDash val="solid"/>
              <a:miter/>
            </a:ln>
          </p:spPr>
          <p:txBody>
            <a:bodyPr/>
            <a:lstStyle/>
            <a:p>
              <a:endParaRPr lang="en-GB"/>
            </a:p>
          </p:txBody>
        </p:sp>
        <p:sp>
          <p:nvSpPr>
            <p:cNvPr id="4" name="TextBox 4"/>
            <p:cNvSpPr txBox="1"/>
            <p:nvPr/>
          </p:nvSpPr>
          <p:spPr>
            <a:xfrm>
              <a:off x="0" y="-19050"/>
              <a:ext cx="3713439" cy="444473"/>
            </a:xfrm>
            <a:prstGeom prst="rect">
              <a:avLst/>
            </a:prstGeom>
          </p:spPr>
          <p:txBody>
            <a:bodyPr lIns="54537" tIns="54537" rIns="54537" bIns="54537" rtlCol="0" anchor="ctr"/>
            <a:lstStyle/>
            <a:p>
              <a:pPr marL="0" lvl="0" indent="0" algn="just">
                <a:lnSpc>
                  <a:spcPts val="1045"/>
                </a:lnSpc>
                <a:spcBef>
                  <a:spcPct val="0"/>
                </a:spcBef>
              </a:pPr>
              <a:endParaRPr/>
            </a:p>
          </p:txBody>
        </p:sp>
      </p:grpSp>
      <p:sp>
        <p:nvSpPr>
          <p:cNvPr id="5" name="TextBox 5"/>
          <p:cNvSpPr txBox="1"/>
          <p:nvPr/>
        </p:nvSpPr>
        <p:spPr>
          <a:xfrm>
            <a:off x="6961092" y="291547"/>
            <a:ext cx="2540929" cy="439060"/>
          </a:xfrm>
          <a:prstGeom prst="rect">
            <a:avLst/>
          </a:prstGeom>
        </p:spPr>
        <p:txBody>
          <a:bodyPr lIns="0" tIns="0" rIns="0" bIns="0" rtlCol="0" anchor="t">
            <a:spAutoFit/>
          </a:bodyPr>
          <a:lstStyle/>
          <a:p>
            <a:pPr algn="ctr">
              <a:lnSpc>
                <a:spcPts val="3177"/>
              </a:lnSpc>
            </a:pPr>
            <a:r>
              <a:rPr lang="en-US" sz="2269">
                <a:solidFill>
                  <a:srgbClr val="0D4D4F"/>
                </a:solidFill>
                <a:latin typeface="Americane Condensed"/>
                <a:ea typeface="Americane Condensed"/>
                <a:cs typeface="Americane Condensed"/>
                <a:sym typeface="Americane Condensed"/>
              </a:rPr>
              <a:t>www.wildscreenark.org</a:t>
            </a:r>
          </a:p>
        </p:txBody>
      </p:sp>
      <p:grpSp>
        <p:nvGrpSpPr>
          <p:cNvPr id="6" name="Group 6"/>
          <p:cNvGrpSpPr/>
          <p:nvPr/>
        </p:nvGrpSpPr>
        <p:grpSpPr>
          <a:xfrm>
            <a:off x="-11455" y="6485457"/>
            <a:ext cx="9753600" cy="838341"/>
            <a:chOff x="0" y="0"/>
            <a:chExt cx="6249258" cy="537136"/>
          </a:xfrm>
        </p:grpSpPr>
        <p:sp>
          <p:nvSpPr>
            <p:cNvPr id="7" name="Freeform 7"/>
            <p:cNvSpPr/>
            <p:nvPr/>
          </p:nvSpPr>
          <p:spPr>
            <a:xfrm>
              <a:off x="0" y="0"/>
              <a:ext cx="6249258" cy="537136"/>
            </a:xfrm>
            <a:custGeom>
              <a:avLst/>
              <a:gdLst/>
              <a:ahLst/>
              <a:cxnLst/>
              <a:rect l="l" t="t" r="r" b="b"/>
              <a:pathLst>
                <a:path w="6249258" h="537136">
                  <a:moveTo>
                    <a:pt x="0" y="0"/>
                  </a:moveTo>
                  <a:lnTo>
                    <a:pt x="6249258" y="0"/>
                  </a:lnTo>
                  <a:lnTo>
                    <a:pt x="6249258" y="537136"/>
                  </a:lnTo>
                  <a:lnTo>
                    <a:pt x="0" y="537136"/>
                  </a:lnTo>
                  <a:close/>
                </a:path>
              </a:pathLst>
            </a:custGeom>
            <a:solidFill>
              <a:srgbClr val="0D4D4F"/>
            </a:solidFill>
            <a:ln cap="sq">
              <a:noFill/>
              <a:prstDash val="solid"/>
              <a:miter/>
            </a:ln>
          </p:spPr>
          <p:txBody>
            <a:bodyPr/>
            <a:lstStyle/>
            <a:p>
              <a:endParaRPr lang="en-GB"/>
            </a:p>
          </p:txBody>
        </p:sp>
        <p:sp>
          <p:nvSpPr>
            <p:cNvPr id="8" name="TextBox 8"/>
            <p:cNvSpPr txBox="1"/>
            <p:nvPr/>
          </p:nvSpPr>
          <p:spPr>
            <a:xfrm>
              <a:off x="0" y="-19050"/>
              <a:ext cx="6249258" cy="556186"/>
            </a:xfrm>
            <a:prstGeom prst="rect">
              <a:avLst/>
            </a:prstGeom>
          </p:spPr>
          <p:txBody>
            <a:bodyPr lIns="28415" tIns="28415" rIns="28415" bIns="28415" rtlCol="0" anchor="ctr"/>
            <a:lstStyle/>
            <a:p>
              <a:pPr marL="0" lvl="0" indent="0" algn="just">
                <a:lnSpc>
                  <a:spcPts val="1045"/>
                </a:lnSpc>
                <a:spcBef>
                  <a:spcPct val="0"/>
                </a:spcBef>
              </a:pPr>
              <a:endParaRPr/>
            </a:p>
          </p:txBody>
        </p:sp>
      </p:grpSp>
      <p:sp>
        <p:nvSpPr>
          <p:cNvPr id="9" name="TextBox 9"/>
          <p:cNvSpPr txBox="1"/>
          <p:nvPr/>
        </p:nvSpPr>
        <p:spPr>
          <a:xfrm>
            <a:off x="7571922" y="6740367"/>
            <a:ext cx="1788986" cy="290420"/>
          </a:xfrm>
          <a:prstGeom prst="rect">
            <a:avLst/>
          </a:prstGeom>
        </p:spPr>
        <p:txBody>
          <a:bodyPr lIns="0" tIns="0" rIns="0" bIns="0" rtlCol="0" anchor="t">
            <a:spAutoFit/>
          </a:bodyPr>
          <a:lstStyle/>
          <a:p>
            <a:pPr algn="ctr">
              <a:lnSpc>
                <a:spcPts val="2347"/>
              </a:lnSpc>
            </a:pPr>
            <a:r>
              <a:rPr lang="en-US" sz="1677">
                <a:solidFill>
                  <a:srgbClr val="FFFFFF"/>
                </a:solidFill>
                <a:latin typeface="HvDTrial Americane Condensed"/>
                <a:ea typeface="HvDTrial Americane Condensed"/>
                <a:cs typeface="HvDTrial Americane Condensed"/>
                <a:sym typeface="HvDTrial Americane Condensed"/>
              </a:rPr>
              <a:t>© Wildscreen 2025</a:t>
            </a:r>
          </a:p>
        </p:txBody>
      </p:sp>
      <p:grpSp>
        <p:nvGrpSpPr>
          <p:cNvPr id="10" name="Group 10"/>
          <p:cNvGrpSpPr/>
          <p:nvPr/>
        </p:nvGrpSpPr>
        <p:grpSpPr>
          <a:xfrm>
            <a:off x="154548" y="147993"/>
            <a:ext cx="3853201" cy="753790"/>
            <a:chOff x="0" y="0"/>
            <a:chExt cx="5137602" cy="1005053"/>
          </a:xfrm>
        </p:grpSpPr>
        <p:sp>
          <p:nvSpPr>
            <p:cNvPr id="11" name="Freeform 11"/>
            <p:cNvSpPr/>
            <p:nvPr/>
          </p:nvSpPr>
          <p:spPr>
            <a:xfrm>
              <a:off x="0" y="0"/>
              <a:ext cx="2041779" cy="1005053"/>
            </a:xfrm>
            <a:custGeom>
              <a:avLst/>
              <a:gdLst/>
              <a:ahLst/>
              <a:cxnLst/>
              <a:rect l="l" t="t" r="r" b="b"/>
              <a:pathLst>
                <a:path w="2041779" h="1005053">
                  <a:moveTo>
                    <a:pt x="0" y="0"/>
                  </a:moveTo>
                  <a:lnTo>
                    <a:pt x="2041779" y="0"/>
                  </a:lnTo>
                  <a:lnTo>
                    <a:pt x="2041779" y="1005053"/>
                  </a:lnTo>
                  <a:lnTo>
                    <a:pt x="0" y="1005053"/>
                  </a:lnTo>
                  <a:lnTo>
                    <a:pt x="0" y="0"/>
                  </a:lnTo>
                  <a:close/>
                </a:path>
              </a:pathLst>
            </a:custGeom>
            <a:blipFill>
              <a:blip r:embed="rId2"/>
              <a:stretch>
                <a:fillRect/>
              </a:stretch>
            </a:blipFill>
          </p:spPr>
          <p:txBody>
            <a:bodyPr/>
            <a:lstStyle/>
            <a:p>
              <a:endParaRPr lang="en-GB"/>
            </a:p>
          </p:txBody>
        </p:sp>
        <p:sp>
          <p:nvSpPr>
            <p:cNvPr id="12" name="TextBox 12"/>
            <p:cNvSpPr txBox="1"/>
            <p:nvPr/>
          </p:nvSpPr>
          <p:spPr>
            <a:xfrm>
              <a:off x="2153236" y="-9525"/>
              <a:ext cx="2984366" cy="1014578"/>
            </a:xfrm>
            <a:prstGeom prst="rect">
              <a:avLst/>
            </a:prstGeom>
          </p:spPr>
          <p:txBody>
            <a:bodyPr lIns="0" tIns="0" rIns="0" bIns="0" rtlCol="0" anchor="t">
              <a:spAutoFit/>
            </a:bodyPr>
            <a:lstStyle/>
            <a:p>
              <a:pPr algn="l">
                <a:lnSpc>
                  <a:spcPts val="2725"/>
                </a:lnSpc>
              </a:pPr>
              <a:r>
                <a:rPr lang="en-US" sz="2725">
                  <a:solidFill>
                    <a:srgbClr val="FFFFFF"/>
                  </a:solidFill>
                  <a:latin typeface="Americane Condensed"/>
                  <a:ea typeface="Americane Condensed"/>
                  <a:cs typeface="Americane Condensed"/>
                  <a:sym typeface="Americane Condensed"/>
                </a:rPr>
                <a:t>Youth Nature Photo Competition</a:t>
              </a:r>
            </a:p>
          </p:txBody>
        </p:sp>
      </p:grpSp>
      <p:grpSp>
        <p:nvGrpSpPr>
          <p:cNvPr id="13" name="Group 13"/>
          <p:cNvGrpSpPr/>
          <p:nvPr/>
        </p:nvGrpSpPr>
        <p:grpSpPr>
          <a:xfrm>
            <a:off x="1094778" y="2703324"/>
            <a:ext cx="6187883" cy="1210516"/>
            <a:chOff x="0" y="0"/>
            <a:chExt cx="8250511" cy="1614022"/>
          </a:xfrm>
        </p:grpSpPr>
        <p:sp>
          <p:nvSpPr>
            <p:cNvPr id="14" name="Freeform 14"/>
            <p:cNvSpPr/>
            <p:nvPr/>
          </p:nvSpPr>
          <p:spPr>
            <a:xfrm>
              <a:off x="0" y="0"/>
              <a:ext cx="3278908" cy="1614022"/>
            </a:xfrm>
            <a:custGeom>
              <a:avLst/>
              <a:gdLst/>
              <a:ahLst/>
              <a:cxnLst/>
              <a:rect l="l" t="t" r="r" b="b"/>
              <a:pathLst>
                <a:path w="3278908" h="1614022">
                  <a:moveTo>
                    <a:pt x="0" y="0"/>
                  </a:moveTo>
                  <a:lnTo>
                    <a:pt x="3278908" y="0"/>
                  </a:lnTo>
                  <a:lnTo>
                    <a:pt x="3278908" y="1614022"/>
                  </a:lnTo>
                  <a:lnTo>
                    <a:pt x="0" y="1614022"/>
                  </a:lnTo>
                  <a:lnTo>
                    <a:pt x="0" y="0"/>
                  </a:lnTo>
                  <a:close/>
                </a:path>
              </a:pathLst>
            </a:custGeom>
            <a:blipFill>
              <a:blip r:embed="rId3"/>
              <a:stretch>
                <a:fillRect l="-101" r="-101"/>
              </a:stretch>
            </a:blipFill>
          </p:spPr>
          <p:txBody>
            <a:bodyPr/>
            <a:lstStyle/>
            <a:p>
              <a:endParaRPr lang="en-GB"/>
            </a:p>
          </p:txBody>
        </p:sp>
        <p:sp>
          <p:nvSpPr>
            <p:cNvPr id="15" name="TextBox 15"/>
            <p:cNvSpPr txBox="1"/>
            <p:nvPr/>
          </p:nvSpPr>
          <p:spPr>
            <a:xfrm>
              <a:off x="3457897" y="0"/>
              <a:ext cx="4792614" cy="1614022"/>
            </a:xfrm>
            <a:prstGeom prst="rect">
              <a:avLst/>
            </a:prstGeom>
          </p:spPr>
          <p:txBody>
            <a:bodyPr lIns="0" tIns="0" rIns="0" bIns="0" rtlCol="0" anchor="t">
              <a:spAutoFit/>
            </a:bodyPr>
            <a:lstStyle/>
            <a:p>
              <a:pPr algn="l">
                <a:lnSpc>
                  <a:spcPts val="4376"/>
                </a:lnSpc>
              </a:pPr>
              <a:r>
                <a:rPr lang="en-US" sz="4376">
                  <a:solidFill>
                    <a:srgbClr val="000000"/>
                  </a:solidFill>
                  <a:latin typeface="Americane Condensed"/>
                  <a:ea typeface="Americane Condensed"/>
                  <a:cs typeface="Americane Condensed"/>
                  <a:sym typeface="Americane Condensed"/>
                </a:rPr>
                <a:t>Youth Nature Photo Competition</a:t>
              </a:r>
            </a:p>
          </p:txBody>
        </p:sp>
      </p:grpSp>
      <p:grpSp>
        <p:nvGrpSpPr>
          <p:cNvPr id="16" name="Group 16"/>
          <p:cNvGrpSpPr/>
          <p:nvPr/>
        </p:nvGrpSpPr>
        <p:grpSpPr>
          <a:xfrm>
            <a:off x="7282661" y="2239740"/>
            <a:ext cx="1669785" cy="2527708"/>
            <a:chOff x="0" y="0"/>
            <a:chExt cx="2226380" cy="3370278"/>
          </a:xfrm>
        </p:grpSpPr>
        <p:grpSp>
          <p:nvGrpSpPr>
            <p:cNvPr id="17" name="Group 17"/>
            <p:cNvGrpSpPr/>
            <p:nvPr/>
          </p:nvGrpSpPr>
          <p:grpSpPr>
            <a:xfrm rot="648335">
              <a:off x="321506" y="187222"/>
              <a:ext cx="1599110" cy="2995833"/>
              <a:chOff x="0" y="0"/>
              <a:chExt cx="1241232" cy="2325370"/>
            </a:xfrm>
          </p:grpSpPr>
          <p:sp>
            <p:nvSpPr>
              <p:cNvPr id="18" name="Freeform 18"/>
              <p:cNvSpPr/>
              <p:nvPr/>
            </p:nvSpPr>
            <p:spPr>
              <a:xfrm>
                <a:off x="0" y="0"/>
                <a:ext cx="1241232" cy="2325370"/>
              </a:xfrm>
              <a:custGeom>
                <a:avLst/>
                <a:gdLst/>
                <a:ahLst/>
                <a:cxnLst/>
                <a:rect l="l" t="t" r="r" b="b"/>
                <a:pathLst>
                  <a:path w="1241232" h="2325370">
                    <a:moveTo>
                      <a:pt x="0" y="2223770"/>
                    </a:moveTo>
                    <a:lnTo>
                      <a:pt x="0" y="101600"/>
                    </a:lnTo>
                    <a:cubicBezTo>
                      <a:pt x="0" y="45720"/>
                      <a:pt x="43383" y="0"/>
                      <a:pt x="96406" y="0"/>
                    </a:cubicBezTo>
                    <a:lnTo>
                      <a:pt x="1144825" y="0"/>
                    </a:lnTo>
                    <a:cubicBezTo>
                      <a:pt x="1197849" y="0"/>
                      <a:pt x="1241232" y="45720"/>
                      <a:pt x="1241232" y="101600"/>
                    </a:cubicBezTo>
                    <a:lnTo>
                      <a:pt x="1241232" y="2223770"/>
                    </a:lnTo>
                    <a:cubicBezTo>
                      <a:pt x="1241232" y="2279650"/>
                      <a:pt x="1197849" y="2325370"/>
                      <a:pt x="1144825" y="2325370"/>
                    </a:cubicBezTo>
                    <a:lnTo>
                      <a:pt x="96406" y="2325370"/>
                    </a:lnTo>
                    <a:cubicBezTo>
                      <a:pt x="43383" y="2325370"/>
                      <a:pt x="0" y="2279650"/>
                      <a:pt x="0" y="2223770"/>
                    </a:cubicBezTo>
                    <a:close/>
                  </a:path>
                </a:pathLst>
              </a:custGeom>
              <a:blipFill>
                <a:blip r:embed="rId4"/>
                <a:stretch>
                  <a:fillRect l="-20253" r="-20253"/>
                </a:stretch>
              </a:blipFill>
              <a:ln cap="sq">
                <a:noFill/>
                <a:prstDash val="solid"/>
                <a:miter/>
              </a:ln>
            </p:spPr>
            <p:txBody>
              <a:bodyPr/>
              <a:lstStyle/>
              <a:p>
                <a:endParaRPr lang="en-GB"/>
              </a:p>
            </p:txBody>
          </p:sp>
        </p:grpSp>
        <p:sp>
          <p:nvSpPr>
            <p:cNvPr id="19" name="Freeform 19"/>
            <p:cNvSpPr/>
            <p:nvPr/>
          </p:nvSpPr>
          <p:spPr>
            <a:xfrm rot="648335">
              <a:off x="276874" y="129202"/>
              <a:ext cx="1672632" cy="3111874"/>
            </a:xfrm>
            <a:custGeom>
              <a:avLst/>
              <a:gdLst/>
              <a:ahLst/>
              <a:cxnLst/>
              <a:rect l="l" t="t" r="r" b="b"/>
              <a:pathLst>
                <a:path w="1672632" h="3111874">
                  <a:moveTo>
                    <a:pt x="0" y="0"/>
                  </a:moveTo>
                  <a:lnTo>
                    <a:pt x="1672632" y="0"/>
                  </a:lnTo>
                  <a:lnTo>
                    <a:pt x="1672632" y="3111874"/>
                  </a:lnTo>
                  <a:lnTo>
                    <a:pt x="0" y="311187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grpSp>
          <p:nvGrpSpPr>
            <p:cNvPr id="20" name="Group 20"/>
            <p:cNvGrpSpPr/>
            <p:nvPr/>
          </p:nvGrpSpPr>
          <p:grpSpPr>
            <a:xfrm>
              <a:off x="765542" y="2575275"/>
              <a:ext cx="347648" cy="347648"/>
              <a:chOff x="0" y="0"/>
              <a:chExt cx="812800" cy="812800"/>
            </a:xfrm>
          </p:grpSpPr>
          <p:sp>
            <p:nvSpPr>
              <p:cNvPr id="21" name="Freeform 2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8E8E8"/>
              </a:solidFill>
            </p:spPr>
            <p:txBody>
              <a:bodyPr/>
              <a:lstStyle/>
              <a:p>
                <a:endParaRPr lang="en-GB"/>
              </a:p>
            </p:txBody>
          </p:sp>
          <p:sp>
            <p:nvSpPr>
              <p:cNvPr id="22" name="TextBox 22"/>
              <p:cNvSpPr txBox="1"/>
              <p:nvPr/>
            </p:nvSpPr>
            <p:spPr>
              <a:xfrm>
                <a:off x="76200" y="57150"/>
                <a:ext cx="660400" cy="679450"/>
              </a:xfrm>
              <a:prstGeom prst="rect">
                <a:avLst/>
              </a:prstGeom>
            </p:spPr>
            <p:txBody>
              <a:bodyPr lIns="50800" tIns="50800" rIns="50800" bIns="50800" rtlCol="0" anchor="ctr"/>
              <a:lstStyle/>
              <a:p>
                <a:pPr algn="ctr">
                  <a:lnSpc>
                    <a:spcPts val="1679"/>
                  </a:lnSpc>
                </a:pPr>
                <a:endParaRPr/>
              </a:p>
            </p:txBody>
          </p:sp>
        </p:grpSp>
      </p:grpSp>
      <p:sp>
        <p:nvSpPr>
          <p:cNvPr id="23" name="TextBox 23"/>
          <p:cNvSpPr txBox="1"/>
          <p:nvPr/>
        </p:nvSpPr>
        <p:spPr>
          <a:xfrm>
            <a:off x="1396627" y="5099058"/>
            <a:ext cx="6937436" cy="1090042"/>
          </a:xfrm>
          <a:prstGeom prst="rect">
            <a:avLst/>
          </a:prstGeom>
        </p:spPr>
        <p:txBody>
          <a:bodyPr lIns="0" tIns="0" rIns="0" bIns="0" rtlCol="0" anchor="t">
            <a:spAutoFit/>
          </a:bodyPr>
          <a:lstStyle/>
          <a:p>
            <a:pPr algn="ctr">
              <a:lnSpc>
                <a:spcPts val="4628"/>
              </a:lnSpc>
            </a:pPr>
            <a:r>
              <a:rPr lang="en-US" sz="3306" dirty="0">
                <a:solidFill>
                  <a:srgbClr val="000000"/>
                </a:solidFill>
                <a:latin typeface="Americane Condensed"/>
                <a:ea typeface="Americane Condensed"/>
                <a:cs typeface="Americane Condensed"/>
                <a:sym typeface="Americane Condensed"/>
              </a:rPr>
              <a:t>Submit your photos at :</a:t>
            </a:r>
          </a:p>
          <a:p>
            <a:pPr algn="ctr">
              <a:lnSpc>
                <a:spcPts val="3925"/>
              </a:lnSpc>
            </a:pPr>
            <a:r>
              <a:rPr lang="en-US" sz="3600" u="sng" dirty="0">
                <a:solidFill>
                  <a:srgbClr val="24A1A3"/>
                </a:solidFill>
                <a:latin typeface="Americane Condensed"/>
                <a:ea typeface="Americane Condensed"/>
                <a:cs typeface="Americane Condensed"/>
                <a:sym typeface="Americane Condensed"/>
              </a:rPr>
              <a:t>www.</a:t>
            </a:r>
            <a:r>
              <a:rPr lang="en-US" sz="3600" u="sng" dirty="0">
                <a:solidFill>
                  <a:srgbClr val="24A1A3"/>
                </a:solidFill>
                <a:latin typeface="Americane Condensed"/>
                <a:ea typeface="Americane Condensed"/>
                <a:cs typeface="Americane Condensed"/>
                <a:sym typeface="Americane Condensed"/>
                <a:hlinkClick r:id="rId7" tooltip="https://wildscreen.org/ark/">
                  <a:extLst>
                    <a:ext uri="{A12FA001-AC4F-418D-AE19-62706E023703}">
                      <ahyp:hlinkClr xmlns:ahyp="http://schemas.microsoft.com/office/drawing/2018/hyperlinkcolor" val="tx"/>
                    </a:ext>
                  </a:extLst>
                </a:hlinkClick>
              </a:rPr>
              <a:t>wildscreen.org/ark</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00364" y="195328"/>
            <a:ext cx="9380396" cy="6791077"/>
          </a:xfrm>
          <a:custGeom>
            <a:avLst/>
            <a:gdLst/>
            <a:ahLst/>
            <a:cxnLst/>
            <a:rect l="l" t="t" r="r" b="b"/>
            <a:pathLst>
              <a:path w="9380396" h="6791077">
                <a:moveTo>
                  <a:pt x="0" y="0"/>
                </a:moveTo>
                <a:lnTo>
                  <a:pt x="9380396" y="0"/>
                </a:lnTo>
                <a:lnTo>
                  <a:pt x="9380396" y="6791077"/>
                </a:lnTo>
                <a:lnTo>
                  <a:pt x="0" y="6791077"/>
                </a:lnTo>
                <a:lnTo>
                  <a:pt x="0" y="0"/>
                </a:lnTo>
                <a:close/>
              </a:path>
            </a:pathLst>
          </a:custGeom>
          <a:blipFill>
            <a:blip r:embed="rId3"/>
            <a:stretch>
              <a:fillRect/>
            </a:stretch>
          </a:blipFill>
        </p:spPr>
        <p:txBody>
          <a:bodyPr/>
          <a:lstStyle/>
          <a:p>
            <a:endParaRPr lang="en-GB"/>
          </a:p>
        </p:txBody>
      </p:sp>
      <p:sp>
        <p:nvSpPr>
          <p:cNvPr id="3" name="Freeform 3"/>
          <p:cNvSpPr/>
          <p:nvPr/>
        </p:nvSpPr>
        <p:spPr>
          <a:xfrm>
            <a:off x="7432125" y="5802166"/>
            <a:ext cx="2049301" cy="1008427"/>
          </a:xfrm>
          <a:custGeom>
            <a:avLst/>
            <a:gdLst/>
            <a:ahLst/>
            <a:cxnLst/>
            <a:rect l="l" t="t" r="r" b="b"/>
            <a:pathLst>
              <a:path w="2049301" h="1008427">
                <a:moveTo>
                  <a:pt x="0" y="0"/>
                </a:moveTo>
                <a:lnTo>
                  <a:pt x="2049301" y="0"/>
                </a:lnTo>
                <a:lnTo>
                  <a:pt x="2049301" y="1008427"/>
                </a:lnTo>
                <a:lnTo>
                  <a:pt x="0" y="1008427"/>
                </a:lnTo>
                <a:lnTo>
                  <a:pt x="0" y="0"/>
                </a:lnTo>
                <a:close/>
              </a:path>
            </a:pathLst>
          </a:custGeom>
          <a:blipFill>
            <a:blip r:embed="rId4"/>
            <a:stretch>
              <a:fillRect/>
            </a:stretch>
          </a:blipFill>
        </p:spPr>
        <p:txBody>
          <a:bodyPr/>
          <a:lstStyle/>
          <a:p>
            <a:endParaRPr lang="en-GB"/>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19850" y="635966"/>
            <a:ext cx="9513900" cy="6043268"/>
          </a:xfrm>
          <a:custGeom>
            <a:avLst/>
            <a:gdLst/>
            <a:ahLst/>
            <a:cxnLst/>
            <a:rect l="l" t="t" r="r" b="b"/>
            <a:pathLst>
              <a:path w="9513900" h="6043268">
                <a:moveTo>
                  <a:pt x="0" y="0"/>
                </a:moveTo>
                <a:lnTo>
                  <a:pt x="9513900" y="0"/>
                </a:lnTo>
                <a:lnTo>
                  <a:pt x="9513900" y="6043268"/>
                </a:lnTo>
                <a:lnTo>
                  <a:pt x="0" y="6043268"/>
                </a:lnTo>
                <a:lnTo>
                  <a:pt x="0" y="0"/>
                </a:lnTo>
                <a:close/>
              </a:path>
            </a:pathLst>
          </a:custGeom>
          <a:blipFill>
            <a:blip r:embed="rId3"/>
            <a:stretch>
              <a:fillRect/>
            </a:stretch>
          </a:blipFill>
        </p:spPr>
        <p:txBody>
          <a:bodyPr/>
          <a:lstStyle/>
          <a:p>
            <a:endParaRPr lang="en-GB"/>
          </a:p>
        </p:txBody>
      </p:sp>
      <p:sp>
        <p:nvSpPr>
          <p:cNvPr id="3" name="Freeform 3"/>
          <p:cNvSpPr/>
          <p:nvPr/>
        </p:nvSpPr>
        <p:spPr>
          <a:xfrm>
            <a:off x="7371899" y="5454053"/>
            <a:ext cx="2073845" cy="1020505"/>
          </a:xfrm>
          <a:custGeom>
            <a:avLst/>
            <a:gdLst/>
            <a:ahLst/>
            <a:cxnLst/>
            <a:rect l="l" t="t" r="r" b="b"/>
            <a:pathLst>
              <a:path w="2073845" h="1020505">
                <a:moveTo>
                  <a:pt x="0" y="0"/>
                </a:moveTo>
                <a:lnTo>
                  <a:pt x="2073845" y="0"/>
                </a:lnTo>
                <a:lnTo>
                  <a:pt x="2073845" y="1020504"/>
                </a:lnTo>
                <a:lnTo>
                  <a:pt x="0" y="1020504"/>
                </a:lnTo>
                <a:lnTo>
                  <a:pt x="0" y="0"/>
                </a:lnTo>
                <a:close/>
              </a:path>
            </a:pathLst>
          </a:custGeom>
          <a:blipFill>
            <a:blip r:embed="rId4"/>
            <a:stretch>
              <a:fillRect/>
            </a:stretch>
          </a:blipFill>
        </p:spPr>
        <p:txBody>
          <a:bodyPr/>
          <a:lstStyle/>
          <a:p>
            <a:endParaRPr lang="en-GB"/>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74094" y="502711"/>
            <a:ext cx="9560308" cy="6134216"/>
          </a:xfrm>
          <a:custGeom>
            <a:avLst/>
            <a:gdLst/>
            <a:ahLst/>
            <a:cxnLst/>
            <a:rect l="l" t="t" r="r" b="b"/>
            <a:pathLst>
              <a:path w="9560308" h="6134216">
                <a:moveTo>
                  <a:pt x="0" y="0"/>
                </a:moveTo>
                <a:lnTo>
                  <a:pt x="9560308" y="0"/>
                </a:lnTo>
                <a:lnTo>
                  <a:pt x="9560308" y="6134216"/>
                </a:lnTo>
                <a:lnTo>
                  <a:pt x="0" y="6134216"/>
                </a:lnTo>
                <a:lnTo>
                  <a:pt x="0" y="0"/>
                </a:lnTo>
                <a:close/>
              </a:path>
            </a:pathLst>
          </a:custGeom>
          <a:blipFill>
            <a:blip r:embed="rId3"/>
            <a:stretch>
              <a:fillRect/>
            </a:stretch>
          </a:blipFill>
        </p:spPr>
        <p:txBody>
          <a:bodyPr/>
          <a:lstStyle/>
          <a:p>
            <a:endParaRPr lang="en-GB"/>
          </a:p>
        </p:txBody>
      </p:sp>
      <p:sp>
        <p:nvSpPr>
          <p:cNvPr id="3" name="Freeform 3"/>
          <p:cNvSpPr/>
          <p:nvPr/>
        </p:nvSpPr>
        <p:spPr>
          <a:xfrm>
            <a:off x="7406232" y="5459827"/>
            <a:ext cx="2038307" cy="1003017"/>
          </a:xfrm>
          <a:custGeom>
            <a:avLst/>
            <a:gdLst/>
            <a:ahLst/>
            <a:cxnLst/>
            <a:rect l="l" t="t" r="r" b="b"/>
            <a:pathLst>
              <a:path w="2038307" h="1003017">
                <a:moveTo>
                  <a:pt x="0" y="0"/>
                </a:moveTo>
                <a:lnTo>
                  <a:pt x="2038306" y="0"/>
                </a:lnTo>
                <a:lnTo>
                  <a:pt x="2038306" y="1003017"/>
                </a:lnTo>
                <a:lnTo>
                  <a:pt x="0" y="1003017"/>
                </a:lnTo>
                <a:lnTo>
                  <a:pt x="0" y="0"/>
                </a:lnTo>
                <a:close/>
              </a:path>
            </a:pathLst>
          </a:custGeom>
          <a:blipFill>
            <a:blip r:embed="rId4"/>
            <a:stretch>
              <a:fillRect/>
            </a:stretch>
          </a:blipFill>
        </p:spPr>
        <p:txBody>
          <a:bodyPr/>
          <a:lstStyle/>
          <a:p>
            <a:endParaRPr lang="en-GB"/>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943023" y="5382574"/>
            <a:ext cx="2038307" cy="1003017"/>
          </a:xfrm>
          <a:custGeom>
            <a:avLst/>
            <a:gdLst/>
            <a:ahLst/>
            <a:cxnLst/>
            <a:rect l="l" t="t" r="r" b="b"/>
            <a:pathLst>
              <a:path w="2038307" h="1003017">
                <a:moveTo>
                  <a:pt x="0" y="0"/>
                </a:moveTo>
                <a:lnTo>
                  <a:pt x="2038307" y="0"/>
                </a:lnTo>
                <a:lnTo>
                  <a:pt x="2038307" y="1003017"/>
                </a:lnTo>
                <a:lnTo>
                  <a:pt x="0" y="1003017"/>
                </a:lnTo>
                <a:lnTo>
                  <a:pt x="0" y="0"/>
                </a:lnTo>
                <a:close/>
              </a:path>
            </a:pathLst>
          </a:custGeom>
          <a:blipFill>
            <a:blip r:embed="rId3"/>
            <a:stretch>
              <a:fillRect/>
            </a:stretch>
          </a:blipFill>
        </p:spPr>
        <p:txBody>
          <a:bodyPr/>
          <a:lstStyle/>
          <a:p>
            <a:endParaRPr lang="en-GB"/>
          </a:p>
        </p:txBody>
      </p:sp>
      <p:grpSp>
        <p:nvGrpSpPr>
          <p:cNvPr id="3" name="Group 3"/>
          <p:cNvGrpSpPr/>
          <p:nvPr/>
        </p:nvGrpSpPr>
        <p:grpSpPr>
          <a:xfrm>
            <a:off x="1916643" y="1364417"/>
            <a:ext cx="5927746" cy="4220736"/>
            <a:chOff x="0" y="0"/>
            <a:chExt cx="2927282" cy="2084314"/>
          </a:xfrm>
        </p:grpSpPr>
        <p:sp>
          <p:nvSpPr>
            <p:cNvPr id="4" name="Freeform 4"/>
            <p:cNvSpPr/>
            <p:nvPr/>
          </p:nvSpPr>
          <p:spPr>
            <a:xfrm>
              <a:off x="0" y="0"/>
              <a:ext cx="2927282" cy="2084314"/>
            </a:xfrm>
            <a:custGeom>
              <a:avLst/>
              <a:gdLst/>
              <a:ahLst/>
              <a:cxnLst/>
              <a:rect l="l" t="t" r="r" b="b"/>
              <a:pathLst>
                <a:path w="2927282" h="2084314">
                  <a:moveTo>
                    <a:pt x="0" y="0"/>
                  </a:moveTo>
                  <a:lnTo>
                    <a:pt x="2927282" y="0"/>
                  </a:lnTo>
                  <a:lnTo>
                    <a:pt x="2927282" y="2084314"/>
                  </a:lnTo>
                  <a:lnTo>
                    <a:pt x="0" y="2084314"/>
                  </a:lnTo>
                  <a:close/>
                </a:path>
              </a:pathLst>
            </a:custGeom>
            <a:solidFill>
              <a:srgbClr val="000000">
                <a:alpha val="0"/>
              </a:srgbClr>
            </a:solidFill>
          </p:spPr>
          <p:txBody>
            <a:bodyPr/>
            <a:lstStyle/>
            <a:p>
              <a:endParaRPr lang="en-GB"/>
            </a:p>
          </p:txBody>
        </p:sp>
        <p:sp>
          <p:nvSpPr>
            <p:cNvPr id="5" name="TextBox 5"/>
            <p:cNvSpPr txBox="1"/>
            <p:nvPr/>
          </p:nvSpPr>
          <p:spPr>
            <a:xfrm>
              <a:off x="0" y="-47625"/>
              <a:ext cx="2927282" cy="2131939"/>
            </a:xfrm>
            <a:prstGeom prst="rect">
              <a:avLst/>
            </a:prstGeom>
          </p:spPr>
          <p:txBody>
            <a:bodyPr lIns="27093" tIns="27093" rIns="27093" bIns="27093" rtlCol="0" anchor="ctr"/>
            <a:lstStyle/>
            <a:p>
              <a:pPr algn="ctr">
                <a:lnSpc>
                  <a:spcPts val="4086"/>
                </a:lnSpc>
              </a:pPr>
              <a:r>
                <a:rPr lang="en-US" sz="2919" b="1">
                  <a:solidFill>
                    <a:srgbClr val="0D4D4F"/>
                  </a:solidFill>
                  <a:latin typeface="Comic Sans Bold"/>
                  <a:ea typeface="Comic Sans Bold"/>
                  <a:cs typeface="Comic Sans Bold"/>
                  <a:sym typeface="Comic Sans Bold"/>
                </a:rPr>
                <a:t>Which method is:</a:t>
              </a:r>
            </a:p>
            <a:p>
              <a:pPr algn="ctr">
                <a:lnSpc>
                  <a:spcPts val="4086"/>
                </a:lnSpc>
              </a:pPr>
              <a:endParaRPr lang="en-US" sz="2919" b="1">
                <a:solidFill>
                  <a:srgbClr val="0D4D4F"/>
                </a:solidFill>
                <a:latin typeface="Comic Sans Bold"/>
                <a:ea typeface="Comic Sans Bold"/>
                <a:cs typeface="Comic Sans Bold"/>
                <a:sym typeface="Comic Sans Bold"/>
              </a:endParaRPr>
            </a:p>
            <a:p>
              <a:pPr algn="ctr">
                <a:lnSpc>
                  <a:spcPts val="4086"/>
                </a:lnSpc>
              </a:pPr>
              <a:r>
                <a:rPr lang="en-US" sz="2919" b="1">
                  <a:solidFill>
                    <a:srgbClr val="0D4D4F"/>
                  </a:solidFill>
                  <a:latin typeface="Comic Sans Bold"/>
                  <a:ea typeface="Comic Sans Bold"/>
                  <a:cs typeface="Comic Sans Bold"/>
                  <a:sym typeface="Comic Sans Bold"/>
                </a:rPr>
                <a:t>Easier for species ID?</a:t>
              </a:r>
            </a:p>
            <a:p>
              <a:pPr algn="ctr">
                <a:lnSpc>
                  <a:spcPts val="4086"/>
                </a:lnSpc>
              </a:pPr>
              <a:endParaRPr lang="en-US" sz="2919" b="1">
                <a:solidFill>
                  <a:srgbClr val="0D4D4F"/>
                </a:solidFill>
                <a:latin typeface="Comic Sans Bold"/>
                <a:ea typeface="Comic Sans Bold"/>
                <a:cs typeface="Comic Sans Bold"/>
                <a:sym typeface="Comic Sans Bold"/>
              </a:endParaRPr>
            </a:p>
            <a:p>
              <a:pPr algn="ctr">
                <a:lnSpc>
                  <a:spcPts val="4086"/>
                </a:lnSpc>
              </a:pPr>
              <a:r>
                <a:rPr lang="en-US" sz="2919" b="1">
                  <a:solidFill>
                    <a:srgbClr val="0D4D4F"/>
                  </a:solidFill>
                  <a:latin typeface="Comic Sans Bold"/>
                  <a:ea typeface="Comic Sans Bold"/>
                  <a:cs typeface="Comic Sans Bold"/>
                  <a:sym typeface="Comic Sans Bold"/>
                </a:rPr>
                <a:t>Most reliable for species ID?</a:t>
              </a:r>
            </a:p>
            <a:p>
              <a:pPr algn="ctr">
                <a:lnSpc>
                  <a:spcPts val="4086"/>
                </a:lnSpc>
              </a:pPr>
              <a:endParaRPr lang="en-US" sz="2919" b="1">
                <a:solidFill>
                  <a:srgbClr val="0D4D4F"/>
                </a:solidFill>
                <a:latin typeface="Comic Sans Bold"/>
                <a:ea typeface="Comic Sans Bold"/>
                <a:cs typeface="Comic Sans Bold"/>
                <a:sym typeface="Comic Sans Bold"/>
              </a:endParaRPr>
            </a:p>
            <a:p>
              <a:pPr algn="ctr">
                <a:lnSpc>
                  <a:spcPts val="4086"/>
                </a:lnSpc>
              </a:pPr>
              <a:r>
                <a:rPr lang="en-US" sz="2919" b="1">
                  <a:solidFill>
                    <a:srgbClr val="0D4D4F"/>
                  </a:solidFill>
                  <a:latin typeface="Comic Sans Bold"/>
                  <a:ea typeface="Comic Sans Bold"/>
                  <a:cs typeface="Comic Sans Bold"/>
                  <a:sym typeface="Comic Sans Bold"/>
                </a:rPr>
                <a:t>How can you check the accuracy of your ID?</a:t>
              </a:r>
            </a:p>
          </p:txBody>
        </p:sp>
      </p:grpSp>
      <p:grpSp>
        <p:nvGrpSpPr>
          <p:cNvPr id="6" name="Group 6"/>
          <p:cNvGrpSpPr/>
          <p:nvPr/>
        </p:nvGrpSpPr>
        <p:grpSpPr>
          <a:xfrm>
            <a:off x="-11455" y="0"/>
            <a:ext cx="9753600" cy="1117403"/>
            <a:chOff x="0" y="0"/>
            <a:chExt cx="13004800" cy="1489871"/>
          </a:xfrm>
        </p:grpSpPr>
        <p:grpSp>
          <p:nvGrpSpPr>
            <p:cNvPr id="7" name="Group 7"/>
            <p:cNvGrpSpPr/>
            <p:nvPr/>
          </p:nvGrpSpPr>
          <p:grpSpPr>
            <a:xfrm>
              <a:off x="0" y="0"/>
              <a:ext cx="13004800" cy="1489871"/>
              <a:chOff x="0" y="0"/>
              <a:chExt cx="3713439" cy="425423"/>
            </a:xfrm>
          </p:grpSpPr>
          <p:sp>
            <p:nvSpPr>
              <p:cNvPr id="8" name="Freeform 8"/>
              <p:cNvSpPr/>
              <p:nvPr/>
            </p:nvSpPr>
            <p:spPr>
              <a:xfrm>
                <a:off x="0" y="0"/>
                <a:ext cx="3713439" cy="425423"/>
              </a:xfrm>
              <a:custGeom>
                <a:avLst/>
                <a:gdLst/>
                <a:ahLst/>
                <a:cxnLst/>
                <a:rect l="l" t="t" r="r" b="b"/>
                <a:pathLst>
                  <a:path w="3713439" h="425423">
                    <a:moveTo>
                      <a:pt x="0" y="0"/>
                    </a:moveTo>
                    <a:lnTo>
                      <a:pt x="3713439" y="0"/>
                    </a:lnTo>
                    <a:lnTo>
                      <a:pt x="3713439" y="425423"/>
                    </a:lnTo>
                    <a:lnTo>
                      <a:pt x="0" y="425423"/>
                    </a:lnTo>
                    <a:close/>
                  </a:path>
                </a:pathLst>
              </a:custGeom>
              <a:gradFill rotWithShape="1">
                <a:gsLst>
                  <a:gs pos="0">
                    <a:srgbClr val="0D4D4F">
                      <a:alpha val="100000"/>
                    </a:srgbClr>
                  </a:gs>
                  <a:gs pos="50000">
                    <a:srgbClr val="85CFBA">
                      <a:alpha val="100000"/>
                    </a:srgbClr>
                  </a:gs>
                  <a:gs pos="100000">
                    <a:srgbClr val="85CFBA">
                      <a:alpha val="100000"/>
                    </a:srgbClr>
                  </a:gs>
                </a:gsLst>
                <a:lin ang="0"/>
              </a:gradFill>
              <a:ln cap="sq">
                <a:noFill/>
                <a:prstDash val="solid"/>
                <a:miter/>
              </a:ln>
            </p:spPr>
            <p:txBody>
              <a:bodyPr/>
              <a:lstStyle/>
              <a:p>
                <a:endParaRPr lang="en-GB"/>
              </a:p>
            </p:txBody>
          </p:sp>
          <p:sp>
            <p:nvSpPr>
              <p:cNvPr id="9" name="TextBox 9"/>
              <p:cNvSpPr txBox="1"/>
              <p:nvPr/>
            </p:nvSpPr>
            <p:spPr>
              <a:xfrm>
                <a:off x="0" y="-19050"/>
                <a:ext cx="3713439" cy="444473"/>
              </a:xfrm>
              <a:prstGeom prst="rect">
                <a:avLst/>
              </a:prstGeom>
            </p:spPr>
            <p:txBody>
              <a:bodyPr lIns="54537" tIns="54537" rIns="54537" bIns="54537" rtlCol="0" anchor="ctr"/>
              <a:lstStyle/>
              <a:p>
                <a:pPr marL="0" lvl="0" indent="0" algn="just">
                  <a:lnSpc>
                    <a:spcPts val="1045"/>
                  </a:lnSpc>
                  <a:spcBef>
                    <a:spcPct val="0"/>
                  </a:spcBef>
                </a:pPr>
                <a:endParaRPr/>
              </a:p>
            </p:txBody>
          </p:sp>
        </p:grpSp>
        <p:sp>
          <p:nvSpPr>
            <p:cNvPr id="10" name="TextBox 10"/>
            <p:cNvSpPr txBox="1"/>
            <p:nvPr/>
          </p:nvSpPr>
          <p:spPr>
            <a:xfrm>
              <a:off x="9296728" y="420479"/>
              <a:ext cx="3387906" cy="553663"/>
            </a:xfrm>
            <a:prstGeom prst="rect">
              <a:avLst/>
            </a:prstGeom>
          </p:spPr>
          <p:txBody>
            <a:bodyPr lIns="0" tIns="0" rIns="0" bIns="0" rtlCol="0" anchor="t">
              <a:spAutoFit/>
            </a:bodyPr>
            <a:lstStyle/>
            <a:p>
              <a:pPr algn="ctr">
                <a:lnSpc>
                  <a:spcPts val="3177"/>
                </a:lnSpc>
              </a:pPr>
              <a:r>
                <a:rPr lang="en-US" sz="2269">
                  <a:solidFill>
                    <a:srgbClr val="0D4D4F"/>
                  </a:solidFill>
                  <a:latin typeface="Americane Condensed"/>
                  <a:ea typeface="Americane Condensed"/>
                  <a:cs typeface="Americane Condensed"/>
                  <a:sym typeface="Americane Condensed"/>
                </a:rPr>
                <a:t>www.wildscreenark.org</a:t>
              </a:r>
            </a:p>
          </p:txBody>
        </p:sp>
      </p:grpSp>
      <p:grpSp>
        <p:nvGrpSpPr>
          <p:cNvPr id="11" name="Group 11"/>
          <p:cNvGrpSpPr/>
          <p:nvPr/>
        </p:nvGrpSpPr>
        <p:grpSpPr>
          <a:xfrm>
            <a:off x="-11455" y="6485457"/>
            <a:ext cx="9753600" cy="838341"/>
            <a:chOff x="0" y="0"/>
            <a:chExt cx="6249258" cy="537136"/>
          </a:xfrm>
        </p:grpSpPr>
        <p:sp>
          <p:nvSpPr>
            <p:cNvPr id="12" name="Freeform 12"/>
            <p:cNvSpPr/>
            <p:nvPr/>
          </p:nvSpPr>
          <p:spPr>
            <a:xfrm>
              <a:off x="0" y="0"/>
              <a:ext cx="6249258" cy="537136"/>
            </a:xfrm>
            <a:custGeom>
              <a:avLst/>
              <a:gdLst/>
              <a:ahLst/>
              <a:cxnLst/>
              <a:rect l="l" t="t" r="r" b="b"/>
              <a:pathLst>
                <a:path w="6249258" h="537136">
                  <a:moveTo>
                    <a:pt x="0" y="0"/>
                  </a:moveTo>
                  <a:lnTo>
                    <a:pt x="6249258" y="0"/>
                  </a:lnTo>
                  <a:lnTo>
                    <a:pt x="6249258" y="537136"/>
                  </a:lnTo>
                  <a:lnTo>
                    <a:pt x="0" y="537136"/>
                  </a:lnTo>
                  <a:close/>
                </a:path>
              </a:pathLst>
            </a:custGeom>
            <a:solidFill>
              <a:srgbClr val="0D4D4F"/>
            </a:solidFill>
            <a:ln cap="sq">
              <a:noFill/>
              <a:prstDash val="solid"/>
              <a:miter/>
            </a:ln>
          </p:spPr>
          <p:txBody>
            <a:bodyPr/>
            <a:lstStyle/>
            <a:p>
              <a:endParaRPr lang="en-GB"/>
            </a:p>
          </p:txBody>
        </p:sp>
        <p:sp>
          <p:nvSpPr>
            <p:cNvPr id="13" name="TextBox 13"/>
            <p:cNvSpPr txBox="1"/>
            <p:nvPr/>
          </p:nvSpPr>
          <p:spPr>
            <a:xfrm>
              <a:off x="0" y="-19050"/>
              <a:ext cx="6249258" cy="556186"/>
            </a:xfrm>
            <a:prstGeom prst="rect">
              <a:avLst/>
            </a:prstGeom>
          </p:spPr>
          <p:txBody>
            <a:bodyPr lIns="28415" tIns="28415" rIns="28415" bIns="28415" rtlCol="0" anchor="ctr"/>
            <a:lstStyle/>
            <a:p>
              <a:pPr marL="0" lvl="0" indent="0" algn="just">
                <a:lnSpc>
                  <a:spcPts val="1045"/>
                </a:lnSpc>
                <a:spcBef>
                  <a:spcPct val="0"/>
                </a:spcBef>
              </a:pPr>
              <a:endParaRPr/>
            </a:p>
          </p:txBody>
        </p:sp>
      </p:grpSp>
      <p:grpSp>
        <p:nvGrpSpPr>
          <p:cNvPr id="14" name="Group 14"/>
          <p:cNvGrpSpPr/>
          <p:nvPr/>
        </p:nvGrpSpPr>
        <p:grpSpPr>
          <a:xfrm>
            <a:off x="154548" y="147993"/>
            <a:ext cx="3853201" cy="753790"/>
            <a:chOff x="0" y="0"/>
            <a:chExt cx="5137602" cy="1005053"/>
          </a:xfrm>
        </p:grpSpPr>
        <p:sp>
          <p:nvSpPr>
            <p:cNvPr id="15" name="Freeform 15"/>
            <p:cNvSpPr/>
            <p:nvPr/>
          </p:nvSpPr>
          <p:spPr>
            <a:xfrm>
              <a:off x="0" y="0"/>
              <a:ext cx="2041779" cy="1005053"/>
            </a:xfrm>
            <a:custGeom>
              <a:avLst/>
              <a:gdLst/>
              <a:ahLst/>
              <a:cxnLst/>
              <a:rect l="l" t="t" r="r" b="b"/>
              <a:pathLst>
                <a:path w="2041779" h="1005053">
                  <a:moveTo>
                    <a:pt x="0" y="0"/>
                  </a:moveTo>
                  <a:lnTo>
                    <a:pt x="2041779" y="0"/>
                  </a:lnTo>
                  <a:lnTo>
                    <a:pt x="2041779" y="1005053"/>
                  </a:lnTo>
                  <a:lnTo>
                    <a:pt x="0" y="1005053"/>
                  </a:lnTo>
                  <a:lnTo>
                    <a:pt x="0" y="0"/>
                  </a:lnTo>
                  <a:close/>
                </a:path>
              </a:pathLst>
            </a:custGeom>
            <a:blipFill>
              <a:blip r:embed="rId3"/>
              <a:stretch>
                <a:fillRect/>
              </a:stretch>
            </a:blipFill>
          </p:spPr>
          <p:txBody>
            <a:bodyPr/>
            <a:lstStyle/>
            <a:p>
              <a:endParaRPr lang="en-GB"/>
            </a:p>
          </p:txBody>
        </p:sp>
        <p:sp>
          <p:nvSpPr>
            <p:cNvPr id="16" name="TextBox 16"/>
            <p:cNvSpPr txBox="1"/>
            <p:nvPr/>
          </p:nvSpPr>
          <p:spPr>
            <a:xfrm>
              <a:off x="2153236" y="-9525"/>
              <a:ext cx="2984366" cy="1014578"/>
            </a:xfrm>
            <a:prstGeom prst="rect">
              <a:avLst/>
            </a:prstGeom>
          </p:spPr>
          <p:txBody>
            <a:bodyPr lIns="0" tIns="0" rIns="0" bIns="0" rtlCol="0" anchor="t">
              <a:spAutoFit/>
            </a:bodyPr>
            <a:lstStyle/>
            <a:p>
              <a:pPr algn="l">
                <a:lnSpc>
                  <a:spcPts val="2725"/>
                </a:lnSpc>
              </a:pPr>
              <a:r>
                <a:rPr lang="en-US" sz="2725">
                  <a:solidFill>
                    <a:srgbClr val="FFFFFF"/>
                  </a:solidFill>
                  <a:latin typeface="Americane Condensed"/>
                  <a:ea typeface="Americane Condensed"/>
                  <a:cs typeface="Americane Condensed"/>
                  <a:sym typeface="Americane Condensed"/>
                </a:rPr>
                <a:t>Youth Nature Photo Competition</a:t>
              </a:r>
            </a:p>
          </p:txBody>
        </p:sp>
      </p:grpSp>
      <p:sp>
        <p:nvSpPr>
          <p:cNvPr id="17" name="TextBox 17"/>
          <p:cNvSpPr txBox="1"/>
          <p:nvPr/>
        </p:nvSpPr>
        <p:spPr>
          <a:xfrm>
            <a:off x="7571922" y="6740367"/>
            <a:ext cx="1788986" cy="290420"/>
          </a:xfrm>
          <a:prstGeom prst="rect">
            <a:avLst/>
          </a:prstGeom>
        </p:spPr>
        <p:txBody>
          <a:bodyPr lIns="0" tIns="0" rIns="0" bIns="0" rtlCol="0" anchor="t">
            <a:spAutoFit/>
          </a:bodyPr>
          <a:lstStyle/>
          <a:p>
            <a:pPr algn="ctr">
              <a:lnSpc>
                <a:spcPts val="2347"/>
              </a:lnSpc>
            </a:pPr>
            <a:r>
              <a:rPr lang="en-US" sz="1677">
                <a:solidFill>
                  <a:srgbClr val="FFFFFF"/>
                </a:solidFill>
                <a:latin typeface="HvDTrial Americane Condensed"/>
                <a:ea typeface="HvDTrial Americane Condensed"/>
                <a:cs typeface="HvDTrial Americane Condensed"/>
                <a:sym typeface="HvDTrial Americane Condensed"/>
              </a:rPr>
              <a:t>© Wildscreen 2025</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7038273" y="5073012"/>
            <a:ext cx="2038307" cy="1003017"/>
          </a:xfrm>
          <a:custGeom>
            <a:avLst/>
            <a:gdLst/>
            <a:ahLst/>
            <a:cxnLst/>
            <a:rect l="l" t="t" r="r" b="b"/>
            <a:pathLst>
              <a:path w="2038307" h="1003017">
                <a:moveTo>
                  <a:pt x="0" y="0"/>
                </a:moveTo>
                <a:lnTo>
                  <a:pt x="2038307" y="0"/>
                </a:lnTo>
                <a:lnTo>
                  <a:pt x="2038307" y="1003017"/>
                </a:lnTo>
                <a:lnTo>
                  <a:pt x="0" y="1003017"/>
                </a:lnTo>
                <a:lnTo>
                  <a:pt x="0" y="0"/>
                </a:lnTo>
                <a:close/>
              </a:path>
            </a:pathLst>
          </a:custGeom>
          <a:blipFill>
            <a:blip r:embed="rId3"/>
            <a:stretch>
              <a:fillRect/>
            </a:stretch>
          </a:blipFill>
        </p:spPr>
        <p:txBody>
          <a:bodyPr/>
          <a:lstStyle/>
          <a:p>
            <a:endParaRPr lang="en-GB"/>
          </a:p>
        </p:txBody>
      </p:sp>
      <p:grpSp>
        <p:nvGrpSpPr>
          <p:cNvPr id="3" name="Group 3"/>
          <p:cNvGrpSpPr/>
          <p:nvPr/>
        </p:nvGrpSpPr>
        <p:grpSpPr>
          <a:xfrm>
            <a:off x="278336" y="2048052"/>
            <a:ext cx="7033210" cy="4133962"/>
            <a:chOff x="0" y="0"/>
            <a:chExt cx="3473190" cy="2041463"/>
          </a:xfrm>
        </p:grpSpPr>
        <p:sp>
          <p:nvSpPr>
            <p:cNvPr id="4" name="Freeform 4"/>
            <p:cNvSpPr/>
            <p:nvPr/>
          </p:nvSpPr>
          <p:spPr>
            <a:xfrm>
              <a:off x="0" y="0"/>
              <a:ext cx="3473190" cy="2041463"/>
            </a:xfrm>
            <a:custGeom>
              <a:avLst/>
              <a:gdLst/>
              <a:ahLst/>
              <a:cxnLst/>
              <a:rect l="l" t="t" r="r" b="b"/>
              <a:pathLst>
                <a:path w="3473190" h="2041463">
                  <a:moveTo>
                    <a:pt x="0" y="0"/>
                  </a:moveTo>
                  <a:lnTo>
                    <a:pt x="3473190" y="0"/>
                  </a:lnTo>
                  <a:lnTo>
                    <a:pt x="3473190" y="2041463"/>
                  </a:lnTo>
                  <a:lnTo>
                    <a:pt x="0" y="2041463"/>
                  </a:lnTo>
                  <a:close/>
                </a:path>
              </a:pathLst>
            </a:custGeom>
            <a:solidFill>
              <a:srgbClr val="000000">
                <a:alpha val="0"/>
              </a:srgbClr>
            </a:solidFill>
          </p:spPr>
          <p:txBody>
            <a:bodyPr/>
            <a:lstStyle/>
            <a:p>
              <a:endParaRPr lang="en-GB"/>
            </a:p>
          </p:txBody>
        </p:sp>
        <p:sp>
          <p:nvSpPr>
            <p:cNvPr id="5" name="TextBox 5"/>
            <p:cNvSpPr txBox="1"/>
            <p:nvPr/>
          </p:nvSpPr>
          <p:spPr>
            <a:xfrm>
              <a:off x="0" y="-38100"/>
              <a:ext cx="3473190" cy="2079563"/>
            </a:xfrm>
            <a:prstGeom prst="rect">
              <a:avLst/>
            </a:prstGeom>
          </p:spPr>
          <p:txBody>
            <a:bodyPr lIns="27093" tIns="27093" rIns="27093" bIns="27093" rtlCol="0" anchor="ctr"/>
            <a:lstStyle/>
            <a:p>
              <a:pPr marL="533009" lvl="1" indent="-266505" algn="l">
                <a:lnSpc>
                  <a:spcPts val="3456"/>
                </a:lnSpc>
                <a:buFont typeface="Arial"/>
                <a:buChar char="•"/>
              </a:pPr>
              <a:r>
                <a:rPr lang="en-US" sz="2468" b="1">
                  <a:solidFill>
                    <a:srgbClr val="0D4D4F"/>
                  </a:solidFill>
                  <a:latin typeface="Comic Sans Bold"/>
                  <a:ea typeface="Comic Sans Bold"/>
                  <a:cs typeface="Comic Sans Bold"/>
                  <a:sym typeface="Comic Sans Bold"/>
                </a:rPr>
                <a:t>Read the boards</a:t>
              </a:r>
              <a:r>
                <a:rPr lang="en-US" sz="2468">
                  <a:solidFill>
                    <a:srgbClr val="0D4D4F"/>
                  </a:solidFill>
                  <a:latin typeface="Comic Sans"/>
                  <a:ea typeface="Comic Sans"/>
                  <a:cs typeface="Comic Sans"/>
                  <a:sym typeface="Comic Sans"/>
                </a:rPr>
                <a:t> - nature areas often have information boards showing what you might find.</a:t>
              </a:r>
            </a:p>
            <a:p>
              <a:pPr algn="l">
                <a:lnSpc>
                  <a:spcPts val="3456"/>
                </a:lnSpc>
              </a:pPr>
              <a:endParaRPr lang="en-US" sz="2468">
                <a:solidFill>
                  <a:srgbClr val="0D4D4F"/>
                </a:solidFill>
                <a:latin typeface="Comic Sans"/>
                <a:ea typeface="Comic Sans"/>
                <a:cs typeface="Comic Sans"/>
                <a:sym typeface="Comic Sans"/>
              </a:endParaRPr>
            </a:p>
            <a:p>
              <a:pPr marL="552704" lvl="1" indent="-276352" algn="l">
                <a:lnSpc>
                  <a:spcPts val="3583"/>
                </a:lnSpc>
                <a:buFont typeface="Arial"/>
                <a:buChar char="•"/>
              </a:pPr>
              <a:r>
                <a:rPr lang="en-US" sz="2560" b="1">
                  <a:solidFill>
                    <a:srgbClr val="0D4D4F"/>
                  </a:solidFill>
                  <a:latin typeface="Comic Sans Bold"/>
                  <a:ea typeface="Comic Sans Bold"/>
                  <a:cs typeface="Comic Sans Bold"/>
                  <a:sym typeface="Comic Sans Bold"/>
                </a:rPr>
                <a:t>Research online</a:t>
              </a:r>
              <a:r>
                <a:rPr lang="en-US" sz="2560">
                  <a:solidFill>
                    <a:srgbClr val="0D4D4F"/>
                  </a:solidFill>
                  <a:latin typeface="Comic Sans"/>
                  <a:ea typeface="Comic Sans"/>
                  <a:cs typeface="Comic Sans"/>
                  <a:sym typeface="Comic Sans"/>
                </a:rPr>
                <a:t> - Have a look at species profiles on www.wildscreenark.org to find out more about their behaviours.</a:t>
              </a:r>
            </a:p>
          </p:txBody>
        </p:sp>
      </p:grpSp>
      <p:sp>
        <p:nvSpPr>
          <p:cNvPr id="6" name="Freeform 6"/>
          <p:cNvSpPr/>
          <p:nvPr/>
        </p:nvSpPr>
        <p:spPr>
          <a:xfrm>
            <a:off x="7515303" y="2000427"/>
            <a:ext cx="1084248" cy="1663560"/>
          </a:xfrm>
          <a:custGeom>
            <a:avLst/>
            <a:gdLst/>
            <a:ahLst/>
            <a:cxnLst/>
            <a:rect l="l" t="t" r="r" b="b"/>
            <a:pathLst>
              <a:path w="1084248" h="1663560">
                <a:moveTo>
                  <a:pt x="0" y="0"/>
                </a:moveTo>
                <a:lnTo>
                  <a:pt x="1084247" y="0"/>
                </a:lnTo>
                <a:lnTo>
                  <a:pt x="1084247" y="1663560"/>
                </a:lnTo>
                <a:lnTo>
                  <a:pt x="0" y="1663560"/>
                </a:lnTo>
                <a:lnTo>
                  <a:pt x="0" y="0"/>
                </a:lnTo>
                <a:close/>
              </a:path>
            </a:pathLst>
          </a:custGeom>
          <a:blipFill>
            <a:blip r:embed="rId4"/>
            <a:stretch>
              <a:fillRect l="-81150" t="-15075" r="-83854"/>
            </a:stretch>
          </a:blipFill>
        </p:spPr>
        <p:txBody>
          <a:bodyPr/>
          <a:lstStyle/>
          <a:p>
            <a:endParaRPr lang="en-GB"/>
          </a:p>
        </p:txBody>
      </p:sp>
      <p:grpSp>
        <p:nvGrpSpPr>
          <p:cNvPr id="7" name="Group 7"/>
          <p:cNvGrpSpPr>
            <a:grpSpLocks noChangeAspect="1"/>
          </p:cNvGrpSpPr>
          <p:nvPr/>
        </p:nvGrpSpPr>
        <p:grpSpPr>
          <a:xfrm rot="690841">
            <a:off x="7800881" y="3129123"/>
            <a:ext cx="1523757" cy="3015014"/>
            <a:chOff x="0" y="0"/>
            <a:chExt cx="2620010" cy="5184140"/>
          </a:xfrm>
        </p:grpSpPr>
        <p:sp>
          <p:nvSpPr>
            <p:cNvPr id="8" name="Freeform 8"/>
            <p:cNvSpPr/>
            <p:nvPr/>
          </p:nvSpPr>
          <p:spPr>
            <a:xfrm>
              <a:off x="53340" y="25400"/>
              <a:ext cx="2513330" cy="5132070"/>
            </a:xfrm>
            <a:custGeom>
              <a:avLst/>
              <a:gdLst/>
              <a:ahLst/>
              <a:cxnLst/>
              <a:rect l="l" t="t" r="r" b="b"/>
              <a:pathLst>
                <a:path w="2513330" h="5132070">
                  <a:moveTo>
                    <a:pt x="2159000" y="0"/>
                  </a:moveTo>
                  <a:lnTo>
                    <a:pt x="354330" y="0"/>
                  </a:lnTo>
                  <a:cubicBezTo>
                    <a:pt x="158750" y="0"/>
                    <a:pt x="0" y="158750"/>
                    <a:pt x="0" y="354330"/>
                  </a:cubicBezTo>
                  <a:lnTo>
                    <a:pt x="0" y="4777740"/>
                  </a:lnTo>
                  <a:cubicBezTo>
                    <a:pt x="0" y="4973320"/>
                    <a:pt x="158750" y="5132070"/>
                    <a:pt x="354330" y="5132070"/>
                  </a:cubicBezTo>
                  <a:lnTo>
                    <a:pt x="2159000" y="5132070"/>
                  </a:lnTo>
                  <a:cubicBezTo>
                    <a:pt x="2354580" y="5132070"/>
                    <a:pt x="2513330" y="4973320"/>
                    <a:pt x="2513330" y="4777740"/>
                  </a:cubicBezTo>
                  <a:lnTo>
                    <a:pt x="2513330" y="354330"/>
                  </a:lnTo>
                  <a:cubicBezTo>
                    <a:pt x="2513330" y="158750"/>
                    <a:pt x="2354580" y="0"/>
                    <a:pt x="2159000" y="0"/>
                  </a:cubicBezTo>
                  <a:close/>
                  <a:moveTo>
                    <a:pt x="1558290" y="162560"/>
                  </a:moveTo>
                  <a:cubicBezTo>
                    <a:pt x="1576070" y="162560"/>
                    <a:pt x="1590040" y="176530"/>
                    <a:pt x="1590040" y="194310"/>
                  </a:cubicBezTo>
                  <a:cubicBezTo>
                    <a:pt x="1590040" y="212090"/>
                    <a:pt x="1576070" y="226060"/>
                    <a:pt x="1558290" y="226060"/>
                  </a:cubicBezTo>
                  <a:cubicBezTo>
                    <a:pt x="1540510" y="226060"/>
                    <a:pt x="1526540" y="212090"/>
                    <a:pt x="1526540" y="194310"/>
                  </a:cubicBezTo>
                  <a:cubicBezTo>
                    <a:pt x="1526540" y="176530"/>
                    <a:pt x="1541780" y="162560"/>
                    <a:pt x="1558290" y="162560"/>
                  </a:cubicBezTo>
                  <a:close/>
                  <a:moveTo>
                    <a:pt x="1089660" y="172720"/>
                  </a:moveTo>
                  <a:lnTo>
                    <a:pt x="1394460" y="172720"/>
                  </a:lnTo>
                  <a:cubicBezTo>
                    <a:pt x="1405890" y="172720"/>
                    <a:pt x="1416050" y="181610"/>
                    <a:pt x="1416050" y="194310"/>
                  </a:cubicBezTo>
                  <a:cubicBezTo>
                    <a:pt x="1416050" y="207010"/>
                    <a:pt x="1405890" y="215900"/>
                    <a:pt x="1394460" y="215900"/>
                  </a:cubicBezTo>
                  <a:lnTo>
                    <a:pt x="1089660" y="215900"/>
                  </a:lnTo>
                  <a:cubicBezTo>
                    <a:pt x="1078230" y="215900"/>
                    <a:pt x="1068070" y="207010"/>
                    <a:pt x="1068070" y="194310"/>
                  </a:cubicBezTo>
                  <a:cubicBezTo>
                    <a:pt x="1068070" y="181610"/>
                    <a:pt x="1078230" y="172720"/>
                    <a:pt x="1089660" y="172720"/>
                  </a:cubicBezTo>
                  <a:close/>
                  <a:moveTo>
                    <a:pt x="2383790" y="4798060"/>
                  </a:moveTo>
                  <a:cubicBezTo>
                    <a:pt x="2383790" y="4913630"/>
                    <a:pt x="2289810" y="5007610"/>
                    <a:pt x="2174240" y="5007610"/>
                  </a:cubicBezTo>
                  <a:lnTo>
                    <a:pt x="341630" y="5007610"/>
                  </a:lnTo>
                  <a:cubicBezTo>
                    <a:pt x="226060" y="5007610"/>
                    <a:pt x="132080" y="4913630"/>
                    <a:pt x="132080" y="4798060"/>
                  </a:cubicBezTo>
                  <a:lnTo>
                    <a:pt x="132080" y="340360"/>
                  </a:lnTo>
                  <a:cubicBezTo>
                    <a:pt x="132080" y="224790"/>
                    <a:pt x="226060" y="130810"/>
                    <a:pt x="341630" y="130810"/>
                  </a:cubicBezTo>
                  <a:lnTo>
                    <a:pt x="614680" y="130810"/>
                  </a:lnTo>
                  <a:lnTo>
                    <a:pt x="614680" y="187960"/>
                  </a:lnTo>
                  <a:cubicBezTo>
                    <a:pt x="614680" y="252730"/>
                    <a:pt x="668020" y="306070"/>
                    <a:pt x="732790" y="306070"/>
                  </a:cubicBezTo>
                  <a:lnTo>
                    <a:pt x="1783080" y="306070"/>
                  </a:lnTo>
                  <a:cubicBezTo>
                    <a:pt x="1847850" y="306070"/>
                    <a:pt x="1901190" y="252730"/>
                    <a:pt x="1901190" y="187960"/>
                  </a:cubicBezTo>
                  <a:lnTo>
                    <a:pt x="1901190" y="130810"/>
                  </a:lnTo>
                  <a:lnTo>
                    <a:pt x="2172970" y="130810"/>
                  </a:lnTo>
                  <a:cubicBezTo>
                    <a:pt x="2288540" y="130810"/>
                    <a:pt x="2382520" y="224790"/>
                    <a:pt x="2382520" y="340360"/>
                  </a:cubicBezTo>
                  <a:lnTo>
                    <a:pt x="2382520" y="4798060"/>
                  </a:lnTo>
                  <a:close/>
                </a:path>
              </a:pathLst>
            </a:custGeom>
            <a:solidFill>
              <a:srgbClr val="000000"/>
            </a:solidFill>
          </p:spPr>
          <p:txBody>
            <a:bodyPr/>
            <a:lstStyle/>
            <a:p>
              <a:endParaRPr lang="en-GB"/>
            </a:p>
          </p:txBody>
        </p:sp>
        <p:sp>
          <p:nvSpPr>
            <p:cNvPr id="9" name="Freeform 9"/>
            <p:cNvSpPr/>
            <p:nvPr/>
          </p:nvSpPr>
          <p:spPr>
            <a:xfrm>
              <a:off x="185420" y="156210"/>
              <a:ext cx="2251710" cy="4876800"/>
            </a:xfrm>
            <a:custGeom>
              <a:avLst/>
              <a:gdLst/>
              <a:ahLst/>
              <a:cxnLst/>
              <a:rect l="l" t="t" r="r" b="b"/>
              <a:pathLst>
                <a:path w="2251710" h="4876800">
                  <a:moveTo>
                    <a:pt x="2040890" y="0"/>
                  </a:moveTo>
                  <a:lnTo>
                    <a:pt x="1769110" y="0"/>
                  </a:lnTo>
                  <a:lnTo>
                    <a:pt x="1769110" y="57150"/>
                  </a:lnTo>
                  <a:cubicBezTo>
                    <a:pt x="1769110" y="121920"/>
                    <a:pt x="1715770" y="175260"/>
                    <a:pt x="1651000" y="175260"/>
                  </a:cubicBezTo>
                  <a:lnTo>
                    <a:pt x="601980" y="175260"/>
                  </a:lnTo>
                  <a:cubicBezTo>
                    <a:pt x="537210" y="175260"/>
                    <a:pt x="483870" y="121920"/>
                    <a:pt x="483870" y="57150"/>
                  </a:cubicBezTo>
                  <a:lnTo>
                    <a:pt x="483870" y="0"/>
                  </a:lnTo>
                  <a:lnTo>
                    <a:pt x="209550" y="0"/>
                  </a:lnTo>
                  <a:cubicBezTo>
                    <a:pt x="93980" y="0"/>
                    <a:pt x="0" y="93980"/>
                    <a:pt x="0" y="209550"/>
                  </a:cubicBezTo>
                  <a:lnTo>
                    <a:pt x="0" y="4667250"/>
                  </a:lnTo>
                  <a:cubicBezTo>
                    <a:pt x="0" y="4782820"/>
                    <a:pt x="93980" y="4876800"/>
                    <a:pt x="209550" y="4876800"/>
                  </a:cubicBezTo>
                  <a:lnTo>
                    <a:pt x="2040890" y="4876800"/>
                  </a:lnTo>
                  <a:cubicBezTo>
                    <a:pt x="2156460" y="4876800"/>
                    <a:pt x="2250440" y="4782820"/>
                    <a:pt x="2250440" y="4667250"/>
                  </a:cubicBezTo>
                  <a:lnTo>
                    <a:pt x="2250440" y="209550"/>
                  </a:lnTo>
                  <a:cubicBezTo>
                    <a:pt x="2251710" y="93980"/>
                    <a:pt x="2157730" y="0"/>
                    <a:pt x="2040890" y="0"/>
                  </a:cubicBezTo>
                  <a:close/>
                </a:path>
              </a:pathLst>
            </a:custGeom>
            <a:blipFill>
              <a:blip r:embed="rId5"/>
              <a:stretch>
                <a:fillRect l="-4962" t="-13124" r="-10266" b="-5039"/>
              </a:stretch>
            </a:blipFill>
          </p:spPr>
          <p:txBody>
            <a:bodyPr/>
            <a:lstStyle/>
            <a:p>
              <a:endParaRPr lang="en-GB"/>
            </a:p>
          </p:txBody>
        </p:sp>
        <p:sp>
          <p:nvSpPr>
            <p:cNvPr id="10" name="Freeform 10"/>
            <p:cNvSpPr/>
            <p:nvPr/>
          </p:nvSpPr>
          <p:spPr>
            <a:xfrm>
              <a:off x="1121410" y="198120"/>
              <a:ext cx="347980" cy="43180"/>
            </a:xfrm>
            <a:custGeom>
              <a:avLst/>
              <a:gdLst/>
              <a:ahLst/>
              <a:cxnLst/>
              <a:rect l="l" t="t" r="r" b="b"/>
              <a:pathLst>
                <a:path w="347980" h="43180">
                  <a:moveTo>
                    <a:pt x="326390" y="0"/>
                  </a:moveTo>
                  <a:lnTo>
                    <a:pt x="21590" y="0"/>
                  </a:lnTo>
                  <a:cubicBezTo>
                    <a:pt x="10160" y="0"/>
                    <a:pt x="0" y="8890"/>
                    <a:pt x="0" y="21590"/>
                  </a:cubicBezTo>
                  <a:cubicBezTo>
                    <a:pt x="0" y="34290"/>
                    <a:pt x="10160" y="43180"/>
                    <a:pt x="21590" y="43180"/>
                  </a:cubicBezTo>
                  <a:lnTo>
                    <a:pt x="326390" y="43180"/>
                  </a:lnTo>
                  <a:cubicBezTo>
                    <a:pt x="337820" y="43180"/>
                    <a:pt x="347980" y="34290"/>
                    <a:pt x="347980" y="21590"/>
                  </a:cubicBezTo>
                  <a:cubicBezTo>
                    <a:pt x="347980" y="8890"/>
                    <a:pt x="337820" y="0"/>
                    <a:pt x="326390" y="0"/>
                  </a:cubicBezTo>
                  <a:close/>
                </a:path>
              </a:pathLst>
            </a:custGeom>
            <a:solidFill>
              <a:srgbClr val="555555"/>
            </a:solidFill>
          </p:spPr>
          <p:txBody>
            <a:bodyPr/>
            <a:lstStyle/>
            <a:p>
              <a:endParaRPr lang="en-GB"/>
            </a:p>
          </p:txBody>
        </p:sp>
        <p:sp>
          <p:nvSpPr>
            <p:cNvPr id="11" name="Freeform 11"/>
            <p:cNvSpPr/>
            <p:nvPr/>
          </p:nvSpPr>
          <p:spPr>
            <a:xfrm>
              <a:off x="1578312" y="187909"/>
              <a:ext cx="66636" cy="63602"/>
            </a:xfrm>
            <a:custGeom>
              <a:avLst/>
              <a:gdLst/>
              <a:ahLst/>
              <a:cxnLst/>
              <a:rect l="l" t="t" r="r" b="b"/>
              <a:pathLst>
                <a:path w="66636" h="63602">
                  <a:moveTo>
                    <a:pt x="33318" y="51"/>
                  </a:moveTo>
                  <a:cubicBezTo>
                    <a:pt x="21941" y="0"/>
                    <a:pt x="11406" y="6040"/>
                    <a:pt x="5703" y="15885"/>
                  </a:cubicBezTo>
                  <a:cubicBezTo>
                    <a:pt x="0" y="25729"/>
                    <a:pt x="0" y="37873"/>
                    <a:pt x="5703" y="47717"/>
                  </a:cubicBezTo>
                  <a:cubicBezTo>
                    <a:pt x="11406" y="57562"/>
                    <a:pt x="21941" y="63602"/>
                    <a:pt x="33318" y="63551"/>
                  </a:cubicBezTo>
                  <a:cubicBezTo>
                    <a:pt x="44695" y="63602"/>
                    <a:pt x="55230" y="57562"/>
                    <a:pt x="60933" y="47717"/>
                  </a:cubicBezTo>
                  <a:cubicBezTo>
                    <a:pt x="66636" y="37873"/>
                    <a:pt x="66636" y="25729"/>
                    <a:pt x="60933" y="15885"/>
                  </a:cubicBezTo>
                  <a:cubicBezTo>
                    <a:pt x="55230" y="6040"/>
                    <a:pt x="44695" y="0"/>
                    <a:pt x="33318" y="51"/>
                  </a:cubicBezTo>
                  <a:close/>
                </a:path>
              </a:pathLst>
            </a:custGeom>
            <a:solidFill>
              <a:srgbClr val="555555"/>
            </a:solidFill>
          </p:spPr>
          <p:txBody>
            <a:bodyPr/>
            <a:lstStyle/>
            <a:p>
              <a:endParaRPr lang="en-GB"/>
            </a:p>
          </p:txBody>
        </p:sp>
        <p:sp>
          <p:nvSpPr>
            <p:cNvPr id="12" name="Freeform 12"/>
            <p:cNvSpPr/>
            <p:nvPr/>
          </p:nvSpPr>
          <p:spPr>
            <a:xfrm>
              <a:off x="0" y="685800"/>
              <a:ext cx="27940" cy="213360"/>
            </a:xfrm>
            <a:custGeom>
              <a:avLst/>
              <a:gdLst/>
              <a:ahLst/>
              <a:cxnLst/>
              <a:rect l="l" t="t" r="r" b="b"/>
              <a:pathLst>
                <a:path w="27940" h="213360">
                  <a:moveTo>
                    <a:pt x="0" y="26670"/>
                  </a:moveTo>
                  <a:lnTo>
                    <a:pt x="0" y="185420"/>
                  </a:lnTo>
                  <a:cubicBezTo>
                    <a:pt x="0" y="200660"/>
                    <a:pt x="12700" y="213360"/>
                    <a:pt x="27940" y="213360"/>
                  </a:cubicBezTo>
                  <a:lnTo>
                    <a:pt x="27940" y="0"/>
                  </a:lnTo>
                  <a:cubicBezTo>
                    <a:pt x="12700" y="0"/>
                    <a:pt x="0" y="11430"/>
                    <a:pt x="0" y="26670"/>
                  </a:cubicBezTo>
                  <a:close/>
                </a:path>
              </a:pathLst>
            </a:custGeom>
            <a:solidFill>
              <a:srgbClr val="2E2E2E"/>
            </a:solidFill>
          </p:spPr>
          <p:txBody>
            <a:bodyPr/>
            <a:lstStyle/>
            <a:p>
              <a:endParaRPr lang="en-GB"/>
            </a:p>
          </p:txBody>
        </p:sp>
        <p:sp>
          <p:nvSpPr>
            <p:cNvPr id="13" name="Freeform 13"/>
            <p:cNvSpPr/>
            <p:nvPr/>
          </p:nvSpPr>
          <p:spPr>
            <a:xfrm>
              <a:off x="0" y="1057910"/>
              <a:ext cx="27940" cy="384810"/>
            </a:xfrm>
            <a:custGeom>
              <a:avLst/>
              <a:gdLst/>
              <a:ahLst/>
              <a:cxnLst/>
              <a:rect l="l" t="t" r="r" b="b"/>
              <a:pathLst>
                <a:path w="27940" h="384810">
                  <a:moveTo>
                    <a:pt x="0" y="26670"/>
                  </a:moveTo>
                  <a:lnTo>
                    <a:pt x="0" y="356870"/>
                  </a:lnTo>
                  <a:cubicBezTo>
                    <a:pt x="0" y="372110"/>
                    <a:pt x="12700" y="384810"/>
                    <a:pt x="27940" y="384810"/>
                  </a:cubicBezTo>
                  <a:lnTo>
                    <a:pt x="27940" y="0"/>
                  </a:lnTo>
                  <a:cubicBezTo>
                    <a:pt x="12700" y="0"/>
                    <a:pt x="0" y="11430"/>
                    <a:pt x="0" y="26670"/>
                  </a:cubicBezTo>
                  <a:close/>
                </a:path>
              </a:pathLst>
            </a:custGeom>
            <a:solidFill>
              <a:srgbClr val="2E2E2E"/>
            </a:solidFill>
          </p:spPr>
          <p:txBody>
            <a:bodyPr/>
            <a:lstStyle/>
            <a:p>
              <a:endParaRPr lang="en-GB"/>
            </a:p>
          </p:txBody>
        </p:sp>
        <p:sp>
          <p:nvSpPr>
            <p:cNvPr id="14" name="Freeform 14"/>
            <p:cNvSpPr/>
            <p:nvPr/>
          </p:nvSpPr>
          <p:spPr>
            <a:xfrm>
              <a:off x="0" y="1526540"/>
              <a:ext cx="27940" cy="386080"/>
            </a:xfrm>
            <a:custGeom>
              <a:avLst/>
              <a:gdLst/>
              <a:ahLst/>
              <a:cxnLst/>
              <a:rect l="l" t="t" r="r" b="b"/>
              <a:pathLst>
                <a:path w="27940" h="386080">
                  <a:moveTo>
                    <a:pt x="0" y="27940"/>
                  </a:moveTo>
                  <a:lnTo>
                    <a:pt x="0" y="358140"/>
                  </a:lnTo>
                  <a:cubicBezTo>
                    <a:pt x="0" y="373380"/>
                    <a:pt x="12700" y="386080"/>
                    <a:pt x="27940" y="386080"/>
                  </a:cubicBezTo>
                  <a:lnTo>
                    <a:pt x="27940" y="0"/>
                  </a:lnTo>
                  <a:cubicBezTo>
                    <a:pt x="12700" y="0"/>
                    <a:pt x="0" y="12700"/>
                    <a:pt x="0" y="27940"/>
                  </a:cubicBezTo>
                  <a:close/>
                </a:path>
              </a:pathLst>
            </a:custGeom>
            <a:solidFill>
              <a:srgbClr val="2E2E2E"/>
            </a:solidFill>
          </p:spPr>
          <p:txBody>
            <a:bodyPr/>
            <a:lstStyle/>
            <a:p>
              <a:endParaRPr lang="en-GB"/>
            </a:p>
          </p:txBody>
        </p:sp>
        <p:sp>
          <p:nvSpPr>
            <p:cNvPr id="15" name="Freeform 15"/>
            <p:cNvSpPr/>
            <p:nvPr/>
          </p:nvSpPr>
          <p:spPr>
            <a:xfrm>
              <a:off x="2592070" y="1184910"/>
              <a:ext cx="27940" cy="618490"/>
            </a:xfrm>
            <a:custGeom>
              <a:avLst/>
              <a:gdLst/>
              <a:ahLst/>
              <a:cxnLst/>
              <a:rect l="l" t="t" r="r" b="b"/>
              <a:pathLst>
                <a:path w="27940" h="618490">
                  <a:moveTo>
                    <a:pt x="0" y="0"/>
                  </a:moveTo>
                  <a:lnTo>
                    <a:pt x="0" y="618490"/>
                  </a:lnTo>
                  <a:cubicBezTo>
                    <a:pt x="15240" y="618490"/>
                    <a:pt x="27940" y="605790"/>
                    <a:pt x="27940" y="590550"/>
                  </a:cubicBezTo>
                  <a:lnTo>
                    <a:pt x="27940" y="27940"/>
                  </a:lnTo>
                  <a:cubicBezTo>
                    <a:pt x="27940" y="12700"/>
                    <a:pt x="15240" y="0"/>
                    <a:pt x="0" y="0"/>
                  </a:cubicBezTo>
                  <a:close/>
                </a:path>
              </a:pathLst>
            </a:custGeom>
            <a:solidFill>
              <a:srgbClr val="2E2E2E"/>
            </a:solidFill>
          </p:spPr>
          <p:txBody>
            <a:bodyPr/>
            <a:lstStyle/>
            <a:p>
              <a:endParaRPr lang="en-GB"/>
            </a:p>
          </p:txBody>
        </p:sp>
        <p:sp>
          <p:nvSpPr>
            <p:cNvPr id="16" name="Freeform 16"/>
            <p:cNvSpPr/>
            <p:nvPr/>
          </p:nvSpPr>
          <p:spPr>
            <a:xfrm>
              <a:off x="27940" y="0"/>
              <a:ext cx="2564130" cy="5182870"/>
            </a:xfrm>
            <a:custGeom>
              <a:avLst/>
              <a:gdLst/>
              <a:ahLst/>
              <a:cxnLst/>
              <a:rect l="l" t="t" r="r" b="b"/>
              <a:pathLst>
                <a:path w="2564130" h="5182870">
                  <a:moveTo>
                    <a:pt x="2564130" y="1184910"/>
                  </a:moveTo>
                  <a:lnTo>
                    <a:pt x="2564130" y="379730"/>
                  </a:lnTo>
                  <a:cubicBezTo>
                    <a:pt x="2564130" y="353060"/>
                    <a:pt x="2561590" y="327660"/>
                    <a:pt x="2556510" y="303530"/>
                  </a:cubicBezTo>
                  <a:cubicBezTo>
                    <a:pt x="2553970" y="290830"/>
                    <a:pt x="2551430" y="279400"/>
                    <a:pt x="2547620" y="266700"/>
                  </a:cubicBezTo>
                  <a:cubicBezTo>
                    <a:pt x="2542540" y="248920"/>
                    <a:pt x="2534920" y="231140"/>
                    <a:pt x="2527300" y="214630"/>
                  </a:cubicBezTo>
                  <a:cubicBezTo>
                    <a:pt x="2522220" y="203200"/>
                    <a:pt x="2515870" y="193040"/>
                    <a:pt x="2509520" y="182880"/>
                  </a:cubicBezTo>
                  <a:cubicBezTo>
                    <a:pt x="2503170" y="172720"/>
                    <a:pt x="2496820" y="162560"/>
                    <a:pt x="2489200" y="152400"/>
                  </a:cubicBezTo>
                  <a:cubicBezTo>
                    <a:pt x="2477770" y="137160"/>
                    <a:pt x="2466340" y="124460"/>
                    <a:pt x="2453640" y="110490"/>
                  </a:cubicBezTo>
                  <a:cubicBezTo>
                    <a:pt x="2444750" y="101600"/>
                    <a:pt x="2435860" y="93980"/>
                    <a:pt x="2426970" y="86360"/>
                  </a:cubicBezTo>
                  <a:cubicBezTo>
                    <a:pt x="2360930" y="31750"/>
                    <a:pt x="2277110" y="0"/>
                    <a:pt x="2185670" y="0"/>
                  </a:cubicBezTo>
                  <a:lnTo>
                    <a:pt x="379730" y="0"/>
                  </a:lnTo>
                  <a:cubicBezTo>
                    <a:pt x="288290" y="0"/>
                    <a:pt x="203200" y="33020"/>
                    <a:pt x="138430" y="86360"/>
                  </a:cubicBezTo>
                  <a:cubicBezTo>
                    <a:pt x="129540" y="93980"/>
                    <a:pt x="120650" y="102870"/>
                    <a:pt x="111760" y="110490"/>
                  </a:cubicBezTo>
                  <a:cubicBezTo>
                    <a:pt x="99060" y="123190"/>
                    <a:pt x="86360" y="137160"/>
                    <a:pt x="76200" y="152400"/>
                  </a:cubicBezTo>
                  <a:cubicBezTo>
                    <a:pt x="68580" y="162560"/>
                    <a:pt x="62230" y="172720"/>
                    <a:pt x="55880" y="182880"/>
                  </a:cubicBezTo>
                  <a:cubicBezTo>
                    <a:pt x="49530" y="193040"/>
                    <a:pt x="43180" y="204470"/>
                    <a:pt x="38100" y="214630"/>
                  </a:cubicBezTo>
                  <a:cubicBezTo>
                    <a:pt x="29210" y="232410"/>
                    <a:pt x="22860" y="248920"/>
                    <a:pt x="16510" y="266700"/>
                  </a:cubicBezTo>
                  <a:cubicBezTo>
                    <a:pt x="12700" y="279400"/>
                    <a:pt x="10160" y="290830"/>
                    <a:pt x="7620" y="303530"/>
                  </a:cubicBezTo>
                  <a:cubicBezTo>
                    <a:pt x="2540" y="327660"/>
                    <a:pt x="0" y="354330"/>
                    <a:pt x="0" y="379730"/>
                  </a:cubicBezTo>
                  <a:lnTo>
                    <a:pt x="0" y="4803140"/>
                  </a:lnTo>
                  <a:cubicBezTo>
                    <a:pt x="0" y="5012690"/>
                    <a:pt x="170180" y="5182870"/>
                    <a:pt x="379730" y="5182870"/>
                  </a:cubicBezTo>
                  <a:lnTo>
                    <a:pt x="2184400" y="5182870"/>
                  </a:lnTo>
                  <a:cubicBezTo>
                    <a:pt x="2393950" y="5182870"/>
                    <a:pt x="2564130" y="5012690"/>
                    <a:pt x="2564130" y="4803140"/>
                  </a:cubicBezTo>
                  <a:lnTo>
                    <a:pt x="2564130" y="1184910"/>
                  </a:lnTo>
                  <a:close/>
                  <a:moveTo>
                    <a:pt x="2538730" y="1184910"/>
                  </a:moveTo>
                  <a:lnTo>
                    <a:pt x="2538730" y="4804410"/>
                  </a:lnTo>
                  <a:cubicBezTo>
                    <a:pt x="2538730" y="4999990"/>
                    <a:pt x="2379980" y="5158740"/>
                    <a:pt x="2184400" y="5158740"/>
                  </a:cubicBezTo>
                  <a:lnTo>
                    <a:pt x="379730" y="5158740"/>
                  </a:lnTo>
                  <a:cubicBezTo>
                    <a:pt x="184150" y="5158740"/>
                    <a:pt x="25400" y="4999990"/>
                    <a:pt x="25400" y="4804410"/>
                  </a:cubicBezTo>
                  <a:lnTo>
                    <a:pt x="25400" y="381000"/>
                  </a:lnTo>
                  <a:cubicBezTo>
                    <a:pt x="25400" y="184150"/>
                    <a:pt x="184150" y="25400"/>
                    <a:pt x="379730" y="25400"/>
                  </a:cubicBezTo>
                  <a:lnTo>
                    <a:pt x="2184400" y="25400"/>
                  </a:lnTo>
                  <a:cubicBezTo>
                    <a:pt x="2379980" y="25400"/>
                    <a:pt x="2538730" y="184150"/>
                    <a:pt x="2538730" y="379730"/>
                  </a:cubicBezTo>
                  <a:lnTo>
                    <a:pt x="2538730" y="1184910"/>
                  </a:lnTo>
                  <a:close/>
                </a:path>
              </a:pathLst>
            </a:custGeom>
            <a:solidFill>
              <a:srgbClr val="555555"/>
            </a:solidFill>
          </p:spPr>
          <p:txBody>
            <a:bodyPr/>
            <a:lstStyle/>
            <a:p>
              <a:endParaRPr lang="en-GB"/>
            </a:p>
          </p:txBody>
        </p:sp>
      </p:grpSp>
      <p:sp>
        <p:nvSpPr>
          <p:cNvPr id="17" name="TextBox 17"/>
          <p:cNvSpPr txBox="1"/>
          <p:nvPr/>
        </p:nvSpPr>
        <p:spPr>
          <a:xfrm>
            <a:off x="1363912" y="1210538"/>
            <a:ext cx="7033210" cy="647082"/>
          </a:xfrm>
          <a:prstGeom prst="rect">
            <a:avLst/>
          </a:prstGeom>
        </p:spPr>
        <p:txBody>
          <a:bodyPr lIns="0" tIns="0" rIns="0" bIns="0" rtlCol="0" anchor="t">
            <a:spAutoFit/>
          </a:bodyPr>
          <a:lstStyle/>
          <a:p>
            <a:pPr algn="ctr">
              <a:lnSpc>
                <a:spcPts val="5363"/>
              </a:lnSpc>
            </a:pPr>
            <a:r>
              <a:rPr lang="en-US" sz="3831" b="1">
                <a:solidFill>
                  <a:srgbClr val="0D4D4F"/>
                </a:solidFill>
                <a:latin typeface="Comic Sans Bold"/>
                <a:ea typeface="Comic Sans Bold"/>
                <a:cs typeface="Comic Sans Bold"/>
                <a:sym typeface="Comic Sans Bold"/>
              </a:rPr>
              <a:t>More ways to identify nature</a:t>
            </a:r>
          </a:p>
        </p:txBody>
      </p:sp>
      <p:grpSp>
        <p:nvGrpSpPr>
          <p:cNvPr id="18" name="Group 18"/>
          <p:cNvGrpSpPr/>
          <p:nvPr/>
        </p:nvGrpSpPr>
        <p:grpSpPr>
          <a:xfrm>
            <a:off x="-11455" y="0"/>
            <a:ext cx="9753600" cy="1117403"/>
            <a:chOff x="0" y="0"/>
            <a:chExt cx="13004800" cy="1489871"/>
          </a:xfrm>
        </p:grpSpPr>
        <p:grpSp>
          <p:nvGrpSpPr>
            <p:cNvPr id="19" name="Group 19"/>
            <p:cNvGrpSpPr/>
            <p:nvPr/>
          </p:nvGrpSpPr>
          <p:grpSpPr>
            <a:xfrm>
              <a:off x="0" y="0"/>
              <a:ext cx="13004800" cy="1489871"/>
              <a:chOff x="0" y="0"/>
              <a:chExt cx="3713439" cy="425423"/>
            </a:xfrm>
          </p:grpSpPr>
          <p:sp>
            <p:nvSpPr>
              <p:cNvPr id="20" name="Freeform 20"/>
              <p:cNvSpPr/>
              <p:nvPr/>
            </p:nvSpPr>
            <p:spPr>
              <a:xfrm>
                <a:off x="0" y="0"/>
                <a:ext cx="3713439" cy="425423"/>
              </a:xfrm>
              <a:custGeom>
                <a:avLst/>
                <a:gdLst/>
                <a:ahLst/>
                <a:cxnLst/>
                <a:rect l="l" t="t" r="r" b="b"/>
                <a:pathLst>
                  <a:path w="3713439" h="425423">
                    <a:moveTo>
                      <a:pt x="0" y="0"/>
                    </a:moveTo>
                    <a:lnTo>
                      <a:pt x="3713439" y="0"/>
                    </a:lnTo>
                    <a:lnTo>
                      <a:pt x="3713439" y="425423"/>
                    </a:lnTo>
                    <a:lnTo>
                      <a:pt x="0" y="425423"/>
                    </a:lnTo>
                    <a:close/>
                  </a:path>
                </a:pathLst>
              </a:custGeom>
              <a:gradFill rotWithShape="1">
                <a:gsLst>
                  <a:gs pos="0">
                    <a:srgbClr val="0D4D4F">
                      <a:alpha val="100000"/>
                    </a:srgbClr>
                  </a:gs>
                  <a:gs pos="50000">
                    <a:srgbClr val="85CFBA">
                      <a:alpha val="100000"/>
                    </a:srgbClr>
                  </a:gs>
                  <a:gs pos="100000">
                    <a:srgbClr val="85CFBA">
                      <a:alpha val="100000"/>
                    </a:srgbClr>
                  </a:gs>
                </a:gsLst>
                <a:lin ang="0"/>
              </a:gradFill>
              <a:ln cap="sq">
                <a:noFill/>
                <a:prstDash val="solid"/>
                <a:miter/>
              </a:ln>
            </p:spPr>
            <p:txBody>
              <a:bodyPr/>
              <a:lstStyle/>
              <a:p>
                <a:endParaRPr lang="en-GB"/>
              </a:p>
            </p:txBody>
          </p:sp>
          <p:sp>
            <p:nvSpPr>
              <p:cNvPr id="21" name="TextBox 21"/>
              <p:cNvSpPr txBox="1"/>
              <p:nvPr/>
            </p:nvSpPr>
            <p:spPr>
              <a:xfrm>
                <a:off x="0" y="-19050"/>
                <a:ext cx="3713439" cy="444473"/>
              </a:xfrm>
              <a:prstGeom prst="rect">
                <a:avLst/>
              </a:prstGeom>
            </p:spPr>
            <p:txBody>
              <a:bodyPr lIns="54537" tIns="54537" rIns="54537" bIns="54537" rtlCol="0" anchor="ctr"/>
              <a:lstStyle/>
              <a:p>
                <a:pPr marL="0" lvl="0" indent="0" algn="just">
                  <a:lnSpc>
                    <a:spcPts val="1045"/>
                  </a:lnSpc>
                  <a:spcBef>
                    <a:spcPct val="0"/>
                  </a:spcBef>
                </a:pPr>
                <a:endParaRPr/>
              </a:p>
            </p:txBody>
          </p:sp>
        </p:grpSp>
        <p:sp>
          <p:nvSpPr>
            <p:cNvPr id="22" name="TextBox 22"/>
            <p:cNvSpPr txBox="1"/>
            <p:nvPr/>
          </p:nvSpPr>
          <p:spPr>
            <a:xfrm>
              <a:off x="9296728" y="420479"/>
              <a:ext cx="3387906" cy="553663"/>
            </a:xfrm>
            <a:prstGeom prst="rect">
              <a:avLst/>
            </a:prstGeom>
          </p:spPr>
          <p:txBody>
            <a:bodyPr lIns="0" tIns="0" rIns="0" bIns="0" rtlCol="0" anchor="t">
              <a:spAutoFit/>
            </a:bodyPr>
            <a:lstStyle/>
            <a:p>
              <a:pPr algn="ctr">
                <a:lnSpc>
                  <a:spcPts val="3177"/>
                </a:lnSpc>
              </a:pPr>
              <a:r>
                <a:rPr lang="en-US" sz="2269">
                  <a:solidFill>
                    <a:srgbClr val="0D4D4F"/>
                  </a:solidFill>
                  <a:latin typeface="Americane Condensed"/>
                  <a:ea typeface="Americane Condensed"/>
                  <a:cs typeface="Americane Condensed"/>
                  <a:sym typeface="Americane Condensed"/>
                </a:rPr>
                <a:t>www.wildscreenark.org</a:t>
              </a:r>
            </a:p>
          </p:txBody>
        </p:sp>
      </p:grpSp>
      <p:grpSp>
        <p:nvGrpSpPr>
          <p:cNvPr id="23" name="Group 23"/>
          <p:cNvGrpSpPr/>
          <p:nvPr/>
        </p:nvGrpSpPr>
        <p:grpSpPr>
          <a:xfrm>
            <a:off x="-11455" y="6485457"/>
            <a:ext cx="9753600" cy="838341"/>
            <a:chOff x="0" y="0"/>
            <a:chExt cx="6249258" cy="537136"/>
          </a:xfrm>
        </p:grpSpPr>
        <p:sp>
          <p:nvSpPr>
            <p:cNvPr id="24" name="Freeform 24"/>
            <p:cNvSpPr/>
            <p:nvPr/>
          </p:nvSpPr>
          <p:spPr>
            <a:xfrm>
              <a:off x="0" y="0"/>
              <a:ext cx="6249258" cy="537136"/>
            </a:xfrm>
            <a:custGeom>
              <a:avLst/>
              <a:gdLst/>
              <a:ahLst/>
              <a:cxnLst/>
              <a:rect l="l" t="t" r="r" b="b"/>
              <a:pathLst>
                <a:path w="6249258" h="537136">
                  <a:moveTo>
                    <a:pt x="0" y="0"/>
                  </a:moveTo>
                  <a:lnTo>
                    <a:pt x="6249258" y="0"/>
                  </a:lnTo>
                  <a:lnTo>
                    <a:pt x="6249258" y="537136"/>
                  </a:lnTo>
                  <a:lnTo>
                    <a:pt x="0" y="537136"/>
                  </a:lnTo>
                  <a:close/>
                </a:path>
              </a:pathLst>
            </a:custGeom>
            <a:solidFill>
              <a:srgbClr val="0D4D4F"/>
            </a:solidFill>
            <a:ln cap="sq">
              <a:noFill/>
              <a:prstDash val="solid"/>
              <a:miter/>
            </a:ln>
          </p:spPr>
          <p:txBody>
            <a:bodyPr/>
            <a:lstStyle/>
            <a:p>
              <a:endParaRPr lang="en-GB"/>
            </a:p>
          </p:txBody>
        </p:sp>
        <p:sp>
          <p:nvSpPr>
            <p:cNvPr id="25" name="TextBox 25"/>
            <p:cNvSpPr txBox="1"/>
            <p:nvPr/>
          </p:nvSpPr>
          <p:spPr>
            <a:xfrm>
              <a:off x="0" y="-19050"/>
              <a:ext cx="6249258" cy="556186"/>
            </a:xfrm>
            <a:prstGeom prst="rect">
              <a:avLst/>
            </a:prstGeom>
          </p:spPr>
          <p:txBody>
            <a:bodyPr lIns="28415" tIns="28415" rIns="28415" bIns="28415" rtlCol="0" anchor="ctr"/>
            <a:lstStyle/>
            <a:p>
              <a:pPr marL="0" lvl="0" indent="0" algn="just">
                <a:lnSpc>
                  <a:spcPts val="1045"/>
                </a:lnSpc>
                <a:spcBef>
                  <a:spcPct val="0"/>
                </a:spcBef>
              </a:pPr>
              <a:endParaRPr/>
            </a:p>
          </p:txBody>
        </p:sp>
      </p:grpSp>
      <p:grpSp>
        <p:nvGrpSpPr>
          <p:cNvPr id="26" name="Group 26"/>
          <p:cNvGrpSpPr/>
          <p:nvPr/>
        </p:nvGrpSpPr>
        <p:grpSpPr>
          <a:xfrm>
            <a:off x="154548" y="147993"/>
            <a:ext cx="3853201" cy="753790"/>
            <a:chOff x="0" y="0"/>
            <a:chExt cx="5137602" cy="1005053"/>
          </a:xfrm>
        </p:grpSpPr>
        <p:sp>
          <p:nvSpPr>
            <p:cNvPr id="27" name="Freeform 27"/>
            <p:cNvSpPr/>
            <p:nvPr/>
          </p:nvSpPr>
          <p:spPr>
            <a:xfrm>
              <a:off x="0" y="0"/>
              <a:ext cx="2041779" cy="1005053"/>
            </a:xfrm>
            <a:custGeom>
              <a:avLst/>
              <a:gdLst/>
              <a:ahLst/>
              <a:cxnLst/>
              <a:rect l="l" t="t" r="r" b="b"/>
              <a:pathLst>
                <a:path w="2041779" h="1005053">
                  <a:moveTo>
                    <a:pt x="0" y="0"/>
                  </a:moveTo>
                  <a:lnTo>
                    <a:pt x="2041779" y="0"/>
                  </a:lnTo>
                  <a:lnTo>
                    <a:pt x="2041779" y="1005053"/>
                  </a:lnTo>
                  <a:lnTo>
                    <a:pt x="0" y="1005053"/>
                  </a:lnTo>
                  <a:lnTo>
                    <a:pt x="0" y="0"/>
                  </a:lnTo>
                  <a:close/>
                </a:path>
              </a:pathLst>
            </a:custGeom>
            <a:blipFill>
              <a:blip r:embed="rId3"/>
              <a:stretch>
                <a:fillRect/>
              </a:stretch>
            </a:blipFill>
          </p:spPr>
          <p:txBody>
            <a:bodyPr/>
            <a:lstStyle/>
            <a:p>
              <a:endParaRPr lang="en-GB"/>
            </a:p>
          </p:txBody>
        </p:sp>
        <p:sp>
          <p:nvSpPr>
            <p:cNvPr id="28" name="TextBox 28"/>
            <p:cNvSpPr txBox="1"/>
            <p:nvPr/>
          </p:nvSpPr>
          <p:spPr>
            <a:xfrm>
              <a:off x="2153236" y="-9525"/>
              <a:ext cx="2984366" cy="1014578"/>
            </a:xfrm>
            <a:prstGeom prst="rect">
              <a:avLst/>
            </a:prstGeom>
          </p:spPr>
          <p:txBody>
            <a:bodyPr lIns="0" tIns="0" rIns="0" bIns="0" rtlCol="0" anchor="t">
              <a:spAutoFit/>
            </a:bodyPr>
            <a:lstStyle/>
            <a:p>
              <a:pPr algn="l">
                <a:lnSpc>
                  <a:spcPts val="2725"/>
                </a:lnSpc>
              </a:pPr>
              <a:r>
                <a:rPr lang="en-US" sz="2725">
                  <a:solidFill>
                    <a:srgbClr val="FFFFFF"/>
                  </a:solidFill>
                  <a:latin typeface="Americane Condensed"/>
                  <a:ea typeface="Americane Condensed"/>
                  <a:cs typeface="Americane Condensed"/>
                  <a:sym typeface="Americane Condensed"/>
                </a:rPr>
                <a:t>Youth Nature Photo Competition</a:t>
              </a:r>
            </a:p>
          </p:txBody>
        </p:sp>
      </p:grpSp>
      <p:sp>
        <p:nvSpPr>
          <p:cNvPr id="29" name="TextBox 29"/>
          <p:cNvSpPr txBox="1"/>
          <p:nvPr/>
        </p:nvSpPr>
        <p:spPr>
          <a:xfrm>
            <a:off x="7571922" y="6740367"/>
            <a:ext cx="1788986" cy="290420"/>
          </a:xfrm>
          <a:prstGeom prst="rect">
            <a:avLst/>
          </a:prstGeom>
        </p:spPr>
        <p:txBody>
          <a:bodyPr lIns="0" tIns="0" rIns="0" bIns="0" rtlCol="0" anchor="t">
            <a:spAutoFit/>
          </a:bodyPr>
          <a:lstStyle/>
          <a:p>
            <a:pPr algn="ctr">
              <a:lnSpc>
                <a:spcPts val="2347"/>
              </a:lnSpc>
            </a:pPr>
            <a:r>
              <a:rPr lang="en-US" sz="1677">
                <a:solidFill>
                  <a:srgbClr val="FFFFFF"/>
                </a:solidFill>
                <a:latin typeface="HvDTrial Americane Condensed"/>
                <a:ea typeface="HvDTrial Americane Condensed"/>
                <a:cs typeface="HvDTrial Americane Condensed"/>
                <a:sym typeface="HvDTrial Americane Condensed"/>
              </a:rPr>
              <a:t>© Wildscreen 2025</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86852" y="277845"/>
            <a:ext cx="1286202" cy="630388"/>
          </a:xfrm>
          <a:custGeom>
            <a:avLst/>
            <a:gdLst/>
            <a:ahLst/>
            <a:cxnLst/>
            <a:rect l="l" t="t" r="r" b="b"/>
            <a:pathLst>
              <a:path w="1286202" h="630388">
                <a:moveTo>
                  <a:pt x="0" y="0"/>
                </a:moveTo>
                <a:lnTo>
                  <a:pt x="1286202" y="0"/>
                </a:lnTo>
                <a:lnTo>
                  <a:pt x="1286202" y="630388"/>
                </a:lnTo>
                <a:lnTo>
                  <a:pt x="0" y="630388"/>
                </a:lnTo>
                <a:lnTo>
                  <a:pt x="0" y="0"/>
                </a:lnTo>
                <a:close/>
              </a:path>
            </a:pathLst>
          </a:custGeom>
          <a:blipFill>
            <a:blip r:embed="rId2"/>
            <a:stretch>
              <a:fillRect t="-200" b="-200"/>
            </a:stretch>
          </a:blipFill>
        </p:spPr>
        <p:txBody>
          <a:bodyPr/>
          <a:lstStyle/>
          <a:p>
            <a:endParaRPr lang="en-GB"/>
          </a:p>
        </p:txBody>
      </p:sp>
      <p:grpSp>
        <p:nvGrpSpPr>
          <p:cNvPr id="3" name="Group 3"/>
          <p:cNvGrpSpPr/>
          <p:nvPr/>
        </p:nvGrpSpPr>
        <p:grpSpPr>
          <a:xfrm>
            <a:off x="1912927" y="2375792"/>
            <a:ext cx="5927746" cy="2635656"/>
            <a:chOff x="0" y="0"/>
            <a:chExt cx="2927282" cy="1301559"/>
          </a:xfrm>
        </p:grpSpPr>
        <p:sp>
          <p:nvSpPr>
            <p:cNvPr id="4" name="Freeform 4"/>
            <p:cNvSpPr/>
            <p:nvPr/>
          </p:nvSpPr>
          <p:spPr>
            <a:xfrm>
              <a:off x="0" y="0"/>
              <a:ext cx="2927282" cy="1301559"/>
            </a:xfrm>
            <a:custGeom>
              <a:avLst/>
              <a:gdLst/>
              <a:ahLst/>
              <a:cxnLst/>
              <a:rect l="l" t="t" r="r" b="b"/>
              <a:pathLst>
                <a:path w="2927282" h="1301559">
                  <a:moveTo>
                    <a:pt x="0" y="0"/>
                  </a:moveTo>
                  <a:lnTo>
                    <a:pt x="2927282" y="0"/>
                  </a:lnTo>
                  <a:lnTo>
                    <a:pt x="2927282" y="1301559"/>
                  </a:lnTo>
                  <a:lnTo>
                    <a:pt x="0" y="1301559"/>
                  </a:lnTo>
                  <a:close/>
                </a:path>
              </a:pathLst>
            </a:custGeom>
            <a:solidFill>
              <a:srgbClr val="000000">
                <a:alpha val="0"/>
              </a:srgbClr>
            </a:solidFill>
          </p:spPr>
          <p:txBody>
            <a:bodyPr/>
            <a:lstStyle/>
            <a:p>
              <a:endParaRPr lang="en-GB"/>
            </a:p>
          </p:txBody>
        </p:sp>
        <p:sp>
          <p:nvSpPr>
            <p:cNvPr id="5" name="TextBox 5"/>
            <p:cNvSpPr txBox="1"/>
            <p:nvPr/>
          </p:nvSpPr>
          <p:spPr>
            <a:xfrm>
              <a:off x="0" y="-76200"/>
              <a:ext cx="2927282" cy="1377759"/>
            </a:xfrm>
            <a:prstGeom prst="rect">
              <a:avLst/>
            </a:prstGeom>
          </p:spPr>
          <p:txBody>
            <a:bodyPr lIns="27093" tIns="27093" rIns="27093" bIns="27093" rtlCol="0" anchor="ctr"/>
            <a:lstStyle/>
            <a:p>
              <a:pPr algn="ctr">
                <a:lnSpc>
                  <a:spcPts val="6495"/>
                </a:lnSpc>
              </a:pPr>
              <a:r>
                <a:rPr lang="en-US" sz="4639" b="1">
                  <a:solidFill>
                    <a:srgbClr val="0D4D4F"/>
                  </a:solidFill>
                  <a:latin typeface="Comic Sans Bold"/>
                  <a:ea typeface="Comic Sans Bold"/>
                  <a:cs typeface="Comic Sans Bold"/>
                  <a:sym typeface="Comic Sans Bold"/>
                </a:rPr>
                <a:t>Storytelling</a:t>
              </a:r>
            </a:p>
            <a:p>
              <a:pPr algn="ctr">
                <a:lnSpc>
                  <a:spcPts val="6495"/>
                </a:lnSpc>
              </a:pPr>
              <a:r>
                <a:rPr lang="en-US" sz="4639" b="1">
                  <a:solidFill>
                    <a:srgbClr val="0D4D4F"/>
                  </a:solidFill>
                  <a:latin typeface="Comic Sans Bold"/>
                  <a:ea typeface="Comic Sans Bold"/>
                  <a:cs typeface="Comic Sans Bold"/>
                  <a:sym typeface="Comic Sans Bold"/>
                </a:rPr>
                <a:t>aka</a:t>
              </a:r>
            </a:p>
            <a:p>
              <a:pPr algn="ctr">
                <a:lnSpc>
                  <a:spcPts val="6495"/>
                </a:lnSpc>
              </a:pPr>
              <a:r>
                <a:rPr lang="en-US" sz="4639" b="1">
                  <a:solidFill>
                    <a:srgbClr val="0D4D4F"/>
                  </a:solidFill>
                  <a:latin typeface="Comic Sans Bold"/>
                  <a:ea typeface="Comic Sans Bold"/>
                  <a:cs typeface="Comic Sans Bold"/>
                  <a:sym typeface="Comic Sans Bold"/>
                </a:rPr>
                <a:t>What’s the story?</a:t>
              </a:r>
            </a:p>
          </p:txBody>
        </p:sp>
      </p:grpSp>
      <p:grpSp>
        <p:nvGrpSpPr>
          <p:cNvPr id="6" name="Group 6"/>
          <p:cNvGrpSpPr/>
          <p:nvPr/>
        </p:nvGrpSpPr>
        <p:grpSpPr>
          <a:xfrm>
            <a:off x="-11455" y="0"/>
            <a:ext cx="9753600" cy="1117403"/>
            <a:chOff x="0" y="0"/>
            <a:chExt cx="13004800" cy="1489871"/>
          </a:xfrm>
        </p:grpSpPr>
        <p:grpSp>
          <p:nvGrpSpPr>
            <p:cNvPr id="7" name="Group 7"/>
            <p:cNvGrpSpPr/>
            <p:nvPr/>
          </p:nvGrpSpPr>
          <p:grpSpPr>
            <a:xfrm>
              <a:off x="0" y="0"/>
              <a:ext cx="13004800" cy="1489871"/>
              <a:chOff x="0" y="0"/>
              <a:chExt cx="3713439" cy="425423"/>
            </a:xfrm>
          </p:grpSpPr>
          <p:sp>
            <p:nvSpPr>
              <p:cNvPr id="8" name="Freeform 8"/>
              <p:cNvSpPr/>
              <p:nvPr/>
            </p:nvSpPr>
            <p:spPr>
              <a:xfrm>
                <a:off x="0" y="0"/>
                <a:ext cx="3713439" cy="425423"/>
              </a:xfrm>
              <a:custGeom>
                <a:avLst/>
                <a:gdLst/>
                <a:ahLst/>
                <a:cxnLst/>
                <a:rect l="l" t="t" r="r" b="b"/>
                <a:pathLst>
                  <a:path w="3713439" h="425423">
                    <a:moveTo>
                      <a:pt x="0" y="0"/>
                    </a:moveTo>
                    <a:lnTo>
                      <a:pt x="3713439" y="0"/>
                    </a:lnTo>
                    <a:lnTo>
                      <a:pt x="3713439" y="425423"/>
                    </a:lnTo>
                    <a:lnTo>
                      <a:pt x="0" y="425423"/>
                    </a:lnTo>
                    <a:close/>
                  </a:path>
                </a:pathLst>
              </a:custGeom>
              <a:gradFill rotWithShape="1">
                <a:gsLst>
                  <a:gs pos="0">
                    <a:srgbClr val="0D4D4F">
                      <a:alpha val="100000"/>
                    </a:srgbClr>
                  </a:gs>
                  <a:gs pos="50000">
                    <a:srgbClr val="85CFBA">
                      <a:alpha val="100000"/>
                    </a:srgbClr>
                  </a:gs>
                  <a:gs pos="100000">
                    <a:srgbClr val="85CFBA">
                      <a:alpha val="100000"/>
                    </a:srgbClr>
                  </a:gs>
                </a:gsLst>
                <a:lin ang="0"/>
              </a:gradFill>
              <a:ln cap="sq">
                <a:noFill/>
                <a:prstDash val="solid"/>
                <a:miter/>
              </a:ln>
            </p:spPr>
            <p:txBody>
              <a:bodyPr/>
              <a:lstStyle/>
              <a:p>
                <a:endParaRPr lang="en-GB"/>
              </a:p>
            </p:txBody>
          </p:sp>
          <p:sp>
            <p:nvSpPr>
              <p:cNvPr id="9" name="TextBox 9"/>
              <p:cNvSpPr txBox="1"/>
              <p:nvPr/>
            </p:nvSpPr>
            <p:spPr>
              <a:xfrm>
                <a:off x="0" y="-19050"/>
                <a:ext cx="3713439" cy="444473"/>
              </a:xfrm>
              <a:prstGeom prst="rect">
                <a:avLst/>
              </a:prstGeom>
            </p:spPr>
            <p:txBody>
              <a:bodyPr lIns="54537" tIns="54537" rIns="54537" bIns="54537" rtlCol="0" anchor="ctr"/>
              <a:lstStyle/>
              <a:p>
                <a:pPr marL="0" lvl="0" indent="0" algn="just">
                  <a:lnSpc>
                    <a:spcPts val="1045"/>
                  </a:lnSpc>
                  <a:spcBef>
                    <a:spcPct val="0"/>
                  </a:spcBef>
                </a:pPr>
                <a:endParaRPr/>
              </a:p>
            </p:txBody>
          </p:sp>
        </p:grpSp>
        <p:sp>
          <p:nvSpPr>
            <p:cNvPr id="10" name="TextBox 10"/>
            <p:cNvSpPr txBox="1"/>
            <p:nvPr/>
          </p:nvSpPr>
          <p:spPr>
            <a:xfrm>
              <a:off x="9296728" y="420479"/>
              <a:ext cx="3387906" cy="553663"/>
            </a:xfrm>
            <a:prstGeom prst="rect">
              <a:avLst/>
            </a:prstGeom>
          </p:spPr>
          <p:txBody>
            <a:bodyPr lIns="0" tIns="0" rIns="0" bIns="0" rtlCol="0" anchor="t">
              <a:spAutoFit/>
            </a:bodyPr>
            <a:lstStyle/>
            <a:p>
              <a:pPr algn="ctr">
                <a:lnSpc>
                  <a:spcPts val="3177"/>
                </a:lnSpc>
              </a:pPr>
              <a:r>
                <a:rPr lang="en-US" sz="2269">
                  <a:solidFill>
                    <a:srgbClr val="0D4D4F"/>
                  </a:solidFill>
                  <a:latin typeface="Americane Condensed"/>
                  <a:ea typeface="Americane Condensed"/>
                  <a:cs typeface="Americane Condensed"/>
                  <a:sym typeface="Americane Condensed"/>
                </a:rPr>
                <a:t>www.wildscreenark.org</a:t>
              </a:r>
            </a:p>
          </p:txBody>
        </p:sp>
      </p:grpSp>
      <p:grpSp>
        <p:nvGrpSpPr>
          <p:cNvPr id="11" name="Group 11"/>
          <p:cNvGrpSpPr/>
          <p:nvPr/>
        </p:nvGrpSpPr>
        <p:grpSpPr>
          <a:xfrm>
            <a:off x="-11455" y="6485457"/>
            <a:ext cx="9753600" cy="838341"/>
            <a:chOff x="0" y="0"/>
            <a:chExt cx="6249258" cy="537136"/>
          </a:xfrm>
        </p:grpSpPr>
        <p:sp>
          <p:nvSpPr>
            <p:cNvPr id="12" name="Freeform 12"/>
            <p:cNvSpPr/>
            <p:nvPr/>
          </p:nvSpPr>
          <p:spPr>
            <a:xfrm>
              <a:off x="0" y="0"/>
              <a:ext cx="6249258" cy="537136"/>
            </a:xfrm>
            <a:custGeom>
              <a:avLst/>
              <a:gdLst/>
              <a:ahLst/>
              <a:cxnLst/>
              <a:rect l="l" t="t" r="r" b="b"/>
              <a:pathLst>
                <a:path w="6249258" h="537136">
                  <a:moveTo>
                    <a:pt x="0" y="0"/>
                  </a:moveTo>
                  <a:lnTo>
                    <a:pt x="6249258" y="0"/>
                  </a:lnTo>
                  <a:lnTo>
                    <a:pt x="6249258" y="537136"/>
                  </a:lnTo>
                  <a:lnTo>
                    <a:pt x="0" y="537136"/>
                  </a:lnTo>
                  <a:close/>
                </a:path>
              </a:pathLst>
            </a:custGeom>
            <a:solidFill>
              <a:srgbClr val="0D4D4F"/>
            </a:solidFill>
            <a:ln cap="sq">
              <a:noFill/>
              <a:prstDash val="solid"/>
              <a:miter/>
            </a:ln>
          </p:spPr>
          <p:txBody>
            <a:bodyPr/>
            <a:lstStyle/>
            <a:p>
              <a:endParaRPr lang="en-GB"/>
            </a:p>
          </p:txBody>
        </p:sp>
        <p:sp>
          <p:nvSpPr>
            <p:cNvPr id="13" name="TextBox 13"/>
            <p:cNvSpPr txBox="1"/>
            <p:nvPr/>
          </p:nvSpPr>
          <p:spPr>
            <a:xfrm>
              <a:off x="0" y="-19050"/>
              <a:ext cx="6249258" cy="556186"/>
            </a:xfrm>
            <a:prstGeom prst="rect">
              <a:avLst/>
            </a:prstGeom>
          </p:spPr>
          <p:txBody>
            <a:bodyPr lIns="28415" tIns="28415" rIns="28415" bIns="28415" rtlCol="0" anchor="ctr"/>
            <a:lstStyle/>
            <a:p>
              <a:pPr marL="0" lvl="0" indent="0" algn="just">
                <a:lnSpc>
                  <a:spcPts val="1045"/>
                </a:lnSpc>
                <a:spcBef>
                  <a:spcPct val="0"/>
                </a:spcBef>
              </a:pPr>
              <a:endParaRPr/>
            </a:p>
          </p:txBody>
        </p:sp>
      </p:grpSp>
      <p:grpSp>
        <p:nvGrpSpPr>
          <p:cNvPr id="14" name="Group 14"/>
          <p:cNvGrpSpPr/>
          <p:nvPr/>
        </p:nvGrpSpPr>
        <p:grpSpPr>
          <a:xfrm>
            <a:off x="154548" y="147993"/>
            <a:ext cx="3853201" cy="753790"/>
            <a:chOff x="0" y="0"/>
            <a:chExt cx="5137602" cy="1005053"/>
          </a:xfrm>
        </p:grpSpPr>
        <p:sp>
          <p:nvSpPr>
            <p:cNvPr id="15" name="Freeform 15"/>
            <p:cNvSpPr/>
            <p:nvPr/>
          </p:nvSpPr>
          <p:spPr>
            <a:xfrm>
              <a:off x="0" y="0"/>
              <a:ext cx="2041779" cy="1005053"/>
            </a:xfrm>
            <a:custGeom>
              <a:avLst/>
              <a:gdLst/>
              <a:ahLst/>
              <a:cxnLst/>
              <a:rect l="l" t="t" r="r" b="b"/>
              <a:pathLst>
                <a:path w="2041779" h="1005053">
                  <a:moveTo>
                    <a:pt x="0" y="0"/>
                  </a:moveTo>
                  <a:lnTo>
                    <a:pt x="2041779" y="0"/>
                  </a:lnTo>
                  <a:lnTo>
                    <a:pt x="2041779" y="1005053"/>
                  </a:lnTo>
                  <a:lnTo>
                    <a:pt x="0" y="1005053"/>
                  </a:lnTo>
                  <a:lnTo>
                    <a:pt x="0" y="0"/>
                  </a:lnTo>
                  <a:close/>
                </a:path>
              </a:pathLst>
            </a:custGeom>
            <a:blipFill>
              <a:blip r:embed="rId2"/>
              <a:stretch>
                <a:fillRect/>
              </a:stretch>
            </a:blipFill>
          </p:spPr>
          <p:txBody>
            <a:bodyPr/>
            <a:lstStyle/>
            <a:p>
              <a:endParaRPr lang="en-GB"/>
            </a:p>
          </p:txBody>
        </p:sp>
        <p:sp>
          <p:nvSpPr>
            <p:cNvPr id="16" name="TextBox 16"/>
            <p:cNvSpPr txBox="1"/>
            <p:nvPr/>
          </p:nvSpPr>
          <p:spPr>
            <a:xfrm>
              <a:off x="2153236" y="-9525"/>
              <a:ext cx="2984366" cy="1014578"/>
            </a:xfrm>
            <a:prstGeom prst="rect">
              <a:avLst/>
            </a:prstGeom>
          </p:spPr>
          <p:txBody>
            <a:bodyPr lIns="0" tIns="0" rIns="0" bIns="0" rtlCol="0" anchor="t">
              <a:spAutoFit/>
            </a:bodyPr>
            <a:lstStyle/>
            <a:p>
              <a:pPr algn="l">
                <a:lnSpc>
                  <a:spcPts val="2725"/>
                </a:lnSpc>
              </a:pPr>
              <a:r>
                <a:rPr lang="en-US" sz="2725">
                  <a:solidFill>
                    <a:srgbClr val="FFFFFF"/>
                  </a:solidFill>
                  <a:latin typeface="Americane Condensed"/>
                  <a:ea typeface="Americane Condensed"/>
                  <a:cs typeface="Americane Condensed"/>
                  <a:sym typeface="Americane Condensed"/>
                </a:rPr>
                <a:t>Youth Nature Photo Competition</a:t>
              </a:r>
            </a:p>
          </p:txBody>
        </p:sp>
      </p:grpSp>
      <p:sp>
        <p:nvSpPr>
          <p:cNvPr id="17" name="TextBox 17"/>
          <p:cNvSpPr txBox="1"/>
          <p:nvPr/>
        </p:nvSpPr>
        <p:spPr>
          <a:xfrm>
            <a:off x="7571922" y="6740367"/>
            <a:ext cx="1788986" cy="290420"/>
          </a:xfrm>
          <a:prstGeom prst="rect">
            <a:avLst/>
          </a:prstGeom>
        </p:spPr>
        <p:txBody>
          <a:bodyPr lIns="0" tIns="0" rIns="0" bIns="0" rtlCol="0" anchor="t">
            <a:spAutoFit/>
          </a:bodyPr>
          <a:lstStyle/>
          <a:p>
            <a:pPr algn="ctr">
              <a:lnSpc>
                <a:spcPts val="2347"/>
              </a:lnSpc>
            </a:pPr>
            <a:r>
              <a:rPr lang="en-US" sz="1677">
                <a:solidFill>
                  <a:srgbClr val="FFFFFF"/>
                </a:solidFill>
                <a:latin typeface="HvDTrial Americane Condensed"/>
                <a:ea typeface="HvDTrial Americane Condensed"/>
                <a:cs typeface="HvDTrial Americane Condensed"/>
                <a:sym typeface="HvDTrial Americane Condensed"/>
              </a:rPr>
              <a:t>© Wildscreen 2025</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86852" y="182595"/>
            <a:ext cx="1286202" cy="630388"/>
          </a:xfrm>
          <a:custGeom>
            <a:avLst/>
            <a:gdLst/>
            <a:ahLst/>
            <a:cxnLst/>
            <a:rect l="l" t="t" r="r" b="b"/>
            <a:pathLst>
              <a:path w="1286202" h="630388">
                <a:moveTo>
                  <a:pt x="0" y="0"/>
                </a:moveTo>
                <a:lnTo>
                  <a:pt x="1286202" y="0"/>
                </a:lnTo>
                <a:lnTo>
                  <a:pt x="1286202" y="630388"/>
                </a:lnTo>
                <a:lnTo>
                  <a:pt x="0" y="630388"/>
                </a:lnTo>
                <a:lnTo>
                  <a:pt x="0" y="0"/>
                </a:lnTo>
                <a:close/>
              </a:path>
            </a:pathLst>
          </a:custGeom>
          <a:blipFill>
            <a:blip r:embed="rId3"/>
            <a:stretch>
              <a:fillRect t="-200" b="-200"/>
            </a:stretch>
          </a:blipFill>
        </p:spPr>
        <p:txBody>
          <a:bodyPr/>
          <a:lstStyle/>
          <a:p>
            <a:endParaRPr lang="en-GB"/>
          </a:p>
        </p:txBody>
      </p:sp>
      <p:grpSp>
        <p:nvGrpSpPr>
          <p:cNvPr id="3" name="Group 3"/>
          <p:cNvGrpSpPr/>
          <p:nvPr/>
        </p:nvGrpSpPr>
        <p:grpSpPr>
          <a:xfrm>
            <a:off x="369870" y="1282696"/>
            <a:ext cx="9013861" cy="4008034"/>
            <a:chOff x="0" y="0"/>
            <a:chExt cx="4451289" cy="1979276"/>
          </a:xfrm>
        </p:grpSpPr>
        <p:sp>
          <p:nvSpPr>
            <p:cNvPr id="4" name="Freeform 4"/>
            <p:cNvSpPr/>
            <p:nvPr/>
          </p:nvSpPr>
          <p:spPr>
            <a:xfrm>
              <a:off x="0" y="0"/>
              <a:ext cx="4451290" cy="1979276"/>
            </a:xfrm>
            <a:custGeom>
              <a:avLst/>
              <a:gdLst/>
              <a:ahLst/>
              <a:cxnLst/>
              <a:rect l="l" t="t" r="r" b="b"/>
              <a:pathLst>
                <a:path w="4451290" h="1979276">
                  <a:moveTo>
                    <a:pt x="0" y="0"/>
                  </a:moveTo>
                  <a:lnTo>
                    <a:pt x="4451290" y="0"/>
                  </a:lnTo>
                  <a:lnTo>
                    <a:pt x="4451290" y="1979276"/>
                  </a:lnTo>
                  <a:lnTo>
                    <a:pt x="0" y="1979276"/>
                  </a:lnTo>
                  <a:close/>
                </a:path>
              </a:pathLst>
            </a:custGeom>
            <a:solidFill>
              <a:srgbClr val="000000">
                <a:alpha val="0"/>
              </a:srgbClr>
            </a:solidFill>
          </p:spPr>
          <p:txBody>
            <a:bodyPr/>
            <a:lstStyle/>
            <a:p>
              <a:endParaRPr lang="en-GB"/>
            </a:p>
          </p:txBody>
        </p:sp>
        <p:sp>
          <p:nvSpPr>
            <p:cNvPr id="5" name="TextBox 5"/>
            <p:cNvSpPr txBox="1"/>
            <p:nvPr/>
          </p:nvSpPr>
          <p:spPr>
            <a:xfrm>
              <a:off x="0" y="-66675"/>
              <a:ext cx="4451289" cy="2045951"/>
            </a:xfrm>
            <a:prstGeom prst="rect">
              <a:avLst/>
            </a:prstGeom>
          </p:spPr>
          <p:txBody>
            <a:bodyPr lIns="27093" tIns="27093" rIns="27093" bIns="27093" rtlCol="0" anchor="ctr"/>
            <a:lstStyle/>
            <a:p>
              <a:pPr algn="ctr">
                <a:lnSpc>
                  <a:spcPts val="4778"/>
                </a:lnSpc>
              </a:pPr>
              <a:r>
                <a:rPr lang="en-US" sz="3413" b="1">
                  <a:solidFill>
                    <a:srgbClr val="0D4D4F"/>
                  </a:solidFill>
                  <a:latin typeface="Comic Sans Bold"/>
                  <a:ea typeface="Comic Sans Bold"/>
                  <a:cs typeface="Comic Sans Bold"/>
                  <a:sym typeface="Comic Sans Bold"/>
                </a:rPr>
                <a:t>Storytelling</a:t>
              </a:r>
            </a:p>
            <a:p>
              <a:pPr algn="ctr">
                <a:lnSpc>
                  <a:spcPts val="4778"/>
                </a:lnSpc>
              </a:pPr>
              <a:endParaRPr lang="en-US" sz="3413" b="1">
                <a:solidFill>
                  <a:srgbClr val="0D4D4F"/>
                </a:solidFill>
                <a:latin typeface="Comic Sans Bold"/>
                <a:ea typeface="Comic Sans Bold"/>
                <a:cs typeface="Comic Sans Bold"/>
                <a:sym typeface="Comic Sans Bold"/>
              </a:endParaRPr>
            </a:p>
            <a:p>
              <a:pPr marL="552704" lvl="1" indent="-276352" algn="l">
                <a:lnSpc>
                  <a:spcPts val="3583"/>
                </a:lnSpc>
                <a:buFont typeface="Arial"/>
                <a:buChar char="•"/>
              </a:pPr>
              <a:r>
                <a:rPr lang="en-US" sz="2559">
                  <a:solidFill>
                    <a:srgbClr val="0D4D4F"/>
                  </a:solidFill>
                  <a:latin typeface="Comic Sans"/>
                  <a:ea typeface="Comic Sans"/>
                  <a:cs typeface="Comic Sans"/>
                  <a:sym typeface="Comic Sans"/>
                </a:rPr>
                <a:t>What makes a good story?</a:t>
              </a:r>
            </a:p>
            <a:p>
              <a:pPr algn="l">
                <a:lnSpc>
                  <a:spcPts val="3583"/>
                </a:lnSpc>
              </a:pPr>
              <a:endParaRPr lang="en-US" sz="2559">
                <a:solidFill>
                  <a:srgbClr val="0D4D4F"/>
                </a:solidFill>
                <a:latin typeface="Comic Sans"/>
                <a:ea typeface="Comic Sans"/>
                <a:cs typeface="Comic Sans"/>
                <a:sym typeface="Comic Sans"/>
              </a:endParaRPr>
            </a:p>
            <a:p>
              <a:pPr marL="552704" lvl="1" indent="-276352" algn="l">
                <a:lnSpc>
                  <a:spcPts val="3583"/>
                </a:lnSpc>
                <a:buFont typeface="Arial"/>
                <a:buChar char="•"/>
              </a:pPr>
              <a:r>
                <a:rPr lang="en-US" sz="2560">
                  <a:solidFill>
                    <a:srgbClr val="0D4D4F"/>
                  </a:solidFill>
                  <a:latin typeface="Comic Sans"/>
                  <a:ea typeface="Comic Sans"/>
                  <a:cs typeface="Comic Sans"/>
                  <a:sym typeface="Comic Sans"/>
                </a:rPr>
                <a:t>Can you match these events to the genre?</a:t>
              </a:r>
            </a:p>
            <a:p>
              <a:pPr algn="l">
                <a:lnSpc>
                  <a:spcPts val="3583"/>
                </a:lnSpc>
              </a:pPr>
              <a:endParaRPr lang="en-US" sz="2560">
                <a:solidFill>
                  <a:srgbClr val="0D4D4F"/>
                </a:solidFill>
                <a:latin typeface="Comic Sans"/>
                <a:ea typeface="Comic Sans"/>
                <a:cs typeface="Comic Sans"/>
                <a:sym typeface="Comic Sans"/>
              </a:endParaRPr>
            </a:p>
            <a:p>
              <a:pPr algn="l">
                <a:lnSpc>
                  <a:spcPts val="3583"/>
                </a:lnSpc>
              </a:pPr>
              <a:endParaRPr lang="en-US" sz="2560">
                <a:solidFill>
                  <a:srgbClr val="0D4D4F"/>
                </a:solidFill>
                <a:latin typeface="Comic Sans"/>
                <a:ea typeface="Comic Sans"/>
                <a:cs typeface="Comic Sans"/>
                <a:sym typeface="Comic Sans"/>
              </a:endParaRPr>
            </a:p>
            <a:p>
              <a:pPr algn="l">
                <a:lnSpc>
                  <a:spcPts val="3583"/>
                </a:lnSpc>
              </a:pPr>
              <a:endParaRPr lang="en-US" sz="2560">
                <a:solidFill>
                  <a:srgbClr val="0D4D4F"/>
                </a:solidFill>
                <a:latin typeface="Comic Sans"/>
                <a:ea typeface="Comic Sans"/>
                <a:cs typeface="Comic Sans"/>
                <a:sym typeface="Comic Sans"/>
              </a:endParaRPr>
            </a:p>
          </p:txBody>
        </p:sp>
      </p:grpSp>
      <p:grpSp>
        <p:nvGrpSpPr>
          <p:cNvPr id="6" name="Group 6"/>
          <p:cNvGrpSpPr/>
          <p:nvPr/>
        </p:nvGrpSpPr>
        <p:grpSpPr>
          <a:xfrm>
            <a:off x="-11455" y="0"/>
            <a:ext cx="9753600" cy="1117403"/>
            <a:chOff x="0" y="0"/>
            <a:chExt cx="13004800" cy="1489871"/>
          </a:xfrm>
        </p:grpSpPr>
        <p:grpSp>
          <p:nvGrpSpPr>
            <p:cNvPr id="7" name="Group 7"/>
            <p:cNvGrpSpPr/>
            <p:nvPr/>
          </p:nvGrpSpPr>
          <p:grpSpPr>
            <a:xfrm>
              <a:off x="0" y="0"/>
              <a:ext cx="13004800" cy="1489871"/>
              <a:chOff x="0" y="0"/>
              <a:chExt cx="3713439" cy="425423"/>
            </a:xfrm>
          </p:grpSpPr>
          <p:sp>
            <p:nvSpPr>
              <p:cNvPr id="8" name="Freeform 8"/>
              <p:cNvSpPr/>
              <p:nvPr/>
            </p:nvSpPr>
            <p:spPr>
              <a:xfrm>
                <a:off x="0" y="0"/>
                <a:ext cx="3713439" cy="425423"/>
              </a:xfrm>
              <a:custGeom>
                <a:avLst/>
                <a:gdLst/>
                <a:ahLst/>
                <a:cxnLst/>
                <a:rect l="l" t="t" r="r" b="b"/>
                <a:pathLst>
                  <a:path w="3713439" h="425423">
                    <a:moveTo>
                      <a:pt x="0" y="0"/>
                    </a:moveTo>
                    <a:lnTo>
                      <a:pt x="3713439" y="0"/>
                    </a:lnTo>
                    <a:lnTo>
                      <a:pt x="3713439" y="425423"/>
                    </a:lnTo>
                    <a:lnTo>
                      <a:pt x="0" y="425423"/>
                    </a:lnTo>
                    <a:close/>
                  </a:path>
                </a:pathLst>
              </a:custGeom>
              <a:gradFill rotWithShape="1">
                <a:gsLst>
                  <a:gs pos="0">
                    <a:srgbClr val="0D4D4F">
                      <a:alpha val="100000"/>
                    </a:srgbClr>
                  </a:gs>
                  <a:gs pos="50000">
                    <a:srgbClr val="85CFBA">
                      <a:alpha val="100000"/>
                    </a:srgbClr>
                  </a:gs>
                  <a:gs pos="100000">
                    <a:srgbClr val="85CFBA">
                      <a:alpha val="100000"/>
                    </a:srgbClr>
                  </a:gs>
                </a:gsLst>
                <a:lin ang="0"/>
              </a:gradFill>
              <a:ln cap="sq">
                <a:noFill/>
                <a:prstDash val="solid"/>
                <a:miter/>
              </a:ln>
            </p:spPr>
            <p:txBody>
              <a:bodyPr/>
              <a:lstStyle/>
              <a:p>
                <a:endParaRPr lang="en-GB"/>
              </a:p>
            </p:txBody>
          </p:sp>
          <p:sp>
            <p:nvSpPr>
              <p:cNvPr id="9" name="TextBox 9"/>
              <p:cNvSpPr txBox="1"/>
              <p:nvPr/>
            </p:nvSpPr>
            <p:spPr>
              <a:xfrm>
                <a:off x="0" y="-19050"/>
                <a:ext cx="3713439" cy="444473"/>
              </a:xfrm>
              <a:prstGeom prst="rect">
                <a:avLst/>
              </a:prstGeom>
            </p:spPr>
            <p:txBody>
              <a:bodyPr lIns="54537" tIns="54537" rIns="54537" bIns="54537" rtlCol="0" anchor="ctr"/>
              <a:lstStyle/>
              <a:p>
                <a:pPr marL="0" lvl="0" indent="0" algn="just">
                  <a:lnSpc>
                    <a:spcPts val="1045"/>
                  </a:lnSpc>
                  <a:spcBef>
                    <a:spcPct val="0"/>
                  </a:spcBef>
                </a:pPr>
                <a:endParaRPr/>
              </a:p>
            </p:txBody>
          </p:sp>
        </p:grpSp>
        <p:sp>
          <p:nvSpPr>
            <p:cNvPr id="10" name="TextBox 10"/>
            <p:cNvSpPr txBox="1"/>
            <p:nvPr/>
          </p:nvSpPr>
          <p:spPr>
            <a:xfrm>
              <a:off x="9296728" y="420479"/>
              <a:ext cx="3387906" cy="553663"/>
            </a:xfrm>
            <a:prstGeom prst="rect">
              <a:avLst/>
            </a:prstGeom>
          </p:spPr>
          <p:txBody>
            <a:bodyPr lIns="0" tIns="0" rIns="0" bIns="0" rtlCol="0" anchor="t">
              <a:spAutoFit/>
            </a:bodyPr>
            <a:lstStyle/>
            <a:p>
              <a:pPr algn="ctr">
                <a:lnSpc>
                  <a:spcPts val="3177"/>
                </a:lnSpc>
              </a:pPr>
              <a:r>
                <a:rPr lang="en-US" sz="2269">
                  <a:solidFill>
                    <a:srgbClr val="0D4D4F"/>
                  </a:solidFill>
                  <a:latin typeface="Americane Condensed"/>
                  <a:ea typeface="Americane Condensed"/>
                  <a:cs typeface="Americane Condensed"/>
                  <a:sym typeface="Americane Condensed"/>
                </a:rPr>
                <a:t>www.wildscreenark.org</a:t>
              </a:r>
            </a:p>
          </p:txBody>
        </p:sp>
      </p:grpSp>
      <p:grpSp>
        <p:nvGrpSpPr>
          <p:cNvPr id="11" name="Group 11"/>
          <p:cNvGrpSpPr/>
          <p:nvPr/>
        </p:nvGrpSpPr>
        <p:grpSpPr>
          <a:xfrm>
            <a:off x="-11455" y="6485457"/>
            <a:ext cx="9753600" cy="838341"/>
            <a:chOff x="0" y="0"/>
            <a:chExt cx="6249258" cy="537136"/>
          </a:xfrm>
        </p:grpSpPr>
        <p:sp>
          <p:nvSpPr>
            <p:cNvPr id="12" name="Freeform 12"/>
            <p:cNvSpPr/>
            <p:nvPr/>
          </p:nvSpPr>
          <p:spPr>
            <a:xfrm>
              <a:off x="0" y="0"/>
              <a:ext cx="6249258" cy="537136"/>
            </a:xfrm>
            <a:custGeom>
              <a:avLst/>
              <a:gdLst/>
              <a:ahLst/>
              <a:cxnLst/>
              <a:rect l="l" t="t" r="r" b="b"/>
              <a:pathLst>
                <a:path w="6249258" h="537136">
                  <a:moveTo>
                    <a:pt x="0" y="0"/>
                  </a:moveTo>
                  <a:lnTo>
                    <a:pt x="6249258" y="0"/>
                  </a:lnTo>
                  <a:lnTo>
                    <a:pt x="6249258" y="537136"/>
                  </a:lnTo>
                  <a:lnTo>
                    <a:pt x="0" y="537136"/>
                  </a:lnTo>
                  <a:close/>
                </a:path>
              </a:pathLst>
            </a:custGeom>
            <a:solidFill>
              <a:srgbClr val="0D4D4F"/>
            </a:solidFill>
            <a:ln cap="sq">
              <a:noFill/>
              <a:prstDash val="solid"/>
              <a:miter/>
            </a:ln>
          </p:spPr>
          <p:txBody>
            <a:bodyPr/>
            <a:lstStyle/>
            <a:p>
              <a:endParaRPr lang="en-GB"/>
            </a:p>
          </p:txBody>
        </p:sp>
        <p:sp>
          <p:nvSpPr>
            <p:cNvPr id="13" name="TextBox 13"/>
            <p:cNvSpPr txBox="1"/>
            <p:nvPr/>
          </p:nvSpPr>
          <p:spPr>
            <a:xfrm>
              <a:off x="0" y="-19050"/>
              <a:ext cx="6249258" cy="556186"/>
            </a:xfrm>
            <a:prstGeom prst="rect">
              <a:avLst/>
            </a:prstGeom>
          </p:spPr>
          <p:txBody>
            <a:bodyPr lIns="28415" tIns="28415" rIns="28415" bIns="28415" rtlCol="0" anchor="ctr"/>
            <a:lstStyle/>
            <a:p>
              <a:pPr marL="0" lvl="0" indent="0" algn="just">
                <a:lnSpc>
                  <a:spcPts val="1045"/>
                </a:lnSpc>
                <a:spcBef>
                  <a:spcPct val="0"/>
                </a:spcBef>
              </a:pPr>
              <a:endParaRPr/>
            </a:p>
          </p:txBody>
        </p:sp>
      </p:grpSp>
      <p:grpSp>
        <p:nvGrpSpPr>
          <p:cNvPr id="14" name="Group 14"/>
          <p:cNvGrpSpPr/>
          <p:nvPr/>
        </p:nvGrpSpPr>
        <p:grpSpPr>
          <a:xfrm>
            <a:off x="154548" y="147993"/>
            <a:ext cx="3853201" cy="753790"/>
            <a:chOff x="0" y="0"/>
            <a:chExt cx="5137602" cy="1005053"/>
          </a:xfrm>
        </p:grpSpPr>
        <p:sp>
          <p:nvSpPr>
            <p:cNvPr id="15" name="Freeform 15"/>
            <p:cNvSpPr/>
            <p:nvPr/>
          </p:nvSpPr>
          <p:spPr>
            <a:xfrm>
              <a:off x="0" y="0"/>
              <a:ext cx="2041779" cy="1005053"/>
            </a:xfrm>
            <a:custGeom>
              <a:avLst/>
              <a:gdLst/>
              <a:ahLst/>
              <a:cxnLst/>
              <a:rect l="l" t="t" r="r" b="b"/>
              <a:pathLst>
                <a:path w="2041779" h="1005053">
                  <a:moveTo>
                    <a:pt x="0" y="0"/>
                  </a:moveTo>
                  <a:lnTo>
                    <a:pt x="2041779" y="0"/>
                  </a:lnTo>
                  <a:lnTo>
                    <a:pt x="2041779" y="1005053"/>
                  </a:lnTo>
                  <a:lnTo>
                    <a:pt x="0" y="1005053"/>
                  </a:lnTo>
                  <a:lnTo>
                    <a:pt x="0" y="0"/>
                  </a:lnTo>
                  <a:close/>
                </a:path>
              </a:pathLst>
            </a:custGeom>
            <a:blipFill>
              <a:blip r:embed="rId3"/>
              <a:stretch>
                <a:fillRect/>
              </a:stretch>
            </a:blipFill>
          </p:spPr>
          <p:txBody>
            <a:bodyPr/>
            <a:lstStyle/>
            <a:p>
              <a:endParaRPr lang="en-GB"/>
            </a:p>
          </p:txBody>
        </p:sp>
        <p:sp>
          <p:nvSpPr>
            <p:cNvPr id="16" name="TextBox 16"/>
            <p:cNvSpPr txBox="1"/>
            <p:nvPr/>
          </p:nvSpPr>
          <p:spPr>
            <a:xfrm>
              <a:off x="2153236" y="-9525"/>
              <a:ext cx="2984366" cy="1014578"/>
            </a:xfrm>
            <a:prstGeom prst="rect">
              <a:avLst/>
            </a:prstGeom>
          </p:spPr>
          <p:txBody>
            <a:bodyPr lIns="0" tIns="0" rIns="0" bIns="0" rtlCol="0" anchor="t">
              <a:spAutoFit/>
            </a:bodyPr>
            <a:lstStyle/>
            <a:p>
              <a:pPr algn="l">
                <a:lnSpc>
                  <a:spcPts val="2725"/>
                </a:lnSpc>
              </a:pPr>
              <a:r>
                <a:rPr lang="en-US" sz="2725">
                  <a:solidFill>
                    <a:srgbClr val="FFFFFF"/>
                  </a:solidFill>
                  <a:latin typeface="Americane Condensed"/>
                  <a:ea typeface="Americane Condensed"/>
                  <a:cs typeface="Americane Condensed"/>
                  <a:sym typeface="Americane Condensed"/>
                </a:rPr>
                <a:t>Youth Nature Photo Competition</a:t>
              </a:r>
            </a:p>
          </p:txBody>
        </p:sp>
      </p:grpSp>
      <p:sp>
        <p:nvSpPr>
          <p:cNvPr id="17" name="TextBox 17"/>
          <p:cNvSpPr txBox="1"/>
          <p:nvPr/>
        </p:nvSpPr>
        <p:spPr>
          <a:xfrm>
            <a:off x="7571922" y="6740367"/>
            <a:ext cx="1788986" cy="290420"/>
          </a:xfrm>
          <a:prstGeom prst="rect">
            <a:avLst/>
          </a:prstGeom>
        </p:spPr>
        <p:txBody>
          <a:bodyPr lIns="0" tIns="0" rIns="0" bIns="0" rtlCol="0" anchor="t">
            <a:spAutoFit/>
          </a:bodyPr>
          <a:lstStyle/>
          <a:p>
            <a:pPr algn="ctr">
              <a:lnSpc>
                <a:spcPts val="2347"/>
              </a:lnSpc>
            </a:pPr>
            <a:r>
              <a:rPr lang="en-US" sz="1677">
                <a:solidFill>
                  <a:srgbClr val="FFFFFF"/>
                </a:solidFill>
                <a:latin typeface="HvDTrial Americane Condensed"/>
                <a:ea typeface="HvDTrial Americane Condensed"/>
                <a:cs typeface="HvDTrial Americane Condensed"/>
                <a:sym typeface="HvDTrial Americane Condensed"/>
              </a:rPr>
              <a:t>© Wildscreen 2025</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625600" y="76906"/>
            <a:ext cx="13004800" cy="7238294"/>
            <a:chOff x="0" y="0"/>
            <a:chExt cx="4816593" cy="2680850"/>
          </a:xfrm>
        </p:grpSpPr>
        <p:sp>
          <p:nvSpPr>
            <p:cNvPr id="3" name="Freeform 3"/>
            <p:cNvSpPr/>
            <p:nvPr/>
          </p:nvSpPr>
          <p:spPr>
            <a:xfrm>
              <a:off x="0" y="0"/>
              <a:ext cx="4816592" cy="2680850"/>
            </a:xfrm>
            <a:custGeom>
              <a:avLst/>
              <a:gdLst/>
              <a:ahLst/>
              <a:cxnLst/>
              <a:rect l="l" t="t" r="r" b="b"/>
              <a:pathLst>
                <a:path w="4816592" h="2680850">
                  <a:moveTo>
                    <a:pt x="0" y="0"/>
                  </a:moveTo>
                  <a:lnTo>
                    <a:pt x="4816592" y="0"/>
                  </a:lnTo>
                  <a:lnTo>
                    <a:pt x="4816592" y="2680850"/>
                  </a:lnTo>
                  <a:lnTo>
                    <a:pt x="0" y="2680850"/>
                  </a:lnTo>
                  <a:close/>
                </a:path>
              </a:pathLst>
            </a:custGeom>
            <a:solidFill>
              <a:srgbClr val="000000">
                <a:alpha val="0"/>
              </a:srgbClr>
            </a:solidFill>
          </p:spPr>
          <p:txBody>
            <a:bodyPr/>
            <a:lstStyle/>
            <a:p>
              <a:endParaRPr lang="en-GB"/>
            </a:p>
          </p:txBody>
        </p:sp>
        <p:sp>
          <p:nvSpPr>
            <p:cNvPr id="4" name="TextBox 4"/>
            <p:cNvSpPr txBox="1"/>
            <p:nvPr/>
          </p:nvSpPr>
          <p:spPr>
            <a:xfrm>
              <a:off x="0" y="-142875"/>
              <a:ext cx="4816593" cy="2823725"/>
            </a:xfrm>
            <a:prstGeom prst="rect">
              <a:avLst/>
            </a:prstGeom>
          </p:spPr>
          <p:txBody>
            <a:bodyPr lIns="36124" tIns="36124" rIns="36124" bIns="36124" rtlCol="0" anchor="ctr"/>
            <a:lstStyle/>
            <a:p>
              <a:pPr algn="ctr">
                <a:lnSpc>
                  <a:spcPts val="10452"/>
                </a:lnSpc>
              </a:pPr>
              <a:r>
                <a:rPr lang="en-US" sz="7466" b="1">
                  <a:solidFill>
                    <a:srgbClr val="0D4D4F"/>
                  </a:solidFill>
                  <a:latin typeface="Comic Sans Bold"/>
                  <a:ea typeface="Comic Sans Bold"/>
                  <a:cs typeface="Comic Sans Bold"/>
                  <a:sym typeface="Comic Sans Bold"/>
                </a:rPr>
                <a:t>Romance</a:t>
              </a:r>
            </a:p>
          </p:txBody>
        </p:sp>
      </p:grpSp>
      <p:sp>
        <p:nvSpPr>
          <p:cNvPr id="5" name="Freeform 5"/>
          <p:cNvSpPr/>
          <p:nvPr/>
        </p:nvSpPr>
        <p:spPr>
          <a:xfrm>
            <a:off x="1695138" y="122228"/>
            <a:ext cx="6363325" cy="7070744"/>
          </a:xfrm>
          <a:custGeom>
            <a:avLst/>
            <a:gdLst/>
            <a:ahLst/>
            <a:cxnLst/>
            <a:rect l="l" t="t" r="r" b="b"/>
            <a:pathLst>
              <a:path w="6363325" h="7070744">
                <a:moveTo>
                  <a:pt x="0" y="0"/>
                </a:moveTo>
                <a:lnTo>
                  <a:pt x="6363324" y="0"/>
                </a:lnTo>
                <a:lnTo>
                  <a:pt x="6363324" y="7070744"/>
                </a:lnTo>
                <a:lnTo>
                  <a:pt x="0" y="7070744"/>
                </a:lnTo>
                <a:lnTo>
                  <a:pt x="0" y="0"/>
                </a:lnTo>
                <a:close/>
              </a:path>
            </a:pathLst>
          </a:custGeom>
          <a:blipFill>
            <a:blip r:embed="rId3"/>
            <a:stretch>
              <a:fillRect t="-1118"/>
            </a:stretch>
          </a:blipFill>
        </p:spPr>
        <p:txBody>
          <a:bodyPr/>
          <a:lstStyle/>
          <a:p>
            <a:endParaRPr lang="en-GB"/>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981693"/>
            <a:ext cx="9753600" cy="5428720"/>
            <a:chOff x="0" y="0"/>
            <a:chExt cx="4816593" cy="2680850"/>
          </a:xfrm>
        </p:grpSpPr>
        <p:sp>
          <p:nvSpPr>
            <p:cNvPr id="3" name="Freeform 3"/>
            <p:cNvSpPr/>
            <p:nvPr/>
          </p:nvSpPr>
          <p:spPr>
            <a:xfrm>
              <a:off x="0" y="0"/>
              <a:ext cx="4816592" cy="2680850"/>
            </a:xfrm>
            <a:custGeom>
              <a:avLst/>
              <a:gdLst/>
              <a:ahLst/>
              <a:cxnLst/>
              <a:rect l="l" t="t" r="r" b="b"/>
              <a:pathLst>
                <a:path w="4816592" h="2680850">
                  <a:moveTo>
                    <a:pt x="0" y="0"/>
                  </a:moveTo>
                  <a:lnTo>
                    <a:pt x="4816592" y="0"/>
                  </a:lnTo>
                  <a:lnTo>
                    <a:pt x="4816592" y="2680850"/>
                  </a:lnTo>
                  <a:lnTo>
                    <a:pt x="0" y="2680850"/>
                  </a:lnTo>
                  <a:close/>
                </a:path>
              </a:pathLst>
            </a:custGeom>
            <a:solidFill>
              <a:srgbClr val="000000">
                <a:alpha val="0"/>
              </a:srgbClr>
            </a:solidFill>
          </p:spPr>
          <p:txBody>
            <a:bodyPr/>
            <a:lstStyle/>
            <a:p>
              <a:endParaRPr lang="en-GB"/>
            </a:p>
          </p:txBody>
        </p:sp>
        <p:sp>
          <p:nvSpPr>
            <p:cNvPr id="4" name="TextBox 4"/>
            <p:cNvSpPr txBox="1"/>
            <p:nvPr/>
          </p:nvSpPr>
          <p:spPr>
            <a:xfrm>
              <a:off x="0" y="-104775"/>
              <a:ext cx="4816593" cy="2785625"/>
            </a:xfrm>
            <a:prstGeom prst="rect">
              <a:avLst/>
            </a:prstGeom>
          </p:spPr>
          <p:txBody>
            <a:bodyPr lIns="27093" tIns="27093" rIns="27093" bIns="27093" rtlCol="0" anchor="ctr"/>
            <a:lstStyle/>
            <a:p>
              <a:pPr algn="ctr">
                <a:lnSpc>
                  <a:spcPts val="7839"/>
                </a:lnSpc>
              </a:pPr>
              <a:r>
                <a:rPr lang="en-US" sz="5599" b="1">
                  <a:solidFill>
                    <a:srgbClr val="0D4D4F"/>
                  </a:solidFill>
                  <a:latin typeface="Comic Sans Bold"/>
                  <a:ea typeface="Comic Sans Bold"/>
                  <a:cs typeface="Comic Sans Bold"/>
                  <a:sym typeface="Comic Sans Bold"/>
                </a:rPr>
                <a:t>Romance</a:t>
              </a: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625600" y="76906"/>
            <a:ext cx="13004800" cy="7238294"/>
            <a:chOff x="0" y="0"/>
            <a:chExt cx="4816593" cy="2680850"/>
          </a:xfrm>
        </p:grpSpPr>
        <p:sp>
          <p:nvSpPr>
            <p:cNvPr id="3" name="Freeform 3"/>
            <p:cNvSpPr/>
            <p:nvPr/>
          </p:nvSpPr>
          <p:spPr>
            <a:xfrm>
              <a:off x="0" y="0"/>
              <a:ext cx="4816592" cy="2680850"/>
            </a:xfrm>
            <a:custGeom>
              <a:avLst/>
              <a:gdLst/>
              <a:ahLst/>
              <a:cxnLst/>
              <a:rect l="l" t="t" r="r" b="b"/>
              <a:pathLst>
                <a:path w="4816592" h="2680850">
                  <a:moveTo>
                    <a:pt x="0" y="0"/>
                  </a:moveTo>
                  <a:lnTo>
                    <a:pt x="4816592" y="0"/>
                  </a:lnTo>
                  <a:lnTo>
                    <a:pt x="4816592" y="2680850"/>
                  </a:lnTo>
                  <a:lnTo>
                    <a:pt x="0" y="2680850"/>
                  </a:lnTo>
                  <a:close/>
                </a:path>
              </a:pathLst>
            </a:custGeom>
            <a:solidFill>
              <a:srgbClr val="000000">
                <a:alpha val="0"/>
              </a:srgbClr>
            </a:solidFill>
          </p:spPr>
          <p:txBody>
            <a:bodyPr/>
            <a:lstStyle/>
            <a:p>
              <a:endParaRPr lang="en-GB"/>
            </a:p>
          </p:txBody>
        </p:sp>
        <p:sp>
          <p:nvSpPr>
            <p:cNvPr id="4" name="TextBox 4"/>
            <p:cNvSpPr txBox="1"/>
            <p:nvPr/>
          </p:nvSpPr>
          <p:spPr>
            <a:xfrm>
              <a:off x="0" y="-142875"/>
              <a:ext cx="4816593" cy="2823725"/>
            </a:xfrm>
            <a:prstGeom prst="rect">
              <a:avLst/>
            </a:prstGeom>
          </p:spPr>
          <p:txBody>
            <a:bodyPr lIns="36124" tIns="36124" rIns="36124" bIns="36124" rtlCol="0" anchor="ctr"/>
            <a:lstStyle/>
            <a:p>
              <a:pPr algn="ctr">
                <a:lnSpc>
                  <a:spcPts val="10452"/>
                </a:lnSpc>
              </a:pPr>
              <a:r>
                <a:rPr lang="en-US" sz="7466" b="1">
                  <a:solidFill>
                    <a:srgbClr val="0D4D4F"/>
                  </a:solidFill>
                  <a:latin typeface="Comic Sans Bold"/>
                  <a:ea typeface="Comic Sans Bold"/>
                  <a:cs typeface="Comic Sans Bold"/>
                  <a:sym typeface="Comic Sans Bold"/>
                </a:rPr>
                <a:t>Tragedy</a:t>
              </a:r>
            </a:p>
          </p:txBody>
        </p:sp>
      </p:grpSp>
      <p:sp>
        <p:nvSpPr>
          <p:cNvPr id="5" name="Freeform 5"/>
          <p:cNvSpPr/>
          <p:nvPr/>
        </p:nvSpPr>
        <p:spPr>
          <a:xfrm>
            <a:off x="129466" y="662416"/>
            <a:ext cx="9494668" cy="5990369"/>
          </a:xfrm>
          <a:custGeom>
            <a:avLst/>
            <a:gdLst/>
            <a:ahLst/>
            <a:cxnLst/>
            <a:rect l="l" t="t" r="r" b="b"/>
            <a:pathLst>
              <a:path w="9494668" h="5990369">
                <a:moveTo>
                  <a:pt x="0" y="0"/>
                </a:moveTo>
                <a:lnTo>
                  <a:pt x="9494668" y="0"/>
                </a:lnTo>
                <a:lnTo>
                  <a:pt x="9494668" y="5990368"/>
                </a:lnTo>
                <a:lnTo>
                  <a:pt x="0" y="5990368"/>
                </a:lnTo>
                <a:lnTo>
                  <a:pt x="0" y="0"/>
                </a:lnTo>
                <a:close/>
              </a:path>
            </a:pathLst>
          </a:custGeom>
          <a:blipFill>
            <a:blip r:embed="rId3"/>
            <a:stretch>
              <a:fillRect/>
            </a:stretch>
          </a:blipFill>
        </p:spPr>
        <p:txBody>
          <a:bodyPr/>
          <a:lstStyle/>
          <a:p>
            <a:endParaRPr lang="en-GB"/>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001346" y="1450627"/>
            <a:ext cx="5758366" cy="1844878"/>
          </a:xfrm>
          <a:prstGeom prst="rect">
            <a:avLst/>
          </a:prstGeom>
        </p:spPr>
        <p:txBody>
          <a:bodyPr lIns="0" tIns="0" rIns="0" bIns="0" rtlCol="0" anchor="t">
            <a:spAutoFit/>
          </a:bodyPr>
          <a:lstStyle/>
          <a:p>
            <a:pPr algn="ctr">
              <a:lnSpc>
                <a:spcPts val="6686"/>
              </a:lnSpc>
            </a:pPr>
            <a:r>
              <a:rPr lang="en-US" sz="6491">
                <a:solidFill>
                  <a:srgbClr val="0D4D4F"/>
                </a:solidFill>
                <a:latin typeface="Americane Condensed"/>
                <a:ea typeface="Americane Condensed"/>
                <a:cs typeface="Americane Condensed"/>
                <a:sym typeface="Americane Condensed"/>
              </a:rPr>
              <a:t>SESSION 1: INTRODUCTION</a:t>
            </a:r>
          </a:p>
        </p:txBody>
      </p:sp>
      <p:sp>
        <p:nvSpPr>
          <p:cNvPr id="3" name="TextBox 3"/>
          <p:cNvSpPr txBox="1"/>
          <p:nvPr/>
        </p:nvSpPr>
        <p:spPr>
          <a:xfrm>
            <a:off x="2716830" y="3694320"/>
            <a:ext cx="4319940" cy="2366649"/>
          </a:xfrm>
          <a:prstGeom prst="rect">
            <a:avLst/>
          </a:prstGeom>
        </p:spPr>
        <p:txBody>
          <a:bodyPr lIns="0" tIns="0" rIns="0" bIns="0" rtlCol="0" anchor="t">
            <a:spAutoFit/>
          </a:bodyPr>
          <a:lstStyle/>
          <a:p>
            <a:pPr algn="just">
              <a:lnSpc>
                <a:spcPts val="3797"/>
              </a:lnSpc>
            </a:pPr>
            <a:r>
              <a:rPr lang="en-US" sz="2944" b="1">
                <a:solidFill>
                  <a:srgbClr val="0D4D4F"/>
                </a:solidFill>
                <a:latin typeface="Comic Sans Bold"/>
                <a:ea typeface="Comic Sans Bold"/>
                <a:cs typeface="Comic Sans Bold"/>
                <a:sym typeface="Comic Sans Bold"/>
              </a:rPr>
              <a:t>Activities:</a:t>
            </a:r>
          </a:p>
          <a:p>
            <a:pPr marL="1271273" lvl="2" indent="-423758" algn="just">
              <a:lnSpc>
                <a:spcPts val="3797"/>
              </a:lnSpc>
              <a:buAutoNum type="alphaLcPeriod"/>
            </a:pPr>
            <a:r>
              <a:rPr lang="en-US" sz="2944" b="1">
                <a:solidFill>
                  <a:srgbClr val="0D4D4F"/>
                </a:solidFill>
                <a:latin typeface="Comic Sans Bold"/>
                <a:ea typeface="Comic Sans Bold"/>
                <a:cs typeface="Comic Sans Bold"/>
                <a:sym typeface="Comic Sans Bold"/>
              </a:rPr>
              <a:t>Finding nature</a:t>
            </a:r>
          </a:p>
          <a:p>
            <a:pPr marL="1271273" lvl="2" indent="-423758" algn="just">
              <a:lnSpc>
                <a:spcPts val="3797"/>
              </a:lnSpc>
              <a:buAutoNum type="alphaLcPeriod"/>
            </a:pPr>
            <a:r>
              <a:rPr lang="en-US" sz="2944" b="1">
                <a:solidFill>
                  <a:srgbClr val="0D4D4F"/>
                </a:solidFill>
                <a:latin typeface="Comic Sans Bold"/>
                <a:ea typeface="Comic Sans Bold"/>
                <a:cs typeface="Comic Sans Bold"/>
                <a:sym typeface="Comic Sans Bold"/>
              </a:rPr>
              <a:t>Storytelling</a:t>
            </a:r>
          </a:p>
          <a:p>
            <a:pPr marL="1271273" lvl="2" indent="-423758" algn="just">
              <a:lnSpc>
                <a:spcPts val="3797"/>
              </a:lnSpc>
              <a:buAutoNum type="alphaLcPeriod"/>
            </a:pPr>
            <a:r>
              <a:rPr lang="en-US" sz="2944" b="1">
                <a:solidFill>
                  <a:srgbClr val="0D4D4F"/>
                </a:solidFill>
                <a:latin typeface="Comic Sans Bold"/>
                <a:ea typeface="Comic Sans Bold"/>
                <a:cs typeface="Comic Sans Bold"/>
                <a:sym typeface="Comic Sans Bold"/>
              </a:rPr>
              <a:t>Shooting photos</a:t>
            </a:r>
          </a:p>
          <a:p>
            <a:pPr algn="just">
              <a:lnSpc>
                <a:spcPts val="3797"/>
              </a:lnSpc>
            </a:pPr>
            <a:endParaRPr lang="en-US" sz="2944" b="1">
              <a:solidFill>
                <a:srgbClr val="0D4D4F"/>
              </a:solidFill>
              <a:latin typeface="Comic Sans Bold"/>
              <a:ea typeface="Comic Sans Bold"/>
              <a:cs typeface="Comic Sans Bold"/>
              <a:sym typeface="Comic Sans Bold"/>
            </a:endParaRPr>
          </a:p>
        </p:txBody>
      </p:sp>
      <p:grpSp>
        <p:nvGrpSpPr>
          <p:cNvPr id="4" name="Group 4"/>
          <p:cNvGrpSpPr/>
          <p:nvPr/>
        </p:nvGrpSpPr>
        <p:grpSpPr>
          <a:xfrm>
            <a:off x="-11455" y="0"/>
            <a:ext cx="9753600" cy="1117403"/>
            <a:chOff x="0" y="0"/>
            <a:chExt cx="13004800" cy="1489871"/>
          </a:xfrm>
        </p:grpSpPr>
        <p:grpSp>
          <p:nvGrpSpPr>
            <p:cNvPr id="5" name="Group 5"/>
            <p:cNvGrpSpPr/>
            <p:nvPr/>
          </p:nvGrpSpPr>
          <p:grpSpPr>
            <a:xfrm>
              <a:off x="0" y="0"/>
              <a:ext cx="13004800" cy="1489871"/>
              <a:chOff x="0" y="0"/>
              <a:chExt cx="3713439" cy="425423"/>
            </a:xfrm>
          </p:grpSpPr>
          <p:sp>
            <p:nvSpPr>
              <p:cNvPr id="6" name="Freeform 6"/>
              <p:cNvSpPr/>
              <p:nvPr/>
            </p:nvSpPr>
            <p:spPr>
              <a:xfrm>
                <a:off x="0" y="0"/>
                <a:ext cx="3713439" cy="425423"/>
              </a:xfrm>
              <a:custGeom>
                <a:avLst/>
                <a:gdLst/>
                <a:ahLst/>
                <a:cxnLst/>
                <a:rect l="l" t="t" r="r" b="b"/>
                <a:pathLst>
                  <a:path w="3713439" h="425423">
                    <a:moveTo>
                      <a:pt x="0" y="0"/>
                    </a:moveTo>
                    <a:lnTo>
                      <a:pt x="3713439" y="0"/>
                    </a:lnTo>
                    <a:lnTo>
                      <a:pt x="3713439" y="425423"/>
                    </a:lnTo>
                    <a:lnTo>
                      <a:pt x="0" y="425423"/>
                    </a:lnTo>
                    <a:close/>
                  </a:path>
                </a:pathLst>
              </a:custGeom>
              <a:gradFill rotWithShape="1">
                <a:gsLst>
                  <a:gs pos="0">
                    <a:srgbClr val="0D4D4F">
                      <a:alpha val="100000"/>
                    </a:srgbClr>
                  </a:gs>
                  <a:gs pos="50000">
                    <a:srgbClr val="85CFBA">
                      <a:alpha val="100000"/>
                    </a:srgbClr>
                  </a:gs>
                  <a:gs pos="100000">
                    <a:srgbClr val="85CFBA">
                      <a:alpha val="100000"/>
                    </a:srgbClr>
                  </a:gs>
                </a:gsLst>
                <a:lin ang="0"/>
              </a:gradFill>
              <a:ln cap="sq">
                <a:noFill/>
                <a:prstDash val="solid"/>
                <a:miter/>
              </a:ln>
            </p:spPr>
            <p:txBody>
              <a:bodyPr/>
              <a:lstStyle/>
              <a:p>
                <a:endParaRPr lang="en-GB"/>
              </a:p>
            </p:txBody>
          </p:sp>
          <p:sp>
            <p:nvSpPr>
              <p:cNvPr id="7" name="TextBox 7"/>
              <p:cNvSpPr txBox="1"/>
              <p:nvPr/>
            </p:nvSpPr>
            <p:spPr>
              <a:xfrm>
                <a:off x="0" y="-19050"/>
                <a:ext cx="3713439" cy="444473"/>
              </a:xfrm>
              <a:prstGeom prst="rect">
                <a:avLst/>
              </a:prstGeom>
            </p:spPr>
            <p:txBody>
              <a:bodyPr lIns="54537" tIns="54537" rIns="54537" bIns="54537" rtlCol="0" anchor="ctr"/>
              <a:lstStyle/>
              <a:p>
                <a:pPr marL="0" lvl="0" indent="0" algn="just">
                  <a:lnSpc>
                    <a:spcPts val="1045"/>
                  </a:lnSpc>
                  <a:spcBef>
                    <a:spcPct val="0"/>
                  </a:spcBef>
                </a:pPr>
                <a:endParaRPr/>
              </a:p>
            </p:txBody>
          </p:sp>
        </p:grpSp>
        <p:sp>
          <p:nvSpPr>
            <p:cNvPr id="8" name="TextBox 8"/>
            <p:cNvSpPr txBox="1"/>
            <p:nvPr/>
          </p:nvSpPr>
          <p:spPr>
            <a:xfrm>
              <a:off x="9296728" y="420479"/>
              <a:ext cx="3387906" cy="553663"/>
            </a:xfrm>
            <a:prstGeom prst="rect">
              <a:avLst/>
            </a:prstGeom>
          </p:spPr>
          <p:txBody>
            <a:bodyPr lIns="0" tIns="0" rIns="0" bIns="0" rtlCol="0" anchor="t">
              <a:spAutoFit/>
            </a:bodyPr>
            <a:lstStyle/>
            <a:p>
              <a:pPr algn="ctr">
                <a:lnSpc>
                  <a:spcPts val="3177"/>
                </a:lnSpc>
              </a:pPr>
              <a:r>
                <a:rPr lang="en-US" sz="2269">
                  <a:solidFill>
                    <a:srgbClr val="0D4D4F"/>
                  </a:solidFill>
                  <a:latin typeface="Americane Condensed"/>
                  <a:ea typeface="Americane Condensed"/>
                  <a:cs typeface="Americane Condensed"/>
                  <a:sym typeface="Americane Condensed"/>
                </a:rPr>
                <a:t>www.wildscreenark.org</a:t>
              </a:r>
            </a:p>
          </p:txBody>
        </p:sp>
      </p:grpSp>
      <p:grpSp>
        <p:nvGrpSpPr>
          <p:cNvPr id="9" name="Group 9"/>
          <p:cNvGrpSpPr/>
          <p:nvPr/>
        </p:nvGrpSpPr>
        <p:grpSpPr>
          <a:xfrm>
            <a:off x="-11455" y="6485457"/>
            <a:ext cx="9753600" cy="838341"/>
            <a:chOff x="0" y="0"/>
            <a:chExt cx="6249258" cy="537136"/>
          </a:xfrm>
        </p:grpSpPr>
        <p:sp>
          <p:nvSpPr>
            <p:cNvPr id="10" name="Freeform 10"/>
            <p:cNvSpPr/>
            <p:nvPr/>
          </p:nvSpPr>
          <p:spPr>
            <a:xfrm>
              <a:off x="0" y="0"/>
              <a:ext cx="6249258" cy="537136"/>
            </a:xfrm>
            <a:custGeom>
              <a:avLst/>
              <a:gdLst/>
              <a:ahLst/>
              <a:cxnLst/>
              <a:rect l="l" t="t" r="r" b="b"/>
              <a:pathLst>
                <a:path w="6249258" h="537136">
                  <a:moveTo>
                    <a:pt x="0" y="0"/>
                  </a:moveTo>
                  <a:lnTo>
                    <a:pt x="6249258" y="0"/>
                  </a:lnTo>
                  <a:lnTo>
                    <a:pt x="6249258" y="537136"/>
                  </a:lnTo>
                  <a:lnTo>
                    <a:pt x="0" y="537136"/>
                  </a:lnTo>
                  <a:close/>
                </a:path>
              </a:pathLst>
            </a:custGeom>
            <a:solidFill>
              <a:srgbClr val="0D4D4F"/>
            </a:solidFill>
            <a:ln cap="sq">
              <a:noFill/>
              <a:prstDash val="solid"/>
              <a:miter/>
            </a:ln>
          </p:spPr>
          <p:txBody>
            <a:bodyPr/>
            <a:lstStyle/>
            <a:p>
              <a:endParaRPr lang="en-GB"/>
            </a:p>
          </p:txBody>
        </p:sp>
        <p:sp>
          <p:nvSpPr>
            <p:cNvPr id="11" name="TextBox 11"/>
            <p:cNvSpPr txBox="1"/>
            <p:nvPr/>
          </p:nvSpPr>
          <p:spPr>
            <a:xfrm>
              <a:off x="0" y="-19050"/>
              <a:ext cx="6249258" cy="556186"/>
            </a:xfrm>
            <a:prstGeom prst="rect">
              <a:avLst/>
            </a:prstGeom>
          </p:spPr>
          <p:txBody>
            <a:bodyPr lIns="28415" tIns="28415" rIns="28415" bIns="28415" rtlCol="0" anchor="ctr"/>
            <a:lstStyle/>
            <a:p>
              <a:pPr marL="0" lvl="0" indent="0" algn="just">
                <a:lnSpc>
                  <a:spcPts val="1045"/>
                </a:lnSpc>
                <a:spcBef>
                  <a:spcPct val="0"/>
                </a:spcBef>
              </a:pPr>
              <a:endParaRPr/>
            </a:p>
          </p:txBody>
        </p:sp>
      </p:grpSp>
      <p:grpSp>
        <p:nvGrpSpPr>
          <p:cNvPr id="12" name="Group 12"/>
          <p:cNvGrpSpPr/>
          <p:nvPr/>
        </p:nvGrpSpPr>
        <p:grpSpPr>
          <a:xfrm>
            <a:off x="154548" y="147993"/>
            <a:ext cx="3853201" cy="753790"/>
            <a:chOff x="0" y="0"/>
            <a:chExt cx="5137602" cy="1005053"/>
          </a:xfrm>
        </p:grpSpPr>
        <p:sp>
          <p:nvSpPr>
            <p:cNvPr id="13" name="Freeform 13"/>
            <p:cNvSpPr/>
            <p:nvPr/>
          </p:nvSpPr>
          <p:spPr>
            <a:xfrm>
              <a:off x="0" y="0"/>
              <a:ext cx="2041779" cy="1005053"/>
            </a:xfrm>
            <a:custGeom>
              <a:avLst/>
              <a:gdLst/>
              <a:ahLst/>
              <a:cxnLst/>
              <a:rect l="l" t="t" r="r" b="b"/>
              <a:pathLst>
                <a:path w="2041779" h="1005053">
                  <a:moveTo>
                    <a:pt x="0" y="0"/>
                  </a:moveTo>
                  <a:lnTo>
                    <a:pt x="2041779" y="0"/>
                  </a:lnTo>
                  <a:lnTo>
                    <a:pt x="2041779" y="1005053"/>
                  </a:lnTo>
                  <a:lnTo>
                    <a:pt x="0" y="1005053"/>
                  </a:lnTo>
                  <a:lnTo>
                    <a:pt x="0" y="0"/>
                  </a:lnTo>
                  <a:close/>
                </a:path>
              </a:pathLst>
            </a:custGeom>
            <a:blipFill>
              <a:blip r:embed="rId2"/>
              <a:stretch>
                <a:fillRect/>
              </a:stretch>
            </a:blipFill>
          </p:spPr>
          <p:txBody>
            <a:bodyPr/>
            <a:lstStyle/>
            <a:p>
              <a:endParaRPr lang="en-GB"/>
            </a:p>
          </p:txBody>
        </p:sp>
        <p:sp>
          <p:nvSpPr>
            <p:cNvPr id="14" name="TextBox 14"/>
            <p:cNvSpPr txBox="1"/>
            <p:nvPr/>
          </p:nvSpPr>
          <p:spPr>
            <a:xfrm>
              <a:off x="2153236" y="-9525"/>
              <a:ext cx="2984366" cy="1014578"/>
            </a:xfrm>
            <a:prstGeom prst="rect">
              <a:avLst/>
            </a:prstGeom>
          </p:spPr>
          <p:txBody>
            <a:bodyPr lIns="0" tIns="0" rIns="0" bIns="0" rtlCol="0" anchor="t">
              <a:spAutoFit/>
            </a:bodyPr>
            <a:lstStyle/>
            <a:p>
              <a:pPr algn="l">
                <a:lnSpc>
                  <a:spcPts val="2725"/>
                </a:lnSpc>
              </a:pPr>
              <a:r>
                <a:rPr lang="en-US" sz="2725">
                  <a:solidFill>
                    <a:srgbClr val="FFFFFF"/>
                  </a:solidFill>
                  <a:latin typeface="Americane Condensed"/>
                  <a:ea typeface="Americane Condensed"/>
                  <a:cs typeface="Americane Condensed"/>
                  <a:sym typeface="Americane Condensed"/>
                </a:rPr>
                <a:t>Youth Nature Photo Competition</a:t>
              </a:r>
            </a:p>
          </p:txBody>
        </p:sp>
      </p:grpSp>
      <p:grpSp>
        <p:nvGrpSpPr>
          <p:cNvPr id="15" name="Group 15"/>
          <p:cNvGrpSpPr/>
          <p:nvPr/>
        </p:nvGrpSpPr>
        <p:grpSpPr>
          <a:xfrm rot="-941749">
            <a:off x="21041" y="1773242"/>
            <a:ext cx="2594339" cy="2540132"/>
            <a:chOff x="0" y="0"/>
            <a:chExt cx="6350000" cy="6217323"/>
          </a:xfrm>
        </p:grpSpPr>
        <p:sp>
          <p:nvSpPr>
            <p:cNvPr id="16" name="Freeform 16"/>
            <p:cNvSpPr/>
            <p:nvPr/>
          </p:nvSpPr>
          <p:spPr>
            <a:xfrm>
              <a:off x="-2540" y="0"/>
              <a:ext cx="6351270" cy="6218593"/>
            </a:xfrm>
            <a:custGeom>
              <a:avLst/>
              <a:gdLst/>
              <a:ahLst/>
              <a:cxnLst/>
              <a:rect l="l" t="t" r="r" b="b"/>
              <a:pathLst>
                <a:path w="6351270" h="6218593">
                  <a:moveTo>
                    <a:pt x="5692140" y="2511542"/>
                  </a:moveTo>
                  <a:cubicBezTo>
                    <a:pt x="5640070" y="2490194"/>
                    <a:pt x="4884420" y="2453777"/>
                    <a:pt x="4761230" y="2443731"/>
                  </a:cubicBezTo>
                  <a:cubicBezTo>
                    <a:pt x="4638040" y="2433684"/>
                    <a:pt x="4349750" y="2519077"/>
                    <a:pt x="4163060" y="2570563"/>
                  </a:cubicBezTo>
                  <a:cubicBezTo>
                    <a:pt x="4240530" y="2296806"/>
                    <a:pt x="4288790" y="2122253"/>
                    <a:pt x="4305300" y="1999187"/>
                  </a:cubicBezTo>
                  <a:cubicBezTo>
                    <a:pt x="4321810" y="1876122"/>
                    <a:pt x="4170680" y="1219354"/>
                    <a:pt x="4152900" y="1159077"/>
                  </a:cubicBezTo>
                  <a:cubicBezTo>
                    <a:pt x="4121150" y="1046057"/>
                    <a:pt x="3731260" y="391801"/>
                    <a:pt x="3702050" y="360406"/>
                  </a:cubicBezTo>
                  <a:cubicBezTo>
                    <a:pt x="3672840" y="329012"/>
                    <a:pt x="3479800" y="0"/>
                    <a:pt x="3426460" y="0"/>
                  </a:cubicBezTo>
                  <a:cubicBezTo>
                    <a:pt x="3373120" y="0"/>
                    <a:pt x="2744470" y="390545"/>
                    <a:pt x="2678430" y="513610"/>
                  </a:cubicBezTo>
                  <a:cubicBezTo>
                    <a:pt x="2612390" y="636676"/>
                    <a:pt x="2078990" y="1569714"/>
                    <a:pt x="2065020" y="1770637"/>
                  </a:cubicBezTo>
                  <a:cubicBezTo>
                    <a:pt x="2051050" y="1971561"/>
                    <a:pt x="2065020" y="2183786"/>
                    <a:pt x="2073910" y="2339502"/>
                  </a:cubicBezTo>
                  <a:cubicBezTo>
                    <a:pt x="1978660" y="2325688"/>
                    <a:pt x="1546860" y="2240296"/>
                    <a:pt x="1513840" y="2227738"/>
                  </a:cubicBezTo>
                  <a:cubicBezTo>
                    <a:pt x="1480820" y="2215180"/>
                    <a:pt x="759460" y="2198855"/>
                    <a:pt x="718820" y="2202622"/>
                  </a:cubicBezTo>
                  <a:cubicBezTo>
                    <a:pt x="678180" y="2206390"/>
                    <a:pt x="3810" y="2398523"/>
                    <a:pt x="2540" y="2456288"/>
                  </a:cubicBezTo>
                  <a:cubicBezTo>
                    <a:pt x="0" y="2574331"/>
                    <a:pt x="369570" y="3179613"/>
                    <a:pt x="389890" y="3213518"/>
                  </a:cubicBezTo>
                  <a:cubicBezTo>
                    <a:pt x="410210" y="3247424"/>
                    <a:pt x="951230" y="3695734"/>
                    <a:pt x="1079500" y="3753500"/>
                  </a:cubicBezTo>
                  <a:cubicBezTo>
                    <a:pt x="1207770" y="3811265"/>
                    <a:pt x="1671320" y="3919262"/>
                    <a:pt x="1671320" y="3919262"/>
                  </a:cubicBezTo>
                  <a:cubicBezTo>
                    <a:pt x="1671320" y="3919262"/>
                    <a:pt x="1417320" y="4108883"/>
                    <a:pt x="1389380" y="4152835"/>
                  </a:cubicBezTo>
                  <a:cubicBezTo>
                    <a:pt x="1361440" y="4196787"/>
                    <a:pt x="1005840" y="4780721"/>
                    <a:pt x="991870" y="4832207"/>
                  </a:cubicBezTo>
                  <a:cubicBezTo>
                    <a:pt x="977900" y="4883694"/>
                    <a:pt x="867410" y="5276750"/>
                    <a:pt x="900430" y="5313168"/>
                  </a:cubicBezTo>
                  <a:cubicBezTo>
                    <a:pt x="933450" y="5349585"/>
                    <a:pt x="1355090" y="5436233"/>
                    <a:pt x="1452880" y="5446280"/>
                  </a:cubicBezTo>
                  <a:cubicBezTo>
                    <a:pt x="1550670" y="5456325"/>
                    <a:pt x="2294890" y="5206427"/>
                    <a:pt x="2364740" y="5168754"/>
                  </a:cubicBezTo>
                  <a:cubicBezTo>
                    <a:pt x="2434590" y="5131081"/>
                    <a:pt x="2603500" y="5040665"/>
                    <a:pt x="2749550" y="4950250"/>
                  </a:cubicBezTo>
                  <a:lnTo>
                    <a:pt x="2677160" y="5453814"/>
                  </a:lnTo>
                  <a:cubicBezTo>
                    <a:pt x="2677160" y="5453814"/>
                    <a:pt x="2491740" y="6123140"/>
                    <a:pt x="2506980" y="6148255"/>
                  </a:cubicBezTo>
                  <a:cubicBezTo>
                    <a:pt x="2522220" y="6173371"/>
                    <a:pt x="2814320" y="6218593"/>
                    <a:pt x="2844800" y="6218593"/>
                  </a:cubicBezTo>
                  <a:cubicBezTo>
                    <a:pt x="2875280" y="6218593"/>
                    <a:pt x="3013710" y="6168348"/>
                    <a:pt x="3028950" y="6148255"/>
                  </a:cubicBezTo>
                  <a:cubicBezTo>
                    <a:pt x="3044190" y="6128163"/>
                    <a:pt x="3028950" y="5181312"/>
                    <a:pt x="3028950" y="5181312"/>
                  </a:cubicBezTo>
                  <a:lnTo>
                    <a:pt x="3046730" y="4985411"/>
                  </a:lnTo>
                  <a:cubicBezTo>
                    <a:pt x="3077210" y="5033130"/>
                    <a:pt x="3116580" y="5095919"/>
                    <a:pt x="3116580" y="5095919"/>
                  </a:cubicBezTo>
                  <a:cubicBezTo>
                    <a:pt x="3116580" y="5095919"/>
                    <a:pt x="3442970" y="5431210"/>
                    <a:pt x="3491230" y="5462604"/>
                  </a:cubicBezTo>
                  <a:cubicBezTo>
                    <a:pt x="3539490" y="5493998"/>
                    <a:pt x="4042410" y="5713759"/>
                    <a:pt x="4110990" y="5720037"/>
                  </a:cubicBezTo>
                  <a:cubicBezTo>
                    <a:pt x="4179570" y="5726316"/>
                    <a:pt x="4732020" y="5801663"/>
                    <a:pt x="4763770" y="5761478"/>
                  </a:cubicBezTo>
                  <a:cubicBezTo>
                    <a:pt x="4795520" y="5721293"/>
                    <a:pt x="4786630" y="5349585"/>
                    <a:pt x="4790440" y="5306889"/>
                  </a:cubicBezTo>
                  <a:cubicBezTo>
                    <a:pt x="4794250" y="5264193"/>
                    <a:pt x="4672330" y="4744303"/>
                    <a:pt x="4662170" y="4694072"/>
                  </a:cubicBezTo>
                  <a:cubicBezTo>
                    <a:pt x="4652010" y="4643841"/>
                    <a:pt x="4549140" y="4425337"/>
                    <a:pt x="4483100" y="4297249"/>
                  </a:cubicBezTo>
                  <a:cubicBezTo>
                    <a:pt x="4587240" y="4264599"/>
                    <a:pt x="4935220" y="4160369"/>
                    <a:pt x="5030470" y="4122696"/>
                  </a:cubicBezTo>
                  <a:cubicBezTo>
                    <a:pt x="5125720" y="4085023"/>
                    <a:pt x="5707380" y="3619133"/>
                    <a:pt x="5758180" y="3586482"/>
                  </a:cubicBezTo>
                  <a:cubicBezTo>
                    <a:pt x="5808980" y="3553832"/>
                    <a:pt x="6351270" y="2941016"/>
                    <a:pt x="6351270" y="2883251"/>
                  </a:cubicBezTo>
                  <a:cubicBezTo>
                    <a:pt x="6351270" y="2825485"/>
                    <a:pt x="5745480" y="2532890"/>
                    <a:pt x="5693410" y="2511542"/>
                  </a:cubicBezTo>
                  <a:close/>
                </a:path>
              </a:pathLst>
            </a:custGeom>
            <a:blipFill>
              <a:blip r:embed="rId3"/>
              <a:stretch>
                <a:fillRect l="-5737" t="-11490" b="-32442"/>
              </a:stretch>
            </a:blipFill>
            <a:ln w="38100" cap="sq">
              <a:solidFill>
                <a:srgbClr val="E8E8E8"/>
              </a:solidFill>
              <a:prstDash val="solid"/>
              <a:miter/>
            </a:ln>
          </p:spPr>
          <p:txBody>
            <a:bodyPr/>
            <a:lstStyle/>
            <a:p>
              <a:endParaRPr lang="en-GB"/>
            </a:p>
          </p:txBody>
        </p:sp>
      </p:grpSp>
      <p:grpSp>
        <p:nvGrpSpPr>
          <p:cNvPr id="17" name="Group 17"/>
          <p:cNvGrpSpPr/>
          <p:nvPr/>
        </p:nvGrpSpPr>
        <p:grpSpPr>
          <a:xfrm rot="-433819">
            <a:off x="7122192" y="3031852"/>
            <a:ext cx="2479933" cy="2381728"/>
            <a:chOff x="0" y="0"/>
            <a:chExt cx="6350000" cy="6098540"/>
          </a:xfrm>
        </p:grpSpPr>
        <p:sp>
          <p:nvSpPr>
            <p:cNvPr id="18" name="Freeform 18"/>
            <p:cNvSpPr/>
            <p:nvPr/>
          </p:nvSpPr>
          <p:spPr>
            <a:xfrm>
              <a:off x="-33020" y="-31750"/>
              <a:ext cx="6413500" cy="6129020"/>
            </a:xfrm>
            <a:custGeom>
              <a:avLst/>
              <a:gdLst/>
              <a:ahLst/>
              <a:cxnLst/>
              <a:rect l="l" t="t" r="r" b="b"/>
              <a:pathLst>
                <a:path w="6413500" h="6129020">
                  <a:moveTo>
                    <a:pt x="6301740" y="2900680"/>
                  </a:moveTo>
                  <a:cubicBezTo>
                    <a:pt x="6329680" y="2816860"/>
                    <a:pt x="6413500" y="2020570"/>
                    <a:pt x="6371590" y="1912620"/>
                  </a:cubicBezTo>
                  <a:cubicBezTo>
                    <a:pt x="6329680" y="1804670"/>
                    <a:pt x="5863590" y="1394460"/>
                    <a:pt x="5742940" y="1358900"/>
                  </a:cubicBezTo>
                  <a:cubicBezTo>
                    <a:pt x="5491480" y="1285240"/>
                    <a:pt x="4833620" y="1391920"/>
                    <a:pt x="4833620" y="1391920"/>
                  </a:cubicBezTo>
                  <a:cubicBezTo>
                    <a:pt x="4833620" y="1391920"/>
                    <a:pt x="4947920" y="920750"/>
                    <a:pt x="4928870" y="744220"/>
                  </a:cubicBezTo>
                  <a:cubicBezTo>
                    <a:pt x="4909820" y="567690"/>
                    <a:pt x="4446270" y="240030"/>
                    <a:pt x="4344670" y="135890"/>
                  </a:cubicBezTo>
                  <a:cubicBezTo>
                    <a:pt x="4244340" y="33020"/>
                    <a:pt x="3361690" y="0"/>
                    <a:pt x="3166110" y="64770"/>
                  </a:cubicBezTo>
                  <a:cubicBezTo>
                    <a:pt x="2970530" y="128270"/>
                    <a:pt x="2616200" y="675640"/>
                    <a:pt x="2616200" y="675640"/>
                  </a:cubicBezTo>
                  <a:cubicBezTo>
                    <a:pt x="2616200" y="675640"/>
                    <a:pt x="1983740" y="247650"/>
                    <a:pt x="1827530" y="198120"/>
                  </a:cubicBezTo>
                  <a:cubicBezTo>
                    <a:pt x="1670050" y="148590"/>
                    <a:pt x="1182370" y="417830"/>
                    <a:pt x="965200" y="571500"/>
                  </a:cubicBezTo>
                  <a:cubicBezTo>
                    <a:pt x="748030" y="725170"/>
                    <a:pt x="566420" y="1586230"/>
                    <a:pt x="554990" y="1784350"/>
                  </a:cubicBezTo>
                  <a:cubicBezTo>
                    <a:pt x="543560" y="1982470"/>
                    <a:pt x="866140" y="2520950"/>
                    <a:pt x="866140" y="2520950"/>
                  </a:cubicBezTo>
                  <a:cubicBezTo>
                    <a:pt x="866140" y="2520950"/>
                    <a:pt x="298450" y="2749550"/>
                    <a:pt x="212090" y="2876550"/>
                  </a:cubicBezTo>
                  <a:cubicBezTo>
                    <a:pt x="125730" y="3003550"/>
                    <a:pt x="0" y="4114800"/>
                    <a:pt x="39370" y="4263390"/>
                  </a:cubicBezTo>
                  <a:cubicBezTo>
                    <a:pt x="78740" y="4411980"/>
                    <a:pt x="447040" y="4792980"/>
                    <a:pt x="708660" y="4876800"/>
                  </a:cubicBezTo>
                  <a:cubicBezTo>
                    <a:pt x="971550" y="4960620"/>
                    <a:pt x="1666240" y="4890770"/>
                    <a:pt x="1666240" y="4890770"/>
                  </a:cubicBezTo>
                  <a:cubicBezTo>
                    <a:pt x="1666240" y="4890770"/>
                    <a:pt x="1661160" y="5490210"/>
                    <a:pt x="1710690" y="5615940"/>
                  </a:cubicBezTo>
                  <a:cubicBezTo>
                    <a:pt x="1760220" y="5741670"/>
                    <a:pt x="2270760" y="6129020"/>
                    <a:pt x="2510790" y="6129020"/>
                  </a:cubicBezTo>
                  <a:cubicBezTo>
                    <a:pt x="2750820" y="6129020"/>
                    <a:pt x="3686810" y="6043930"/>
                    <a:pt x="3790950" y="5955030"/>
                  </a:cubicBezTo>
                  <a:cubicBezTo>
                    <a:pt x="3895090" y="5866130"/>
                    <a:pt x="4146550" y="5349240"/>
                    <a:pt x="4146550" y="5349240"/>
                  </a:cubicBezTo>
                  <a:cubicBezTo>
                    <a:pt x="4146550" y="5349240"/>
                    <a:pt x="4710430" y="5542280"/>
                    <a:pt x="4895850" y="5574030"/>
                  </a:cubicBezTo>
                  <a:cubicBezTo>
                    <a:pt x="5081270" y="5605780"/>
                    <a:pt x="5877560" y="5219700"/>
                    <a:pt x="5957570" y="5104130"/>
                  </a:cubicBezTo>
                  <a:cubicBezTo>
                    <a:pt x="6037580" y="4988560"/>
                    <a:pt x="6276340" y="4080510"/>
                    <a:pt x="6220460" y="3983990"/>
                  </a:cubicBezTo>
                  <a:cubicBezTo>
                    <a:pt x="6165850" y="3888740"/>
                    <a:pt x="5801360" y="3380740"/>
                    <a:pt x="5801360" y="3380740"/>
                  </a:cubicBezTo>
                  <a:cubicBezTo>
                    <a:pt x="5801360" y="3380740"/>
                    <a:pt x="6247130" y="3058160"/>
                    <a:pt x="6300470" y="2899410"/>
                  </a:cubicBezTo>
                  <a:close/>
                </a:path>
              </a:pathLst>
            </a:custGeom>
            <a:blipFill>
              <a:blip r:embed="rId4"/>
              <a:stretch>
                <a:fillRect l="-64406" r="-6429"/>
              </a:stretch>
            </a:blipFill>
            <a:ln w="38100" cap="sq">
              <a:solidFill>
                <a:srgbClr val="E8E8E8"/>
              </a:solidFill>
              <a:prstDash val="solid"/>
              <a:miter/>
            </a:ln>
          </p:spPr>
          <p:txBody>
            <a:bodyPr/>
            <a:lstStyle/>
            <a:p>
              <a:endParaRPr lang="en-GB"/>
            </a:p>
          </p:txBody>
        </p:sp>
      </p:grpSp>
      <p:sp>
        <p:nvSpPr>
          <p:cNvPr id="19" name="TextBox 19"/>
          <p:cNvSpPr txBox="1"/>
          <p:nvPr/>
        </p:nvSpPr>
        <p:spPr>
          <a:xfrm>
            <a:off x="7571922" y="6740367"/>
            <a:ext cx="1788986" cy="290420"/>
          </a:xfrm>
          <a:prstGeom prst="rect">
            <a:avLst/>
          </a:prstGeom>
        </p:spPr>
        <p:txBody>
          <a:bodyPr lIns="0" tIns="0" rIns="0" bIns="0" rtlCol="0" anchor="t">
            <a:spAutoFit/>
          </a:bodyPr>
          <a:lstStyle/>
          <a:p>
            <a:pPr algn="ctr">
              <a:lnSpc>
                <a:spcPts val="2347"/>
              </a:lnSpc>
            </a:pPr>
            <a:r>
              <a:rPr lang="en-US" sz="1677">
                <a:solidFill>
                  <a:srgbClr val="FFFFFF"/>
                </a:solidFill>
                <a:latin typeface="HvDTrial Americane Condensed"/>
                <a:ea typeface="HvDTrial Americane Condensed"/>
                <a:cs typeface="HvDTrial Americane Condensed"/>
                <a:sym typeface="HvDTrial Americane Condensed"/>
              </a:rPr>
              <a:t>© Wildscreen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981693"/>
            <a:ext cx="9753600" cy="5428720"/>
            <a:chOff x="0" y="0"/>
            <a:chExt cx="4816593" cy="2680850"/>
          </a:xfrm>
        </p:grpSpPr>
        <p:sp>
          <p:nvSpPr>
            <p:cNvPr id="3" name="Freeform 3"/>
            <p:cNvSpPr/>
            <p:nvPr/>
          </p:nvSpPr>
          <p:spPr>
            <a:xfrm>
              <a:off x="0" y="0"/>
              <a:ext cx="4816592" cy="2680850"/>
            </a:xfrm>
            <a:custGeom>
              <a:avLst/>
              <a:gdLst/>
              <a:ahLst/>
              <a:cxnLst/>
              <a:rect l="l" t="t" r="r" b="b"/>
              <a:pathLst>
                <a:path w="4816592" h="2680850">
                  <a:moveTo>
                    <a:pt x="0" y="0"/>
                  </a:moveTo>
                  <a:lnTo>
                    <a:pt x="4816592" y="0"/>
                  </a:lnTo>
                  <a:lnTo>
                    <a:pt x="4816592" y="2680850"/>
                  </a:lnTo>
                  <a:lnTo>
                    <a:pt x="0" y="2680850"/>
                  </a:lnTo>
                  <a:close/>
                </a:path>
              </a:pathLst>
            </a:custGeom>
            <a:solidFill>
              <a:srgbClr val="000000">
                <a:alpha val="0"/>
              </a:srgbClr>
            </a:solidFill>
          </p:spPr>
          <p:txBody>
            <a:bodyPr/>
            <a:lstStyle/>
            <a:p>
              <a:endParaRPr lang="en-GB"/>
            </a:p>
          </p:txBody>
        </p:sp>
        <p:sp>
          <p:nvSpPr>
            <p:cNvPr id="4" name="TextBox 4"/>
            <p:cNvSpPr txBox="1"/>
            <p:nvPr/>
          </p:nvSpPr>
          <p:spPr>
            <a:xfrm>
              <a:off x="0" y="-104775"/>
              <a:ext cx="4816593" cy="2785625"/>
            </a:xfrm>
            <a:prstGeom prst="rect">
              <a:avLst/>
            </a:prstGeom>
          </p:spPr>
          <p:txBody>
            <a:bodyPr lIns="27093" tIns="27093" rIns="27093" bIns="27093" rtlCol="0" anchor="ctr"/>
            <a:lstStyle/>
            <a:p>
              <a:pPr algn="ctr">
                <a:lnSpc>
                  <a:spcPts val="7839"/>
                </a:lnSpc>
              </a:pPr>
              <a:r>
                <a:rPr lang="en-US" sz="5599" b="1">
                  <a:solidFill>
                    <a:srgbClr val="0D4D4F"/>
                  </a:solidFill>
                  <a:latin typeface="Comic Sans Bold"/>
                  <a:ea typeface="Comic Sans Bold"/>
                  <a:cs typeface="Comic Sans Bold"/>
                  <a:sym typeface="Comic Sans Bold"/>
                </a:rPr>
                <a:t>Tragedy</a:t>
              </a: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625600" y="76906"/>
            <a:ext cx="13004800" cy="7238294"/>
            <a:chOff x="0" y="0"/>
            <a:chExt cx="4816593" cy="2680850"/>
          </a:xfrm>
        </p:grpSpPr>
        <p:sp>
          <p:nvSpPr>
            <p:cNvPr id="3" name="Freeform 3"/>
            <p:cNvSpPr/>
            <p:nvPr/>
          </p:nvSpPr>
          <p:spPr>
            <a:xfrm>
              <a:off x="0" y="0"/>
              <a:ext cx="4816592" cy="2680850"/>
            </a:xfrm>
            <a:custGeom>
              <a:avLst/>
              <a:gdLst/>
              <a:ahLst/>
              <a:cxnLst/>
              <a:rect l="l" t="t" r="r" b="b"/>
              <a:pathLst>
                <a:path w="4816592" h="2680850">
                  <a:moveTo>
                    <a:pt x="0" y="0"/>
                  </a:moveTo>
                  <a:lnTo>
                    <a:pt x="4816592" y="0"/>
                  </a:lnTo>
                  <a:lnTo>
                    <a:pt x="4816592" y="2680850"/>
                  </a:lnTo>
                  <a:lnTo>
                    <a:pt x="0" y="2680850"/>
                  </a:lnTo>
                  <a:close/>
                </a:path>
              </a:pathLst>
            </a:custGeom>
            <a:solidFill>
              <a:srgbClr val="000000">
                <a:alpha val="0"/>
              </a:srgbClr>
            </a:solidFill>
          </p:spPr>
          <p:txBody>
            <a:bodyPr/>
            <a:lstStyle/>
            <a:p>
              <a:endParaRPr lang="en-GB"/>
            </a:p>
          </p:txBody>
        </p:sp>
        <p:sp>
          <p:nvSpPr>
            <p:cNvPr id="4" name="TextBox 4"/>
            <p:cNvSpPr txBox="1"/>
            <p:nvPr/>
          </p:nvSpPr>
          <p:spPr>
            <a:xfrm>
              <a:off x="0" y="-142875"/>
              <a:ext cx="4816593" cy="2823725"/>
            </a:xfrm>
            <a:prstGeom prst="rect">
              <a:avLst/>
            </a:prstGeom>
          </p:spPr>
          <p:txBody>
            <a:bodyPr lIns="36124" tIns="36124" rIns="36124" bIns="36124" rtlCol="0" anchor="ctr"/>
            <a:lstStyle/>
            <a:p>
              <a:pPr algn="ctr">
                <a:lnSpc>
                  <a:spcPts val="10452"/>
                </a:lnSpc>
              </a:pPr>
              <a:r>
                <a:rPr lang="en-US" sz="7466" b="1">
                  <a:solidFill>
                    <a:srgbClr val="0D4D4F"/>
                  </a:solidFill>
                  <a:latin typeface="Comic Sans Bold"/>
                  <a:ea typeface="Comic Sans Bold"/>
                  <a:cs typeface="Comic Sans Bold"/>
                  <a:sym typeface="Comic Sans Bold"/>
                </a:rPr>
                <a:t>Horror</a:t>
              </a:r>
            </a:p>
          </p:txBody>
        </p:sp>
      </p:grpSp>
      <p:sp>
        <p:nvSpPr>
          <p:cNvPr id="5" name="Freeform 5"/>
          <p:cNvSpPr/>
          <p:nvPr/>
        </p:nvSpPr>
        <p:spPr>
          <a:xfrm>
            <a:off x="128018" y="447539"/>
            <a:ext cx="9497564" cy="6497028"/>
          </a:xfrm>
          <a:custGeom>
            <a:avLst/>
            <a:gdLst/>
            <a:ahLst/>
            <a:cxnLst/>
            <a:rect l="l" t="t" r="r" b="b"/>
            <a:pathLst>
              <a:path w="9497564" h="6497028">
                <a:moveTo>
                  <a:pt x="0" y="0"/>
                </a:moveTo>
                <a:lnTo>
                  <a:pt x="9497564" y="0"/>
                </a:lnTo>
                <a:lnTo>
                  <a:pt x="9497564" y="6497028"/>
                </a:lnTo>
                <a:lnTo>
                  <a:pt x="0" y="6497028"/>
                </a:lnTo>
                <a:lnTo>
                  <a:pt x="0" y="0"/>
                </a:lnTo>
                <a:close/>
              </a:path>
            </a:pathLst>
          </a:custGeom>
          <a:blipFill>
            <a:blip r:embed="rId3"/>
            <a:stretch>
              <a:fillRect/>
            </a:stretch>
          </a:blipFill>
        </p:spPr>
        <p:txBody>
          <a:bodyPr/>
          <a:lstStyle/>
          <a:p>
            <a:endParaRPr lang="en-GB"/>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981693"/>
            <a:ext cx="9753600" cy="5428720"/>
            <a:chOff x="0" y="0"/>
            <a:chExt cx="4816593" cy="2680850"/>
          </a:xfrm>
        </p:grpSpPr>
        <p:sp>
          <p:nvSpPr>
            <p:cNvPr id="3" name="Freeform 3"/>
            <p:cNvSpPr/>
            <p:nvPr/>
          </p:nvSpPr>
          <p:spPr>
            <a:xfrm>
              <a:off x="0" y="0"/>
              <a:ext cx="4816592" cy="2680850"/>
            </a:xfrm>
            <a:custGeom>
              <a:avLst/>
              <a:gdLst/>
              <a:ahLst/>
              <a:cxnLst/>
              <a:rect l="l" t="t" r="r" b="b"/>
              <a:pathLst>
                <a:path w="4816592" h="2680850">
                  <a:moveTo>
                    <a:pt x="0" y="0"/>
                  </a:moveTo>
                  <a:lnTo>
                    <a:pt x="4816592" y="0"/>
                  </a:lnTo>
                  <a:lnTo>
                    <a:pt x="4816592" y="2680850"/>
                  </a:lnTo>
                  <a:lnTo>
                    <a:pt x="0" y="2680850"/>
                  </a:lnTo>
                  <a:close/>
                </a:path>
              </a:pathLst>
            </a:custGeom>
            <a:solidFill>
              <a:srgbClr val="000000">
                <a:alpha val="0"/>
              </a:srgbClr>
            </a:solidFill>
          </p:spPr>
          <p:txBody>
            <a:bodyPr/>
            <a:lstStyle/>
            <a:p>
              <a:endParaRPr lang="en-GB"/>
            </a:p>
          </p:txBody>
        </p:sp>
        <p:sp>
          <p:nvSpPr>
            <p:cNvPr id="4" name="TextBox 4"/>
            <p:cNvSpPr txBox="1"/>
            <p:nvPr/>
          </p:nvSpPr>
          <p:spPr>
            <a:xfrm>
              <a:off x="0" y="-104775"/>
              <a:ext cx="4816593" cy="2785625"/>
            </a:xfrm>
            <a:prstGeom prst="rect">
              <a:avLst/>
            </a:prstGeom>
          </p:spPr>
          <p:txBody>
            <a:bodyPr lIns="27093" tIns="27093" rIns="27093" bIns="27093" rtlCol="0" anchor="ctr"/>
            <a:lstStyle/>
            <a:p>
              <a:pPr algn="ctr">
                <a:lnSpc>
                  <a:spcPts val="7839"/>
                </a:lnSpc>
              </a:pPr>
              <a:r>
                <a:rPr lang="en-US" sz="5599" b="1">
                  <a:solidFill>
                    <a:srgbClr val="0D4D4F"/>
                  </a:solidFill>
                  <a:latin typeface="Comic Sans Bold"/>
                  <a:ea typeface="Comic Sans Bold"/>
                  <a:cs typeface="Comic Sans Bold"/>
                  <a:sym typeface="Comic Sans Bold"/>
                </a:rPr>
                <a:t>Horror</a:t>
              </a: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625600" y="76906"/>
            <a:ext cx="13004800" cy="7238294"/>
            <a:chOff x="0" y="0"/>
            <a:chExt cx="4816593" cy="2680850"/>
          </a:xfrm>
        </p:grpSpPr>
        <p:sp>
          <p:nvSpPr>
            <p:cNvPr id="3" name="Freeform 3"/>
            <p:cNvSpPr/>
            <p:nvPr/>
          </p:nvSpPr>
          <p:spPr>
            <a:xfrm>
              <a:off x="0" y="0"/>
              <a:ext cx="4816592" cy="2680850"/>
            </a:xfrm>
            <a:custGeom>
              <a:avLst/>
              <a:gdLst/>
              <a:ahLst/>
              <a:cxnLst/>
              <a:rect l="l" t="t" r="r" b="b"/>
              <a:pathLst>
                <a:path w="4816592" h="2680850">
                  <a:moveTo>
                    <a:pt x="0" y="0"/>
                  </a:moveTo>
                  <a:lnTo>
                    <a:pt x="4816592" y="0"/>
                  </a:lnTo>
                  <a:lnTo>
                    <a:pt x="4816592" y="2680850"/>
                  </a:lnTo>
                  <a:lnTo>
                    <a:pt x="0" y="2680850"/>
                  </a:lnTo>
                  <a:close/>
                </a:path>
              </a:pathLst>
            </a:custGeom>
            <a:solidFill>
              <a:srgbClr val="000000">
                <a:alpha val="0"/>
              </a:srgbClr>
            </a:solidFill>
          </p:spPr>
          <p:txBody>
            <a:bodyPr/>
            <a:lstStyle/>
            <a:p>
              <a:endParaRPr lang="en-GB"/>
            </a:p>
          </p:txBody>
        </p:sp>
        <p:sp>
          <p:nvSpPr>
            <p:cNvPr id="4" name="TextBox 4"/>
            <p:cNvSpPr txBox="1"/>
            <p:nvPr/>
          </p:nvSpPr>
          <p:spPr>
            <a:xfrm>
              <a:off x="0" y="-142875"/>
              <a:ext cx="4816593" cy="2823725"/>
            </a:xfrm>
            <a:prstGeom prst="rect">
              <a:avLst/>
            </a:prstGeom>
          </p:spPr>
          <p:txBody>
            <a:bodyPr lIns="36124" tIns="36124" rIns="36124" bIns="36124" rtlCol="0" anchor="ctr"/>
            <a:lstStyle/>
            <a:p>
              <a:pPr algn="ctr">
                <a:lnSpc>
                  <a:spcPts val="10452"/>
                </a:lnSpc>
              </a:pPr>
              <a:r>
                <a:rPr lang="en-US" sz="7466" b="1">
                  <a:solidFill>
                    <a:srgbClr val="0D4D4F"/>
                  </a:solidFill>
                  <a:latin typeface="Comic Sans Bold"/>
                  <a:ea typeface="Comic Sans Bold"/>
                  <a:cs typeface="Comic Sans Bold"/>
                  <a:sym typeface="Comic Sans Bold"/>
                </a:rPr>
                <a:t>Comedy</a:t>
              </a:r>
            </a:p>
          </p:txBody>
        </p:sp>
      </p:grpSp>
      <p:sp>
        <p:nvSpPr>
          <p:cNvPr id="5" name="Freeform 5"/>
          <p:cNvSpPr/>
          <p:nvPr/>
        </p:nvSpPr>
        <p:spPr>
          <a:xfrm>
            <a:off x="971773" y="108058"/>
            <a:ext cx="7810053" cy="7099084"/>
          </a:xfrm>
          <a:custGeom>
            <a:avLst/>
            <a:gdLst/>
            <a:ahLst/>
            <a:cxnLst/>
            <a:rect l="l" t="t" r="r" b="b"/>
            <a:pathLst>
              <a:path w="7810053" h="7099084">
                <a:moveTo>
                  <a:pt x="0" y="0"/>
                </a:moveTo>
                <a:lnTo>
                  <a:pt x="7810054" y="0"/>
                </a:lnTo>
                <a:lnTo>
                  <a:pt x="7810054" y="7099084"/>
                </a:lnTo>
                <a:lnTo>
                  <a:pt x="0" y="7099084"/>
                </a:lnTo>
                <a:lnTo>
                  <a:pt x="0" y="0"/>
                </a:lnTo>
                <a:close/>
              </a:path>
            </a:pathLst>
          </a:custGeom>
          <a:blipFill>
            <a:blip r:embed="rId3"/>
            <a:stretch>
              <a:fillRect/>
            </a:stretch>
          </a:blipFill>
        </p:spPr>
        <p:txBody>
          <a:bodyPr/>
          <a:lstStyle/>
          <a:p>
            <a:endParaRPr lang="en-GB"/>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981693"/>
            <a:ext cx="9753600" cy="5428720"/>
            <a:chOff x="0" y="0"/>
            <a:chExt cx="4816593" cy="2680850"/>
          </a:xfrm>
        </p:grpSpPr>
        <p:sp>
          <p:nvSpPr>
            <p:cNvPr id="3" name="Freeform 3"/>
            <p:cNvSpPr/>
            <p:nvPr/>
          </p:nvSpPr>
          <p:spPr>
            <a:xfrm>
              <a:off x="0" y="0"/>
              <a:ext cx="4816592" cy="2680850"/>
            </a:xfrm>
            <a:custGeom>
              <a:avLst/>
              <a:gdLst/>
              <a:ahLst/>
              <a:cxnLst/>
              <a:rect l="l" t="t" r="r" b="b"/>
              <a:pathLst>
                <a:path w="4816592" h="2680850">
                  <a:moveTo>
                    <a:pt x="0" y="0"/>
                  </a:moveTo>
                  <a:lnTo>
                    <a:pt x="4816592" y="0"/>
                  </a:lnTo>
                  <a:lnTo>
                    <a:pt x="4816592" y="2680850"/>
                  </a:lnTo>
                  <a:lnTo>
                    <a:pt x="0" y="2680850"/>
                  </a:lnTo>
                  <a:close/>
                </a:path>
              </a:pathLst>
            </a:custGeom>
            <a:solidFill>
              <a:srgbClr val="000000">
                <a:alpha val="0"/>
              </a:srgbClr>
            </a:solidFill>
          </p:spPr>
          <p:txBody>
            <a:bodyPr/>
            <a:lstStyle/>
            <a:p>
              <a:endParaRPr lang="en-GB"/>
            </a:p>
          </p:txBody>
        </p:sp>
        <p:sp>
          <p:nvSpPr>
            <p:cNvPr id="4" name="TextBox 4"/>
            <p:cNvSpPr txBox="1"/>
            <p:nvPr/>
          </p:nvSpPr>
          <p:spPr>
            <a:xfrm>
              <a:off x="0" y="-104775"/>
              <a:ext cx="4816593" cy="2785625"/>
            </a:xfrm>
            <a:prstGeom prst="rect">
              <a:avLst/>
            </a:prstGeom>
          </p:spPr>
          <p:txBody>
            <a:bodyPr lIns="27093" tIns="27093" rIns="27093" bIns="27093" rtlCol="0" anchor="ctr"/>
            <a:lstStyle/>
            <a:p>
              <a:pPr algn="ctr">
                <a:lnSpc>
                  <a:spcPts val="7839"/>
                </a:lnSpc>
              </a:pPr>
              <a:r>
                <a:rPr lang="en-US" sz="5599" b="1">
                  <a:solidFill>
                    <a:srgbClr val="0D4D4F"/>
                  </a:solidFill>
                  <a:latin typeface="Comic Sans Bold"/>
                  <a:ea typeface="Comic Sans Bold"/>
                  <a:cs typeface="Comic Sans Bold"/>
                  <a:sym typeface="Comic Sans Bold"/>
                </a:rPr>
                <a:t>Comedy</a:t>
              </a: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20972" y="229200"/>
            <a:ext cx="1286202" cy="630388"/>
          </a:xfrm>
          <a:custGeom>
            <a:avLst/>
            <a:gdLst/>
            <a:ahLst/>
            <a:cxnLst/>
            <a:rect l="l" t="t" r="r" b="b"/>
            <a:pathLst>
              <a:path w="1286202" h="630388">
                <a:moveTo>
                  <a:pt x="0" y="0"/>
                </a:moveTo>
                <a:lnTo>
                  <a:pt x="1286201" y="0"/>
                </a:lnTo>
                <a:lnTo>
                  <a:pt x="1286201" y="630388"/>
                </a:lnTo>
                <a:lnTo>
                  <a:pt x="0" y="630388"/>
                </a:lnTo>
                <a:lnTo>
                  <a:pt x="0" y="0"/>
                </a:lnTo>
                <a:close/>
              </a:path>
            </a:pathLst>
          </a:custGeom>
          <a:blipFill>
            <a:blip r:embed="rId3"/>
            <a:stretch>
              <a:fillRect t="-200" b="-200"/>
            </a:stretch>
          </a:blipFill>
        </p:spPr>
        <p:txBody>
          <a:bodyPr/>
          <a:lstStyle/>
          <a:p>
            <a:endParaRPr lang="en-GB"/>
          </a:p>
        </p:txBody>
      </p:sp>
      <p:grpSp>
        <p:nvGrpSpPr>
          <p:cNvPr id="3" name="Group 3"/>
          <p:cNvGrpSpPr/>
          <p:nvPr/>
        </p:nvGrpSpPr>
        <p:grpSpPr>
          <a:xfrm>
            <a:off x="1087911" y="1266451"/>
            <a:ext cx="7554869" cy="6694084"/>
            <a:chOff x="0" y="0"/>
            <a:chExt cx="3730799" cy="3305721"/>
          </a:xfrm>
        </p:grpSpPr>
        <p:sp>
          <p:nvSpPr>
            <p:cNvPr id="4" name="Freeform 4"/>
            <p:cNvSpPr/>
            <p:nvPr/>
          </p:nvSpPr>
          <p:spPr>
            <a:xfrm>
              <a:off x="0" y="0"/>
              <a:ext cx="3730799" cy="3305721"/>
            </a:xfrm>
            <a:custGeom>
              <a:avLst/>
              <a:gdLst/>
              <a:ahLst/>
              <a:cxnLst/>
              <a:rect l="l" t="t" r="r" b="b"/>
              <a:pathLst>
                <a:path w="3730799" h="3305721">
                  <a:moveTo>
                    <a:pt x="0" y="0"/>
                  </a:moveTo>
                  <a:lnTo>
                    <a:pt x="3730799" y="0"/>
                  </a:lnTo>
                  <a:lnTo>
                    <a:pt x="3730799" y="3305721"/>
                  </a:lnTo>
                  <a:lnTo>
                    <a:pt x="0" y="3305721"/>
                  </a:lnTo>
                  <a:close/>
                </a:path>
              </a:pathLst>
            </a:custGeom>
            <a:solidFill>
              <a:srgbClr val="000000">
                <a:alpha val="0"/>
              </a:srgbClr>
            </a:solidFill>
          </p:spPr>
          <p:txBody>
            <a:bodyPr/>
            <a:lstStyle/>
            <a:p>
              <a:endParaRPr lang="en-GB"/>
            </a:p>
          </p:txBody>
        </p:sp>
        <p:sp>
          <p:nvSpPr>
            <p:cNvPr id="5" name="TextBox 5"/>
            <p:cNvSpPr txBox="1"/>
            <p:nvPr/>
          </p:nvSpPr>
          <p:spPr>
            <a:xfrm>
              <a:off x="0" y="-66675"/>
              <a:ext cx="3730799" cy="3372396"/>
            </a:xfrm>
            <a:prstGeom prst="rect">
              <a:avLst/>
            </a:prstGeom>
          </p:spPr>
          <p:txBody>
            <a:bodyPr lIns="27093" tIns="27093" rIns="27093" bIns="27093" rtlCol="0" anchor="ctr"/>
            <a:lstStyle/>
            <a:p>
              <a:pPr algn="ctr">
                <a:lnSpc>
                  <a:spcPts val="4778"/>
                </a:lnSpc>
              </a:pPr>
              <a:r>
                <a:rPr lang="en-US" sz="3413" b="1">
                  <a:solidFill>
                    <a:srgbClr val="0D4D4F"/>
                  </a:solidFill>
                  <a:latin typeface="Comic Sans Bold"/>
                  <a:ea typeface="Comic Sans Bold"/>
                  <a:cs typeface="Comic Sans Bold"/>
                  <a:sym typeface="Comic Sans Bold"/>
                </a:rPr>
                <a:t>Storytelling</a:t>
              </a:r>
            </a:p>
            <a:p>
              <a:pPr algn="ctr">
                <a:lnSpc>
                  <a:spcPts val="4778"/>
                </a:lnSpc>
              </a:pPr>
              <a:endParaRPr lang="en-US" sz="3413" b="1">
                <a:solidFill>
                  <a:srgbClr val="0D4D4F"/>
                </a:solidFill>
                <a:latin typeface="Comic Sans Bold"/>
                <a:ea typeface="Comic Sans Bold"/>
                <a:cs typeface="Comic Sans Bold"/>
                <a:sym typeface="Comic Sans Bold"/>
              </a:endParaRPr>
            </a:p>
            <a:p>
              <a:pPr algn="l">
                <a:lnSpc>
                  <a:spcPts val="3583"/>
                </a:lnSpc>
              </a:pPr>
              <a:r>
                <a:rPr lang="en-US" sz="2559">
                  <a:solidFill>
                    <a:srgbClr val="0D4D4F"/>
                  </a:solidFill>
                  <a:latin typeface="Comic Sans"/>
                  <a:ea typeface="Comic Sans"/>
                  <a:cs typeface="Comic Sans"/>
                  <a:sym typeface="Comic Sans"/>
                </a:rPr>
                <a:t>What stories in nature can you think of for each of the categories?</a:t>
              </a:r>
            </a:p>
            <a:p>
              <a:pPr marL="552704" lvl="1" indent="-276352" algn="l">
                <a:lnSpc>
                  <a:spcPts val="3583"/>
                </a:lnSpc>
                <a:buFont typeface="Arial"/>
                <a:buChar char="•"/>
              </a:pPr>
              <a:r>
                <a:rPr lang="en-US" sz="2559">
                  <a:solidFill>
                    <a:srgbClr val="0D4D4F"/>
                  </a:solidFill>
                  <a:latin typeface="Comic Sans"/>
                  <a:ea typeface="Comic Sans"/>
                  <a:cs typeface="Comic Sans"/>
                  <a:sym typeface="Comic Sans"/>
                </a:rPr>
                <a:t>Romance</a:t>
              </a:r>
            </a:p>
            <a:p>
              <a:pPr marL="552704" lvl="1" indent="-276352" algn="l">
                <a:lnSpc>
                  <a:spcPts val="3583"/>
                </a:lnSpc>
                <a:buFont typeface="Arial"/>
                <a:buChar char="•"/>
              </a:pPr>
              <a:r>
                <a:rPr lang="en-US" sz="2559">
                  <a:solidFill>
                    <a:srgbClr val="0D4D4F"/>
                  </a:solidFill>
                  <a:latin typeface="Comic Sans"/>
                  <a:ea typeface="Comic Sans"/>
                  <a:cs typeface="Comic Sans"/>
                  <a:sym typeface="Comic Sans"/>
                </a:rPr>
                <a:t>Comedy</a:t>
              </a:r>
            </a:p>
            <a:p>
              <a:pPr marL="552704" lvl="1" indent="-276352" algn="l">
                <a:lnSpc>
                  <a:spcPts val="3583"/>
                </a:lnSpc>
                <a:buFont typeface="Arial"/>
                <a:buChar char="•"/>
              </a:pPr>
              <a:r>
                <a:rPr lang="en-US" sz="2559">
                  <a:solidFill>
                    <a:srgbClr val="0D4D4F"/>
                  </a:solidFill>
                  <a:latin typeface="Comic Sans"/>
                  <a:ea typeface="Comic Sans"/>
                  <a:cs typeface="Comic Sans"/>
                  <a:sym typeface="Comic Sans"/>
                </a:rPr>
                <a:t>Tragedy</a:t>
              </a:r>
            </a:p>
            <a:p>
              <a:pPr marL="552704" lvl="1" indent="-276352" algn="l">
                <a:lnSpc>
                  <a:spcPts val="3583"/>
                </a:lnSpc>
                <a:buFont typeface="Arial"/>
                <a:buChar char="•"/>
              </a:pPr>
              <a:r>
                <a:rPr lang="en-US" sz="2560">
                  <a:solidFill>
                    <a:srgbClr val="0D4D4F"/>
                  </a:solidFill>
                  <a:latin typeface="Comic Sans"/>
                  <a:ea typeface="Comic Sans"/>
                  <a:cs typeface="Comic Sans"/>
                  <a:sym typeface="Comic Sans"/>
                </a:rPr>
                <a:t>Horror</a:t>
              </a:r>
            </a:p>
            <a:p>
              <a:pPr algn="l">
                <a:lnSpc>
                  <a:spcPts val="3583"/>
                </a:lnSpc>
              </a:pPr>
              <a:endParaRPr lang="en-US" sz="2560">
                <a:solidFill>
                  <a:srgbClr val="0D4D4F"/>
                </a:solidFill>
                <a:latin typeface="Comic Sans"/>
                <a:ea typeface="Comic Sans"/>
                <a:cs typeface="Comic Sans"/>
                <a:sym typeface="Comic Sans"/>
              </a:endParaRPr>
            </a:p>
            <a:p>
              <a:pPr algn="ctr">
                <a:lnSpc>
                  <a:spcPts val="3583"/>
                </a:lnSpc>
              </a:pPr>
              <a:r>
                <a:rPr lang="en-US" sz="2560">
                  <a:solidFill>
                    <a:srgbClr val="0D4D4F"/>
                  </a:solidFill>
                  <a:latin typeface="Comic Sans"/>
                  <a:ea typeface="Comic Sans"/>
                  <a:cs typeface="Comic Sans"/>
                  <a:sym typeface="Comic Sans"/>
                </a:rPr>
                <a:t>Think-Pair-Share</a:t>
              </a:r>
            </a:p>
            <a:p>
              <a:pPr algn="l">
                <a:lnSpc>
                  <a:spcPts val="3583"/>
                </a:lnSpc>
              </a:pPr>
              <a:endParaRPr lang="en-US" sz="2560">
                <a:solidFill>
                  <a:srgbClr val="0D4D4F"/>
                </a:solidFill>
                <a:latin typeface="Comic Sans"/>
                <a:ea typeface="Comic Sans"/>
                <a:cs typeface="Comic Sans"/>
                <a:sym typeface="Comic Sans"/>
              </a:endParaRPr>
            </a:p>
            <a:p>
              <a:pPr algn="l">
                <a:lnSpc>
                  <a:spcPts val="3583"/>
                </a:lnSpc>
              </a:pPr>
              <a:endParaRPr lang="en-US" sz="2560">
                <a:solidFill>
                  <a:srgbClr val="0D4D4F"/>
                </a:solidFill>
                <a:latin typeface="Comic Sans"/>
                <a:ea typeface="Comic Sans"/>
                <a:cs typeface="Comic Sans"/>
                <a:sym typeface="Comic Sans"/>
              </a:endParaRPr>
            </a:p>
            <a:p>
              <a:pPr algn="l">
                <a:lnSpc>
                  <a:spcPts val="3583"/>
                </a:lnSpc>
              </a:pPr>
              <a:endParaRPr lang="en-US" sz="2560">
                <a:solidFill>
                  <a:srgbClr val="0D4D4F"/>
                </a:solidFill>
                <a:latin typeface="Comic Sans"/>
                <a:ea typeface="Comic Sans"/>
                <a:cs typeface="Comic Sans"/>
                <a:sym typeface="Comic Sans"/>
              </a:endParaRPr>
            </a:p>
            <a:p>
              <a:pPr algn="l">
                <a:lnSpc>
                  <a:spcPts val="3583"/>
                </a:lnSpc>
              </a:pPr>
              <a:endParaRPr lang="en-US" sz="2560">
                <a:solidFill>
                  <a:srgbClr val="0D4D4F"/>
                </a:solidFill>
                <a:latin typeface="Comic Sans"/>
                <a:ea typeface="Comic Sans"/>
                <a:cs typeface="Comic Sans"/>
                <a:sym typeface="Comic Sans"/>
              </a:endParaRPr>
            </a:p>
          </p:txBody>
        </p:sp>
      </p:grpSp>
      <p:grpSp>
        <p:nvGrpSpPr>
          <p:cNvPr id="6" name="Group 6"/>
          <p:cNvGrpSpPr/>
          <p:nvPr/>
        </p:nvGrpSpPr>
        <p:grpSpPr>
          <a:xfrm>
            <a:off x="-11455" y="0"/>
            <a:ext cx="9753600" cy="1117403"/>
            <a:chOff x="0" y="0"/>
            <a:chExt cx="13004800" cy="1489871"/>
          </a:xfrm>
        </p:grpSpPr>
        <p:grpSp>
          <p:nvGrpSpPr>
            <p:cNvPr id="7" name="Group 7"/>
            <p:cNvGrpSpPr/>
            <p:nvPr/>
          </p:nvGrpSpPr>
          <p:grpSpPr>
            <a:xfrm>
              <a:off x="0" y="0"/>
              <a:ext cx="13004800" cy="1489871"/>
              <a:chOff x="0" y="0"/>
              <a:chExt cx="3713439" cy="425423"/>
            </a:xfrm>
          </p:grpSpPr>
          <p:sp>
            <p:nvSpPr>
              <p:cNvPr id="8" name="Freeform 8"/>
              <p:cNvSpPr/>
              <p:nvPr/>
            </p:nvSpPr>
            <p:spPr>
              <a:xfrm>
                <a:off x="0" y="0"/>
                <a:ext cx="3713439" cy="425423"/>
              </a:xfrm>
              <a:custGeom>
                <a:avLst/>
                <a:gdLst/>
                <a:ahLst/>
                <a:cxnLst/>
                <a:rect l="l" t="t" r="r" b="b"/>
                <a:pathLst>
                  <a:path w="3713439" h="425423">
                    <a:moveTo>
                      <a:pt x="0" y="0"/>
                    </a:moveTo>
                    <a:lnTo>
                      <a:pt x="3713439" y="0"/>
                    </a:lnTo>
                    <a:lnTo>
                      <a:pt x="3713439" y="425423"/>
                    </a:lnTo>
                    <a:lnTo>
                      <a:pt x="0" y="425423"/>
                    </a:lnTo>
                    <a:close/>
                  </a:path>
                </a:pathLst>
              </a:custGeom>
              <a:gradFill rotWithShape="1">
                <a:gsLst>
                  <a:gs pos="0">
                    <a:srgbClr val="0D4D4F">
                      <a:alpha val="100000"/>
                    </a:srgbClr>
                  </a:gs>
                  <a:gs pos="50000">
                    <a:srgbClr val="85CFBA">
                      <a:alpha val="100000"/>
                    </a:srgbClr>
                  </a:gs>
                  <a:gs pos="100000">
                    <a:srgbClr val="85CFBA">
                      <a:alpha val="100000"/>
                    </a:srgbClr>
                  </a:gs>
                </a:gsLst>
                <a:lin ang="0"/>
              </a:gradFill>
              <a:ln cap="sq">
                <a:noFill/>
                <a:prstDash val="solid"/>
                <a:miter/>
              </a:ln>
            </p:spPr>
            <p:txBody>
              <a:bodyPr/>
              <a:lstStyle/>
              <a:p>
                <a:endParaRPr lang="en-GB"/>
              </a:p>
            </p:txBody>
          </p:sp>
          <p:sp>
            <p:nvSpPr>
              <p:cNvPr id="9" name="TextBox 9"/>
              <p:cNvSpPr txBox="1"/>
              <p:nvPr/>
            </p:nvSpPr>
            <p:spPr>
              <a:xfrm>
                <a:off x="0" y="-19050"/>
                <a:ext cx="3713439" cy="444473"/>
              </a:xfrm>
              <a:prstGeom prst="rect">
                <a:avLst/>
              </a:prstGeom>
            </p:spPr>
            <p:txBody>
              <a:bodyPr lIns="54537" tIns="54537" rIns="54537" bIns="54537" rtlCol="0" anchor="ctr"/>
              <a:lstStyle/>
              <a:p>
                <a:pPr marL="0" lvl="0" indent="0" algn="just">
                  <a:lnSpc>
                    <a:spcPts val="1045"/>
                  </a:lnSpc>
                  <a:spcBef>
                    <a:spcPct val="0"/>
                  </a:spcBef>
                </a:pPr>
                <a:endParaRPr/>
              </a:p>
            </p:txBody>
          </p:sp>
        </p:grpSp>
        <p:sp>
          <p:nvSpPr>
            <p:cNvPr id="10" name="TextBox 10"/>
            <p:cNvSpPr txBox="1"/>
            <p:nvPr/>
          </p:nvSpPr>
          <p:spPr>
            <a:xfrm>
              <a:off x="9296728" y="420479"/>
              <a:ext cx="3387906" cy="553663"/>
            </a:xfrm>
            <a:prstGeom prst="rect">
              <a:avLst/>
            </a:prstGeom>
          </p:spPr>
          <p:txBody>
            <a:bodyPr lIns="0" tIns="0" rIns="0" bIns="0" rtlCol="0" anchor="t">
              <a:spAutoFit/>
            </a:bodyPr>
            <a:lstStyle/>
            <a:p>
              <a:pPr algn="ctr">
                <a:lnSpc>
                  <a:spcPts val="3177"/>
                </a:lnSpc>
              </a:pPr>
              <a:r>
                <a:rPr lang="en-US" sz="2269">
                  <a:solidFill>
                    <a:srgbClr val="0D4D4F"/>
                  </a:solidFill>
                  <a:latin typeface="Americane Condensed"/>
                  <a:ea typeface="Americane Condensed"/>
                  <a:cs typeface="Americane Condensed"/>
                  <a:sym typeface="Americane Condensed"/>
                </a:rPr>
                <a:t>www.wildscreenark.org</a:t>
              </a:r>
            </a:p>
          </p:txBody>
        </p:sp>
      </p:grpSp>
      <p:grpSp>
        <p:nvGrpSpPr>
          <p:cNvPr id="11" name="Group 11"/>
          <p:cNvGrpSpPr/>
          <p:nvPr/>
        </p:nvGrpSpPr>
        <p:grpSpPr>
          <a:xfrm>
            <a:off x="-11455" y="6485457"/>
            <a:ext cx="9753600" cy="838341"/>
            <a:chOff x="0" y="0"/>
            <a:chExt cx="6249258" cy="537136"/>
          </a:xfrm>
        </p:grpSpPr>
        <p:sp>
          <p:nvSpPr>
            <p:cNvPr id="12" name="Freeform 12"/>
            <p:cNvSpPr/>
            <p:nvPr/>
          </p:nvSpPr>
          <p:spPr>
            <a:xfrm>
              <a:off x="0" y="0"/>
              <a:ext cx="6249258" cy="537136"/>
            </a:xfrm>
            <a:custGeom>
              <a:avLst/>
              <a:gdLst/>
              <a:ahLst/>
              <a:cxnLst/>
              <a:rect l="l" t="t" r="r" b="b"/>
              <a:pathLst>
                <a:path w="6249258" h="537136">
                  <a:moveTo>
                    <a:pt x="0" y="0"/>
                  </a:moveTo>
                  <a:lnTo>
                    <a:pt x="6249258" y="0"/>
                  </a:lnTo>
                  <a:lnTo>
                    <a:pt x="6249258" y="537136"/>
                  </a:lnTo>
                  <a:lnTo>
                    <a:pt x="0" y="537136"/>
                  </a:lnTo>
                  <a:close/>
                </a:path>
              </a:pathLst>
            </a:custGeom>
            <a:solidFill>
              <a:srgbClr val="0D4D4F"/>
            </a:solidFill>
            <a:ln cap="sq">
              <a:noFill/>
              <a:prstDash val="solid"/>
              <a:miter/>
            </a:ln>
          </p:spPr>
          <p:txBody>
            <a:bodyPr/>
            <a:lstStyle/>
            <a:p>
              <a:endParaRPr lang="en-GB"/>
            </a:p>
          </p:txBody>
        </p:sp>
        <p:sp>
          <p:nvSpPr>
            <p:cNvPr id="13" name="TextBox 13"/>
            <p:cNvSpPr txBox="1"/>
            <p:nvPr/>
          </p:nvSpPr>
          <p:spPr>
            <a:xfrm>
              <a:off x="0" y="-19050"/>
              <a:ext cx="6249258" cy="556186"/>
            </a:xfrm>
            <a:prstGeom prst="rect">
              <a:avLst/>
            </a:prstGeom>
          </p:spPr>
          <p:txBody>
            <a:bodyPr lIns="28415" tIns="28415" rIns="28415" bIns="28415" rtlCol="0" anchor="ctr"/>
            <a:lstStyle/>
            <a:p>
              <a:pPr marL="0" lvl="0" indent="0" algn="just">
                <a:lnSpc>
                  <a:spcPts val="1045"/>
                </a:lnSpc>
                <a:spcBef>
                  <a:spcPct val="0"/>
                </a:spcBef>
              </a:pPr>
              <a:endParaRPr/>
            </a:p>
          </p:txBody>
        </p:sp>
      </p:grpSp>
      <p:grpSp>
        <p:nvGrpSpPr>
          <p:cNvPr id="14" name="Group 14"/>
          <p:cNvGrpSpPr/>
          <p:nvPr/>
        </p:nvGrpSpPr>
        <p:grpSpPr>
          <a:xfrm>
            <a:off x="154548" y="147993"/>
            <a:ext cx="3853201" cy="753790"/>
            <a:chOff x="0" y="0"/>
            <a:chExt cx="5137602" cy="1005053"/>
          </a:xfrm>
        </p:grpSpPr>
        <p:sp>
          <p:nvSpPr>
            <p:cNvPr id="15" name="Freeform 15"/>
            <p:cNvSpPr/>
            <p:nvPr/>
          </p:nvSpPr>
          <p:spPr>
            <a:xfrm>
              <a:off x="0" y="0"/>
              <a:ext cx="2041779" cy="1005053"/>
            </a:xfrm>
            <a:custGeom>
              <a:avLst/>
              <a:gdLst/>
              <a:ahLst/>
              <a:cxnLst/>
              <a:rect l="l" t="t" r="r" b="b"/>
              <a:pathLst>
                <a:path w="2041779" h="1005053">
                  <a:moveTo>
                    <a:pt x="0" y="0"/>
                  </a:moveTo>
                  <a:lnTo>
                    <a:pt x="2041779" y="0"/>
                  </a:lnTo>
                  <a:lnTo>
                    <a:pt x="2041779" y="1005053"/>
                  </a:lnTo>
                  <a:lnTo>
                    <a:pt x="0" y="1005053"/>
                  </a:lnTo>
                  <a:lnTo>
                    <a:pt x="0" y="0"/>
                  </a:lnTo>
                  <a:close/>
                </a:path>
              </a:pathLst>
            </a:custGeom>
            <a:blipFill>
              <a:blip r:embed="rId3"/>
              <a:stretch>
                <a:fillRect/>
              </a:stretch>
            </a:blipFill>
          </p:spPr>
          <p:txBody>
            <a:bodyPr/>
            <a:lstStyle/>
            <a:p>
              <a:endParaRPr lang="en-GB"/>
            </a:p>
          </p:txBody>
        </p:sp>
        <p:sp>
          <p:nvSpPr>
            <p:cNvPr id="16" name="TextBox 16"/>
            <p:cNvSpPr txBox="1"/>
            <p:nvPr/>
          </p:nvSpPr>
          <p:spPr>
            <a:xfrm>
              <a:off x="2153236" y="-9525"/>
              <a:ext cx="2984366" cy="1014578"/>
            </a:xfrm>
            <a:prstGeom prst="rect">
              <a:avLst/>
            </a:prstGeom>
          </p:spPr>
          <p:txBody>
            <a:bodyPr lIns="0" tIns="0" rIns="0" bIns="0" rtlCol="0" anchor="t">
              <a:spAutoFit/>
            </a:bodyPr>
            <a:lstStyle/>
            <a:p>
              <a:pPr algn="l">
                <a:lnSpc>
                  <a:spcPts val="2725"/>
                </a:lnSpc>
              </a:pPr>
              <a:r>
                <a:rPr lang="en-US" sz="2725">
                  <a:solidFill>
                    <a:srgbClr val="FFFFFF"/>
                  </a:solidFill>
                  <a:latin typeface="Americane Condensed"/>
                  <a:ea typeface="Americane Condensed"/>
                  <a:cs typeface="Americane Condensed"/>
                  <a:sym typeface="Americane Condensed"/>
                </a:rPr>
                <a:t>Youth Nature Photo Competition</a:t>
              </a:r>
            </a:p>
          </p:txBody>
        </p:sp>
      </p:grpSp>
      <p:sp>
        <p:nvSpPr>
          <p:cNvPr id="17" name="TextBox 17"/>
          <p:cNvSpPr txBox="1"/>
          <p:nvPr/>
        </p:nvSpPr>
        <p:spPr>
          <a:xfrm>
            <a:off x="7571922" y="6740367"/>
            <a:ext cx="1788986" cy="290420"/>
          </a:xfrm>
          <a:prstGeom prst="rect">
            <a:avLst/>
          </a:prstGeom>
        </p:spPr>
        <p:txBody>
          <a:bodyPr lIns="0" tIns="0" rIns="0" bIns="0" rtlCol="0" anchor="t">
            <a:spAutoFit/>
          </a:bodyPr>
          <a:lstStyle/>
          <a:p>
            <a:pPr algn="ctr">
              <a:lnSpc>
                <a:spcPts val="2347"/>
              </a:lnSpc>
            </a:pPr>
            <a:r>
              <a:rPr lang="en-US" sz="1677">
                <a:solidFill>
                  <a:srgbClr val="FFFFFF"/>
                </a:solidFill>
                <a:latin typeface="HvDTrial Americane Condensed"/>
                <a:ea typeface="HvDTrial Americane Condensed"/>
                <a:cs typeface="HvDTrial Americane Condensed"/>
                <a:sym typeface="HvDTrial Americane Condensed"/>
              </a:rPr>
              <a:t>© Wildscreen 2025</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20972" y="230220"/>
            <a:ext cx="1286202" cy="630388"/>
          </a:xfrm>
          <a:custGeom>
            <a:avLst/>
            <a:gdLst/>
            <a:ahLst/>
            <a:cxnLst/>
            <a:rect l="l" t="t" r="r" b="b"/>
            <a:pathLst>
              <a:path w="1286202" h="630388">
                <a:moveTo>
                  <a:pt x="0" y="0"/>
                </a:moveTo>
                <a:lnTo>
                  <a:pt x="1286201" y="0"/>
                </a:lnTo>
                <a:lnTo>
                  <a:pt x="1286201" y="630388"/>
                </a:lnTo>
                <a:lnTo>
                  <a:pt x="0" y="630388"/>
                </a:lnTo>
                <a:lnTo>
                  <a:pt x="0" y="0"/>
                </a:lnTo>
                <a:close/>
              </a:path>
            </a:pathLst>
          </a:custGeom>
          <a:blipFill>
            <a:blip r:embed="rId3"/>
            <a:stretch>
              <a:fillRect t="-200" b="-200"/>
            </a:stretch>
          </a:blipFill>
        </p:spPr>
        <p:txBody>
          <a:bodyPr/>
          <a:lstStyle/>
          <a:p>
            <a:endParaRPr lang="en-GB"/>
          </a:p>
        </p:txBody>
      </p:sp>
      <p:grpSp>
        <p:nvGrpSpPr>
          <p:cNvPr id="3" name="Group 3"/>
          <p:cNvGrpSpPr/>
          <p:nvPr/>
        </p:nvGrpSpPr>
        <p:grpSpPr>
          <a:xfrm>
            <a:off x="1912927" y="2653843"/>
            <a:ext cx="5927746" cy="1781910"/>
            <a:chOff x="0" y="0"/>
            <a:chExt cx="2927282" cy="879956"/>
          </a:xfrm>
        </p:grpSpPr>
        <p:sp>
          <p:nvSpPr>
            <p:cNvPr id="4" name="Freeform 4"/>
            <p:cNvSpPr/>
            <p:nvPr/>
          </p:nvSpPr>
          <p:spPr>
            <a:xfrm>
              <a:off x="0" y="0"/>
              <a:ext cx="2927282" cy="879956"/>
            </a:xfrm>
            <a:custGeom>
              <a:avLst/>
              <a:gdLst/>
              <a:ahLst/>
              <a:cxnLst/>
              <a:rect l="l" t="t" r="r" b="b"/>
              <a:pathLst>
                <a:path w="2927282" h="879956">
                  <a:moveTo>
                    <a:pt x="0" y="0"/>
                  </a:moveTo>
                  <a:lnTo>
                    <a:pt x="2927282" y="0"/>
                  </a:lnTo>
                  <a:lnTo>
                    <a:pt x="2927282" y="879956"/>
                  </a:lnTo>
                  <a:lnTo>
                    <a:pt x="0" y="879956"/>
                  </a:lnTo>
                  <a:close/>
                </a:path>
              </a:pathLst>
            </a:custGeom>
            <a:solidFill>
              <a:srgbClr val="000000">
                <a:alpha val="0"/>
              </a:srgbClr>
            </a:solidFill>
          </p:spPr>
          <p:txBody>
            <a:bodyPr/>
            <a:lstStyle/>
            <a:p>
              <a:endParaRPr lang="en-GB"/>
            </a:p>
          </p:txBody>
        </p:sp>
        <p:sp>
          <p:nvSpPr>
            <p:cNvPr id="5" name="TextBox 5"/>
            <p:cNvSpPr txBox="1"/>
            <p:nvPr/>
          </p:nvSpPr>
          <p:spPr>
            <a:xfrm>
              <a:off x="0" y="-76200"/>
              <a:ext cx="2927282" cy="956156"/>
            </a:xfrm>
            <a:prstGeom prst="rect">
              <a:avLst/>
            </a:prstGeom>
          </p:spPr>
          <p:txBody>
            <a:bodyPr lIns="27093" tIns="27093" rIns="27093" bIns="27093" rtlCol="0" anchor="ctr"/>
            <a:lstStyle/>
            <a:p>
              <a:pPr algn="ctr">
                <a:lnSpc>
                  <a:spcPts val="6495"/>
                </a:lnSpc>
              </a:pPr>
              <a:r>
                <a:rPr lang="en-US" sz="4639" b="1">
                  <a:solidFill>
                    <a:srgbClr val="0D4D4F"/>
                  </a:solidFill>
                  <a:latin typeface="Comic Sans Bold"/>
                  <a:ea typeface="Comic Sans Bold"/>
                  <a:cs typeface="Comic Sans Bold"/>
                  <a:sym typeface="Comic Sans Bold"/>
                </a:rPr>
                <a:t>Shooting Photos</a:t>
              </a:r>
            </a:p>
          </p:txBody>
        </p:sp>
      </p:grpSp>
      <p:grpSp>
        <p:nvGrpSpPr>
          <p:cNvPr id="6" name="Group 6"/>
          <p:cNvGrpSpPr/>
          <p:nvPr/>
        </p:nvGrpSpPr>
        <p:grpSpPr>
          <a:xfrm>
            <a:off x="-11455" y="0"/>
            <a:ext cx="9753600" cy="1117403"/>
            <a:chOff x="0" y="0"/>
            <a:chExt cx="13004800" cy="1489871"/>
          </a:xfrm>
        </p:grpSpPr>
        <p:grpSp>
          <p:nvGrpSpPr>
            <p:cNvPr id="7" name="Group 7"/>
            <p:cNvGrpSpPr/>
            <p:nvPr/>
          </p:nvGrpSpPr>
          <p:grpSpPr>
            <a:xfrm>
              <a:off x="0" y="0"/>
              <a:ext cx="13004800" cy="1489871"/>
              <a:chOff x="0" y="0"/>
              <a:chExt cx="3713439" cy="425423"/>
            </a:xfrm>
          </p:grpSpPr>
          <p:sp>
            <p:nvSpPr>
              <p:cNvPr id="8" name="Freeform 8"/>
              <p:cNvSpPr/>
              <p:nvPr/>
            </p:nvSpPr>
            <p:spPr>
              <a:xfrm>
                <a:off x="0" y="0"/>
                <a:ext cx="3713439" cy="425423"/>
              </a:xfrm>
              <a:custGeom>
                <a:avLst/>
                <a:gdLst/>
                <a:ahLst/>
                <a:cxnLst/>
                <a:rect l="l" t="t" r="r" b="b"/>
                <a:pathLst>
                  <a:path w="3713439" h="425423">
                    <a:moveTo>
                      <a:pt x="0" y="0"/>
                    </a:moveTo>
                    <a:lnTo>
                      <a:pt x="3713439" y="0"/>
                    </a:lnTo>
                    <a:lnTo>
                      <a:pt x="3713439" y="425423"/>
                    </a:lnTo>
                    <a:lnTo>
                      <a:pt x="0" y="425423"/>
                    </a:lnTo>
                    <a:close/>
                  </a:path>
                </a:pathLst>
              </a:custGeom>
              <a:gradFill rotWithShape="1">
                <a:gsLst>
                  <a:gs pos="0">
                    <a:srgbClr val="0D4D4F">
                      <a:alpha val="100000"/>
                    </a:srgbClr>
                  </a:gs>
                  <a:gs pos="50000">
                    <a:srgbClr val="85CFBA">
                      <a:alpha val="100000"/>
                    </a:srgbClr>
                  </a:gs>
                  <a:gs pos="100000">
                    <a:srgbClr val="85CFBA">
                      <a:alpha val="100000"/>
                    </a:srgbClr>
                  </a:gs>
                </a:gsLst>
                <a:lin ang="0"/>
              </a:gradFill>
              <a:ln cap="sq">
                <a:noFill/>
                <a:prstDash val="solid"/>
                <a:miter/>
              </a:ln>
            </p:spPr>
            <p:txBody>
              <a:bodyPr/>
              <a:lstStyle/>
              <a:p>
                <a:endParaRPr lang="en-GB"/>
              </a:p>
            </p:txBody>
          </p:sp>
          <p:sp>
            <p:nvSpPr>
              <p:cNvPr id="9" name="TextBox 9"/>
              <p:cNvSpPr txBox="1"/>
              <p:nvPr/>
            </p:nvSpPr>
            <p:spPr>
              <a:xfrm>
                <a:off x="0" y="-19050"/>
                <a:ext cx="3713439" cy="444473"/>
              </a:xfrm>
              <a:prstGeom prst="rect">
                <a:avLst/>
              </a:prstGeom>
            </p:spPr>
            <p:txBody>
              <a:bodyPr lIns="54537" tIns="54537" rIns="54537" bIns="54537" rtlCol="0" anchor="ctr"/>
              <a:lstStyle/>
              <a:p>
                <a:pPr marL="0" lvl="0" indent="0" algn="just">
                  <a:lnSpc>
                    <a:spcPts val="1045"/>
                  </a:lnSpc>
                  <a:spcBef>
                    <a:spcPct val="0"/>
                  </a:spcBef>
                </a:pPr>
                <a:endParaRPr/>
              </a:p>
            </p:txBody>
          </p:sp>
        </p:grpSp>
        <p:sp>
          <p:nvSpPr>
            <p:cNvPr id="10" name="TextBox 10"/>
            <p:cNvSpPr txBox="1"/>
            <p:nvPr/>
          </p:nvSpPr>
          <p:spPr>
            <a:xfrm>
              <a:off x="9296728" y="420479"/>
              <a:ext cx="3387906" cy="553663"/>
            </a:xfrm>
            <a:prstGeom prst="rect">
              <a:avLst/>
            </a:prstGeom>
          </p:spPr>
          <p:txBody>
            <a:bodyPr lIns="0" tIns="0" rIns="0" bIns="0" rtlCol="0" anchor="t">
              <a:spAutoFit/>
            </a:bodyPr>
            <a:lstStyle/>
            <a:p>
              <a:pPr algn="ctr">
                <a:lnSpc>
                  <a:spcPts val="3177"/>
                </a:lnSpc>
              </a:pPr>
              <a:r>
                <a:rPr lang="en-US" sz="2269">
                  <a:solidFill>
                    <a:srgbClr val="0D4D4F"/>
                  </a:solidFill>
                  <a:latin typeface="Americane Condensed"/>
                  <a:ea typeface="Americane Condensed"/>
                  <a:cs typeface="Americane Condensed"/>
                  <a:sym typeface="Americane Condensed"/>
                </a:rPr>
                <a:t>www.wildscreenark.org</a:t>
              </a:r>
            </a:p>
          </p:txBody>
        </p:sp>
      </p:grpSp>
      <p:grpSp>
        <p:nvGrpSpPr>
          <p:cNvPr id="11" name="Group 11"/>
          <p:cNvGrpSpPr/>
          <p:nvPr/>
        </p:nvGrpSpPr>
        <p:grpSpPr>
          <a:xfrm>
            <a:off x="-11455" y="6485457"/>
            <a:ext cx="9753600" cy="838341"/>
            <a:chOff x="0" y="0"/>
            <a:chExt cx="6249258" cy="537136"/>
          </a:xfrm>
        </p:grpSpPr>
        <p:sp>
          <p:nvSpPr>
            <p:cNvPr id="12" name="Freeform 12"/>
            <p:cNvSpPr/>
            <p:nvPr/>
          </p:nvSpPr>
          <p:spPr>
            <a:xfrm>
              <a:off x="0" y="0"/>
              <a:ext cx="6249258" cy="537136"/>
            </a:xfrm>
            <a:custGeom>
              <a:avLst/>
              <a:gdLst/>
              <a:ahLst/>
              <a:cxnLst/>
              <a:rect l="l" t="t" r="r" b="b"/>
              <a:pathLst>
                <a:path w="6249258" h="537136">
                  <a:moveTo>
                    <a:pt x="0" y="0"/>
                  </a:moveTo>
                  <a:lnTo>
                    <a:pt x="6249258" y="0"/>
                  </a:lnTo>
                  <a:lnTo>
                    <a:pt x="6249258" y="537136"/>
                  </a:lnTo>
                  <a:lnTo>
                    <a:pt x="0" y="537136"/>
                  </a:lnTo>
                  <a:close/>
                </a:path>
              </a:pathLst>
            </a:custGeom>
            <a:solidFill>
              <a:srgbClr val="0D4D4F"/>
            </a:solidFill>
            <a:ln cap="sq">
              <a:noFill/>
              <a:prstDash val="solid"/>
              <a:miter/>
            </a:ln>
          </p:spPr>
          <p:txBody>
            <a:bodyPr/>
            <a:lstStyle/>
            <a:p>
              <a:endParaRPr lang="en-GB"/>
            </a:p>
          </p:txBody>
        </p:sp>
        <p:sp>
          <p:nvSpPr>
            <p:cNvPr id="13" name="TextBox 13"/>
            <p:cNvSpPr txBox="1"/>
            <p:nvPr/>
          </p:nvSpPr>
          <p:spPr>
            <a:xfrm>
              <a:off x="0" y="-19050"/>
              <a:ext cx="6249258" cy="556186"/>
            </a:xfrm>
            <a:prstGeom prst="rect">
              <a:avLst/>
            </a:prstGeom>
          </p:spPr>
          <p:txBody>
            <a:bodyPr lIns="28415" tIns="28415" rIns="28415" bIns="28415" rtlCol="0" anchor="ctr"/>
            <a:lstStyle/>
            <a:p>
              <a:pPr marL="0" lvl="0" indent="0" algn="just">
                <a:lnSpc>
                  <a:spcPts val="1045"/>
                </a:lnSpc>
                <a:spcBef>
                  <a:spcPct val="0"/>
                </a:spcBef>
              </a:pPr>
              <a:endParaRPr/>
            </a:p>
          </p:txBody>
        </p:sp>
      </p:grpSp>
      <p:grpSp>
        <p:nvGrpSpPr>
          <p:cNvPr id="14" name="Group 14"/>
          <p:cNvGrpSpPr/>
          <p:nvPr/>
        </p:nvGrpSpPr>
        <p:grpSpPr>
          <a:xfrm>
            <a:off x="154548" y="147993"/>
            <a:ext cx="3853201" cy="753790"/>
            <a:chOff x="0" y="0"/>
            <a:chExt cx="5137602" cy="1005053"/>
          </a:xfrm>
        </p:grpSpPr>
        <p:sp>
          <p:nvSpPr>
            <p:cNvPr id="15" name="Freeform 15"/>
            <p:cNvSpPr/>
            <p:nvPr/>
          </p:nvSpPr>
          <p:spPr>
            <a:xfrm>
              <a:off x="0" y="0"/>
              <a:ext cx="2041779" cy="1005053"/>
            </a:xfrm>
            <a:custGeom>
              <a:avLst/>
              <a:gdLst/>
              <a:ahLst/>
              <a:cxnLst/>
              <a:rect l="l" t="t" r="r" b="b"/>
              <a:pathLst>
                <a:path w="2041779" h="1005053">
                  <a:moveTo>
                    <a:pt x="0" y="0"/>
                  </a:moveTo>
                  <a:lnTo>
                    <a:pt x="2041779" y="0"/>
                  </a:lnTo>
                  <a:lnTo>
                    <a:pt x="2041779" y="1005053"/>
                  </a:lnTo>
                  <a:lnTo>
                    <a:pt x="0" y="1005053"/>
                  </a:lnTo>
                  <a:lnTo>
                    <a:pt x="0" y="0"/>
                  </a:lnTo>
                  <a:close/>
                </a:path>
              </a:pathLst>
            </a:custGeom>
            <a:blipFill>
              <a:blip r:embed="rId3"/>
              <a:stretch>
                <a:fillRect/>
              </a:stretch>
            </a:blipFill>
          </p:spPr>
          <p:txBody>
            <a:bodyPr/>
            <a:lstStyle/>
            <a:p>
              <a:endParaRPr lang="en-GB"/>
            </a:p>
          </p:txBody>
        </p:sp>
        <p:sp>
          <p:nvSpPr>
            <p:cNvPr id="16" name="TextBox 16"/>
            <p:cNvSpPr txBox="1"/>
            <p:nvPr/>
          </p:nvSpPr>
          <p:spPr>
            <a:xfrm>
              <a:off x="2153236" y="-9525"/>
              <a:ext cx="2984366" cy="1014578"/>
            </a:xfrm>
            <a:prstGeom prst="rect">
              <a:avLst/>
            </a:prstGeom>
          </p:spPr>
          <p:txBody>
            <a:bodyPr lIns="0" tIns="0" rIns="0" bIns="0" rtlCol="0" anchor="t">
              <a:spAutoFit/>
            </a:bodyPr>
            <a:lstStyle/>
            <a:p>
              <a:pPr algn="l">
                <a:lnSpc>
                  <a:spcPts val="2725"/>
                </a:lnSpc>
              </a:pPr>
              <a:r>
                <a:rPr lang="en-US" sz="2725">
                  <a:solidFill>
                    <a:srgbClr val="FFFFFF"/>
                  </a:solidFill>
                  <a:latin typeface="Americane Condensed"/>
                  <a:ea typeface="Americane Condensed"/>
                  <a:cs typeface="Americane Condensed"/>
                  <a:sym typeface="Americane Condensed"/>
                </a:rPr>
                <a:t>Youth Nature Photo Competition</a:t>
              </a:r>
            </a:p>
          </p:txBody>
        </p:sp>
      </p:grpSp>
      <p:sp>
        <p:nvSpPr>
          <p:cNvPr id="17" name="TextBox 17"/>
          <p:cNvSpPr txBox="1"/>
          <p:nvPr/>
        </p:nvSpPr>
        <p:spPr>
          <a:xfrm>
            <a:off x="7571922" y="6740367"/>
            <a:ext cx="1788986" cy="290420"/>
          </a:xfrm>
          <a:prstGeom prst="rect">
            <a:avLst/>
          </a:prstGeom>
        </p:spPr>
        <p:txBody>
          <a:bodyPr lIns="0" tIns="0" rIns="0" bIns="0" rtlCol="0" anchor="t">
            <a:spAutoFit/>
          </a:bodyPr>
          <a:lstStyle/>
          <a:p>
            <a:pPr algn="ctr">
              <a:lnSpc>
                <a:spcPts val="2347"/>
              </a:lnSpc>
            </a:pPr>
            <a:r>
              <a:rPr lang="en-US" sz="1677">
                <a:solidFill>
                  <a:srgbClr val="FFFFFF"/>
                </a:solidFill>
                <a:latin typeface="HvDTrial Americane Condensed"/>
                <a:ea typeface="HvDTrial Americane Condensed"/>
                <a:cs typeface="HvDTrial Americane Condensed"/>
                <a:sym typeface="HvDTrial Americane Condensed"/>
              </a:rPr>
              <a:t>© Wildscreen 2025</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20972" y="277845"/>
            <a:ext cx="1286202" cy="630388"/>
          </a:xfrm>
          <a:custGeom>
            <a:avLst/>
            <a:gdLst/>
            <a:ahLst/>
            <a:cxnLst/>
            <a:rect l="l" t="t" r="r" b="b"/>
            <a:pathLst>
              <a:path w="1286202" h="630388">
                <a:moveTo>
                  <a:pt x="0" y="0"/>
                </a:moveTo>
                <a:lnTo>
                  <a:pt x="1286201" y="0"/>
                </a:lnTo>
                <a:lnTo>
                  <a:pt x="1286201" y="630388"/>
                </a:lnTo>
                <a:lnTo>
                  <a:pt x="0" y="630388"/>
                </a:lnTo>
                <a:lnTo>
                  <a:pt x="0" y="0"/>
                </a:lnTo>
                <a:close/>
              </a:path>
            </a:pathLst>
          </a:custGeom>
          <a:blipFill>
            <a:blip r:embed="rId3"/>
            <a:stretch>
              <a:fillRect t="-200" b="-200"/>
            </a:stretch>
          </a:blipFill>
        </p:spPr>
        <p:txBody>
          <a:bodyPr/>
          <a:lstStyle/>
          <a:p>
            <a:endParaRPr lang="en-GB"/>
          </a:p>
        </p:txBody>
      </p:sp>
      <p:grpSp>
        <p:nvGrpSpPr>
          <p:cNvPr id="3" name="Group 3"/>
          <p:cNvGrpSpPr/>
          <p:nvPr/>
        </p:nvGrpSpPr>
        <p:grpSpPr>
          <a:xfrm>
            <a:off x="369870" y="1482875"/>
            <a:ext cx="9013861" cy="5351059"/>
            <a:chOff x="0" y="0"/>
            <a:chExt cx="4451289" cy="2642498"/>
          </a:xfrm>
        </p:grpSpPr>
        <p:sp>
          <p:nvSpPr>
            <p:cNvPr id="4" name="Freeform 4"/>
            <p:cNvSpPr/>
            <p:nvPr/>
          </p:nvSpPr>
          <p:spPr>
            <a:xfrm>
              <a:off x="0" y="0"/>
              <a:ext cx="4451290" cy="2642498"/>
            </a:xfrm>
            <a:custGeom>
              <a:avLst/>
              <a:gdLst/>
              <a:ahLst/>
              <a:cxnLst/>
              <a:rect l="l" t="t" r="r" b="b"/>
              <a:pathLst>
                <a:path w="4451290" h="2642498">
                  <a:moveTo>
                    <a:pt x="0" y="0"/>
                  </a:moveTo>
                  <a:lnTo>
                    <a:pt x="4451290" y="0"/>
                  </a:lnTo>
                  <a:lnTo>
                    <a:pt x="4451290" y="2642498"/>
                  </a:lnTo>
                  <a:lnTo>
                    <a:pt x="0" y="2642498"/>
                  </a:lnTo>
                  <a:close/>
                </a:path>
              </a:pathLst>
            </a:custGeom>
            <a:solidFill>
              <a:srgbClr val="000000">
                <a:alpha val="0"/>
              </a:srgbClr>
            </a:solidFill>
          </p:spPr>
          <p:txBody>
            <a:bodyPr/>
            <a:lstStyle/>
            <a:p>
              <a:endParaRPr lang="en-GB"/>
            </a:p>
          </p:txBody>
        </p:sp>
        <p:sp>
          <p:nvSpPr>
            <p:cNvPr id="5" name="TextBox 5"/>
            <p:cNvSpPr txBox="1"/>
            <p:nvPr/>
          </p:nvSpPr>
          <p:spPr>
            <a:xfrm>
              <a:off x="0" y="-66675"/>
              <a:ext cx="4451289" cy="2709173"/>
            </a:xfrm>
            <a:prstGeom prst="rect">
              <a:avLst/>
            </a:prstGeom>
          </p:spPr>
          <p:txBody>
            <a:bodyPr lIns="27093" tIns="27093" rIns="27093" bIns="27093" rtlCol="0" anchor="ctr"/>
            <a:lstStyle/>
            <a:p>
              <a:pPr algn="ctr">
                <a:lnSpc>
                  <a:spcPts val="4778"/>
                </a:lnSpc>
              </a:pPr>
              <a:r>
                <a:rPr lang="en-US" sz="3413" b="1">
                  <a:solidFill>
                    <a:srgbClr val="0D4D4F"/>
                  </a:solidFill>
                  <a:latin typeface="Comic Sans Bold"/>
                  <a:ea typeface="Comic Sans Bold"/>
                  <a:cs typeface="Comic Sans Bold"/>
                  <a:sym typeface="Comic Sans Bold"/>
                </a:rPr>
                <a:t>Shooting photos</a:t>
              </a:r>
            </a:p>
            <a:p>
              <a:pPr algn="ctr">
                <a:lnSpc>
                  <a:spcPts val="4778"/>
                </a:lnSpc>
              </a:pPr>
              <a:endParaRPr lang="en-US" sz="3413" b="1">
                <a:solidFill>
                  <a:srgbClr val="0D4D4F"/>
                </a:solidFill>
                <a:latin typeface="Comic Sans Bold"/>
                <a:ea typeface="Comic Sans Bold"/>
                <a:cs typeface="Comic Sans Bold"/>
                <a:sym typeface="Comic Sans Bold"/>
              </a:endParaRPr>
            </a:p>
            <a:p>
              <a:pPr marL="552704" lvl="1" indent="-276352" algn="l">
                <a:lnSpc>
                  <a:spcPts val="3583"/>
                </a:lnSpc>
                <a:buFont typeface="Arial"/>
                <a:buChar char="•"/>
              </a:pPr>
              <a:r>
                <a:rPr lang="en-US" sz="2560">
                  <a:solidFill>
                    <a:srgbClr val="0D4D4F"/>
                  </a:solidFill>
                  <a:latin typeface="Comic Sans"/>
                  <a:ea typeface="Comic Sans"/>
                  <a:cs typeface="Comic Sans"/>
                  <a:sym typeface="Comic Sans"/>
                </a:rPr>
                <a:t>What makes a good photo of nature?</a:t>
              </a:r>
            </a:p>
            <a:p>
              <a:pPr algn="l">
                <a:lnSpc>
                  <a:spcPts val="3583"/>
                </a:lnSpc>
              </a:pPr>
              <a:endParaRPr lang="en-US" sz="2560">
                <a:solidFill>
                  <a:srgbClr val="0D4D4F"/>
                </a:solidFill>
                <a:latin typeface="Comic Sans"/>
                <a:ea typeface="Comic Sans"/>
                <a:cs typeface="Comic Sans"/>
                <a:sym typeface="Comic Sans"/>
              </a:endParaRPr>
            </a:p>
            <a:p>
              <a:pPr marL="552704" lvl="1" indent="-276352" algn="l">
                <a:lnSpc>
                  <a:spcPts val="3583"/>
                </a:lnSpc>
                <a:buFont typeface="Arial"/>
                <a:buChar char="•"/>
              </a:pPr>
              <a:r>
                <a:rPr lang="en-US" sz="2560">
                  <a:solidFill>
                    <a:srgbClr val="0D4D4F"/>
                  </a:solidFill>
                  <a:latin typeface="Comic Sans"/>
                  <a:ea typeface="Comic Sans"/>
                  <a:cs typeface="Comic Sans"/>
                  <a:sym typeface="Comic Sans"/>
                </a:rPr>
                <a:t>Do you take photos of nature yourself?</a:t>
              </a:r>
            </a:p>
            <a:p>
              <a:pPr algn="l">
                <a:lnSpc>
                  <a:spcPts val="3583"/>
                </a:lnSpc>
              </a:pPr>
              <a:endParaRPr lang="en-US" sz="2560">
                <a:solidFill>
                  <a:srgbClr val="0D4D4F"/>
                </a:solidFill>
                <a:latin typeface="Comic Sans"/>
                <a:ea typeface="Comic Sans"/>
                <a:cs typeface="Comic Sans"/>
                <a:sym typeface="Comic Sans"/>
              </a:endParaRPr>
            </a:p>
            <a:p>
              <a:pPr marL="552704" lvl="1" indent="-276352" algn="l">
                <a:lnSpc>
                  <a:spcPts val="3583"/>
                </a:lnSpc>
                <a:buFont typeface="Arial"/>
                <a:buChar char="•"/>
              </a:pPr>
              <a:r>
                <a:rPr lang="en-US" sz="2560">
                  <a:solidFill>
                    <a:srgbClr val="0D4D4F"/>
                  </a:solidFill>
                  <a:latin typeface="Comic Sans"/>
                  <a:ea typeface="Comic Sans"/>
                  <a:cs typeface="Comic Sans"/>
                  <a:sym typeface="Comic Sans"/>
                </a:rPr>
                <a:t>How do you make yours “good”</a:t>
              </a:r>
            </a:p>
            <a:p>
              <a:pPr algn="l">
                <a:lnSpc>
                  <a:spcPts val="3583"/>
                </a:lnSpc>
              </a:pPr>
              <a:endParaRPr lang="en-US" sz="2560">
                <a:solidFill>
                  <a:srgbClr val="0D4D4F"/>
                </a:solidFill>
                <a:latin typeface="Comic Sans"/>
                <a:ea typeface="Comic Sans"/>
                <a:cs typeface="Comic Sans"/>
                <a:sym typeface="Comic Sans"/>
              </a:endParaRPr>
            </a:p>
            <a:p>
              <a:pPr algn="l">
                <a:lnSpc>
                  <a:spcPts val="3583"/>
                </a:lnSpc>
              </a:pPr>
              <a:endParaRPr lang="en-US" sz="2560">
                <a:solidFill>
                  <a:srgbClr val="0D4D4F"/>
                </a:solidFill>
                <a:latin typeface="Comic Sans"/>
                <a:ea typeface="Comic Sans"/>
                <a:cs typeface="Comic Sans"/>
                <a:sym typeface="Comic Sans"/>
              </a:endParaRPr>
            </a:p>
            <a:p>
              <a:pPr algn="l">
                <a:lnSpc>
                  <a:spcPts val="3583"/>
                </a:lnSpc>
              </a:pPr>
              <a:endParaRPr lang="en-US" sz="2560">
                <a:solidFill>
                  <a:srgbClr val="0D4D4F"/>
                </a:solidFill>
                <a:latin typeface="Comic Sans"/>
                <a:ea typeface="Comic Sans"/>
                <a:cs typeface="Comic Sans"/>
                <a:sym typeface="Comic Sans"/>
              </a:endParaRPr>
            </a:p>
            <a:p>
              <a:pPr algn="l">
                <a:lnSpc>
                  <a:spcPts val="3583"/>
                </a:lnSpc>
              </a:pPr>
              <a:endParaRPr lang="en-US" sz="2560">
                <a:solidFill>
                  <a:srgbClr val="0D4D4F"/>
                </a:solidFill>
                <a:latin typeface="Comic Sans"/>
                <a:ea typeface="Comic Sans"/>
                <a:cs typeface="Comic Sans"/>
                <a:sym typeface="Comic Sans"/>
              </a:endParaRPr>
            </a:p>
          </p:txBody>
        </p:sp>
      </p:grpSp>
      <p:grpSp>
        <p:nvGrpSpPr>
          <p:cNvPr id="6" name="Group 6"/>
          <p:cNvGrpSpPr/>
          <p:nvPr/>
        </p:nvGrpSpPr>
        <p:grpSpPr>
          <a:xfrm>
            <a:off x="-11455" y="0"/>
            <a:ext cx="9753600" cy="1117403"/>
            <a:chOff x="0" y="0"/>
            <a:chExt cx="13004800" cy="1489871"/>
          </a:xfrm>
        </p:grpSpPr>
        <p:grpSp>
          <p:nvGrpSpPr>
            <p:cNvPr id="7" name="Group 7"/>
            <p:cNvGrpSpPr/>
            <p:nvPr/>
          </p:nvGrpSpPr>
          <p:grpSpPr>
            <a:xfrm>
              <a:off x="0" y="0"/>
              <a:ext cx="13004800" cy="1489871"/>
              <a:chOff x="0" y="0"/>
              <a:chExt cx="3713439" cy="425423"/>
            </a:xfrm>
          </p:grpSpPr>
          <p:sp>
            <p:nvSpPr>
              <p:cNvPr id="8" name="Freeform 8"/>
              <p:cNvSpPr/>
              <p:nvPr/>
            </p:nvSpPr>
            <p:spPr>
              <a:xfrm>
                <a:off x="0" y="0"/>
                <a:ext cx="3713439" cy="425423"/>
              </a:xfrm>
              <a:custGeom>
                <a:avLst/>
                <a:gdLst/>
                <a:ahLst/>
                <a:cxnLst/>
                <a:rect l="l" t="t" r="r" b="b"/>
                <a:pathLst>
                  <a:path w="3713439" h="425423">
                    <a:moveTo>
                      <a:pt x="0" y="0"/>
                    </a:moveTo>
                    <a:lnTo>
                      <a:pt x="3713439" y="0"/>
                    </a:lnTo>
                    <a:lnTo>
                      <a:pt x="3713439" y="425423"/>
                    </a:lnTo>
                    <a:lnTo>
                      <a:pt x="0" y="425423"/>
                    </a:lnTo>
                    <a:close/>
                  </a:path>
                </a:pathLst>
              </a:custGeom>
              <a:gradFill rotWithShape="1">
                <a:gsLst>
                  <a:gs pos="0">
                    <a:srgbClr val="0D4D4F">
                      <a:alpha val="100000"/>
                    </a:srgbClr>
                  </a:gs>
                  <a:gs pos="50000">
                    <a:srgbClr val="85CFBA">
                      <a:alpha val="100000"/>
                    </a:srgbClr>
                  </a:gs>
                  <a:gs pos="100000">
                    <a:srgbClr val="85CFBA">
                      <a:alpha val="100000"/>
                    </a:srgbClr>
                  </a:gs>
                </a:gsLst>
                <a:lin ang="0"/>
              </a:gradFill>
              <a:ln cap="sq">
                <a:noFill/>
                <a:prstDash val="solid"/>
                <a:miter/>
              </a:ln>
            </p:spPr>
            <p:txBody>
              <a:bodyPr/>
              <a:lstStyle/>
              <a:p>
                <a:endParaRPr lang="en-GB"/>
              </a:p>
            </p:txBody>
          </p:sp>
          <p:sp>
            <p:nvSpPr>
              <p:cNvPr id="9" name="TextBox 9"/>
              <p:cNvSpPr txBox="1"/>
              <p:nvPr/>
            </p:nvSpPr>
            <p:spPr>
              <a:xfrm>
                <a:off x="0" y="-19050"/>
                <a:ext cx="3713439" cy="444473"/>
              </a:xfrm>
              <a:prstGeom prst="rect">
                <a:avLst/>
              </a:prstGeom>
            </p:spPr>
            <p:txBody>
              <a:bodyPr lIns="54537" tIns="54537" rIns="54537" bIns="54537" rtlCol="0" anchor="ctr"/>
              <a:lstStyle/>
              <a:p>
                <a:pPr marL="0" lvl="0" indent="0" algn="just">
                  <a:lnSpc>
                    <a:spcPts val="1045"/>
                  </a:lnSpc>
                  <a:spcBef>
                    <a:spcPct val="0"/>
                  </a:spcBef>
                </a:pPr>
                <a:endParaRPr/>
              </a:p>
            </p:txBody>
          </p:sp>
        </p:grpSp>
        <p:sp>
          <p:nvSpPr>
            <p:cNvPr id="10" name="TextBox 10"/>
            <p:cNvSpPr txBox="1"/>
            <p:nvPr/>
          </p:nvSpPr>
          <p:spPr>
            <a:xfrm>
              <a:off x="9296728" y="420479"/>
              <a:ext cx="3387906" cy="553663"/>
            </a:xfrm>
            <a:prstGeom prst="rect">
              <a:avLst/>
            </a:prstGeom>
          </p:spPr>
          <p:txBody>
            <a:bodyPr lIns="0" tIns="0" rIns="0" bIns="0" rtlCol="0" anchor="t">
              <a:spAutoFit/>
            </a:bodyPr>
            <a:lstStyle/>
            <a:p>
              <a:pPr algn="ctr">
                <a:lnSpc>
                  <a:spcPts val="3177"/>
                </a:lnSpc>
              </a:pPr>
              <a:r>
                <a:rPr lang="en-US" sz="2269">
                  <a:solidFill>
                    <a:srgbClr val="0D4D4F"/>
                  </a:solidFill>
                  <a:latin typeface="Americane Condensed"/>
                  <a:ea typeface="Americane Condensed"/>
                  <a:cs typeface="Americane Condensed"/>
                  <a:sym typeface="Americane Condensed"/>
                </a:rPr>
                <a:t>www.wildscreenark.org</a:t>
              </a:r>
            </a:p>
          </p:txBody>
        </p:sp>
      </p:grpSp>
      <p:grpSp>
        <p:nvGrpSpPr>
          <p:cNvPr id="11" name="Group 11"/>
          <p:cNvGrpSpPr/>
          <p:nvPr/>
        </p:nvGrpSpPr>
        <p:grpSpPr>
          <a:xfrm>
            <a:off x="-11455" y="6485457"/>
            <a:ext cx="9753600" cy="838341"/>
            <a:chOff x="0" y="0"/>
            <a:chExt cx="6249258" cy="537136"/>
          </a:xfrm>
        </p:grpSpPr>
        <p:sp>
          <p:nvSpPr>
            <p:cNvPr id="12" name="Freeform 12"/>
            <p:cNvSpPr/>
            <p:nvPr/>
          </p:nvSpPr>
          <p:spPr>
            <a:xfrm>
              <a:off x="0" y="0"/>
              <a:ext cx="6249258" cy="537136"/>
            </a:xfrm>
            <a:custGeom>
              <a:avLst/>
              <a:gdLst/>
              <a:ahLst/>
              <a:cxnLst/>
              <a:rect l="l" t="t" r="r" b="b"/>
              <a:pathLst>
                <a:path w="6249258" h="537136">
                  <a:moveTo>
                    <a:pt x="0" y="0"/>
                  </a:moveTo>
                  <a:lnTo>
                    <a:pt x="6249258" y="0"/>
                  </a:lnTo>
                  <a:lnTo>
                    <a:pt x="6249258" y="537136"/>
                  </a:lnTo>
                  <a:lnTo>
                    <a:pt x="0" y="537136"/>
                  </a:lnTo>
                  <a:close/>
                </a:path>
              </a:pathLst>
            </a:custGeom>
            <a:solidFill>
              <a:srgbClr val="0D4D4F"/>
            </a:solidFill>
            <a:ln cap="sq">
              <a:noFill/>
              <a:prstDash val="solid"/>
              <a:miter/>
            </a:ln>
          </p:spPr>
          <p:txBody>
            <a:bodyPr/>
            <a:lstStyle/>
            <a:p>
              <a:endParaRPr lang="en-GB"/>
            </a:p>
          </p:txBody>
        </p:sp>
        <p:sp>
          <p:nvSpPr>
            <p:cNvPr id="13" name="TextBox 13"/>
            <p:cNvSpPr txBox="1"/>
            <p:nvPr/>
          </p:nvSpPr>
          <p:spPr>
            <a:xfrm>
              <a:off x="0" y="-19050"/>
              <a:ext cx="6249258" cy="556186"/>
            </a:xfrm>
            <a:prstGeom prst="rect">
              <a:avLst/>
            </a:prstGeom>
          </p:spPr>
          <p:txBody>
            <a:bodyPr lIns="28415" tIns="28415" rIns="28415" bIns="28415" rtlCol="0" anchor="ctr"/>
            <a:lstStyle/>
            <a:p>
              <a:pPr marL="0" lvl="0" indent="0" algn="just">
                <a:lnSpc>
                  <a:spcPts val="1045"/>
                </a:lnSpc>
                <a:spcBef>
                  <a:spcPct val="0"/>
                </a:spcBef>
              </a:pPr>
              <a:endParaRPr/>
            </a:p>
          </p:txBody>
        </p:sp>
      </p:grpSp>
      <p:grpSp>
        <p:nvGrpSpPr>
          <p:cNvPr id="14" name="Group 14"/>
          <p:cNvGrpSpPr/>
          <p:nvPr/>
        </p:nvGrpSpPr>
        <p:grpSpPr>
          <a:xfrm>
            <a:off x="154548" y="147993"/>
            <a:ext cx="3853201" cy="753790"/>
            <a:chOff x="0" y="0"/>
            <a:chExt cx="5137602" cy="1005053"/>
          </a:xfrm>
        </p:grpSpPr>
        <p:sp>
          <p:nvSpPr>
            <p:cNvPr id="15" name="Freeform 15"/>
            <p:cNvSpPr/>
            <p:nvPr/>
          </p:nvSpPr>
          <p:spPr>
            <a:xfrm>
              <a:off x="0" y="0"/>
              <a:ext cx="2041779" cy="1005053"/>
            </a:xfrm>
            <a:custGeom>
              <a:avLst/>
              <a:gdLst/>
              <a:ahLst/>
              <a:cxnLst/>
              <a:rect l="l" t="t" r="r" b="b"/>
              <a:pathLst>
                <a:path w="2041779" h="1005053">
                  <a:moveTo>
                    <a:pt x="0" y="0"/>
                  </a:moveTo>
                  <a:lnTo>
                    <a:pt x="2041779" y="0"/>
                  </a:lnTo>
                  <a:lnTo>
                    <a:pt x="2041779" y="1005053"/>
                  </a:lnTo>
                  <a:lnTo>
                    <a:pt x="0" y="1005053"/>
                  </a:lnTo>
                  <a:lnTo>
                    <a:pt x="0" y="0"/>
                  </a:lnTo>
                  <a:close/>
                </a:path>
              </a:pathLst>
            </a:custGeom>
            <a:blipFill>
              <a:blip r:embed="rId3"/>
              <a:stretch>
                <a:fillRect/>
              </a:stretch>
            </a:blipFill>
          </p:spPr>
          <p:txBody>
            <a:bodyPr/>
            <a:lstStyle/>
            <a:p>
              <a:endParaRPr lang="en-GB"/>
            </a:p>
          </p:txBody>
        </p:sp>
        <p:sp>
          <p:nvSpPr>
            <p:cNvPr id="16" name="TextBox 16"/>
            <p:cNvSpPr txBox="1"/>
            <p:nvPr/>
          </p:nvSpPr>
          <p:spPr>
            <a:xfrm>
              <a:off x="2153236" y="-9525"/>
              <a:ext cx="2984366" cy="1014578"/>
            </a:xfrm>
            <a:prstGeom prst="rect">
              <a:avLst/>
            </a:prstGeom>
          </p:spPr>
          <p:txBody>
            <a:bodyPr lIns="0" tIns="0" rIns="0" bIns="0" rtlCol="0" anchor="t">
              <a:spAutoFit/>
            </a:bodyPr>
            <a:lstStyle/>
            <a:p>
              <a:pPr algn="l">
                <a:lnSpc>
                  <a:spcPts val="2725"/>
                </a:lnSpc>
              </a:pPr>
              <a:r>
                <a:rPr lang="en-US" sz="2725">
                  <a:solidFill>
                    <a:srgbClr val="FFFFFF"/>
                  </a:solidFill>
                  <a:latin typeface="Americane Condensed"/>
                  <a:ea typeface="Americane Condensed"/>
                  <a:cs typeface="Americane Condensed"/>
                  <a:sym typeface="Americane Condensed"/>
                </a:rPr>
                <a:t>Youth Nature Photo Competition</a:t>
              </a:r>
            </a:p>
          </p:txBody>
        </p:sp>
      </p:grpSp>
      <p:sp>
        <p:nvSpPr>
          <p:cNvPr id="17" name="TextBox 17"/>
          <p:cNvSpPr txBox="1"/>
          <p:nvPr/>
        </p:nvSpPr>
        <p:spPr>
          <a:xfrm>
            <a:off x="7571922" y="6740367"/>
            <a:ext cx="1788986" cy="290420"/>
          </a:xfrm>
          <a:prstGeom prst="rect">
            <a:avLst/>
          </a:prstGeom>
        </p:spPr>
        <p:txBody>
          <a:bodyPr lIns="0" tIns="0" rIns="0" bIns="0" rtlCol="0" anchor="t">
            <a:spAutoFit/>
          </a:bodyPr>
          <a:lstStyle/>
          <a:p>
            <a:pPr algn="ctr">
              <a:lnSpc>
                <a:spcPts val="2347"/>
              </a:lnSpc>
            </a:pPr>
            <a:r>
              <a:rPr lang="en-US" sz="1677">
                <a:solidFill>
                  <a:srgbClr val="FFFFFF"/>
                </a:solidFill>
                <a:latin typeface="HvDTrial Americane Condensed"/>
                <a:ea typeface="HvDTrial Americane Condensed"/>
                <a:cs typeface="HvDTrial Americane Condensed"/>
                <a:sym typeface="HvDTrial Americane Condensed"/>
              </a:rPr>
              <a:t>© Wildscreen 2025</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20972" y="214811"/>
            <a:ext cx="1286202" cy="630388"/>
          </a:xfrm>
          <a:custGeom>
            <a:avLst/>
            <a:gdLst/>
            <a:ahLst/>
            <a:cxnLst/>
            <a:rect l="l" t="t" r="r" b="b"/>
            <a:pathLst>
              <a:path w="1286202" h="630388">
                <a:moveTo>
                  <a:pt x="0" y="0"/>
                </a:moveTo>
                <a:lnTo>
                  <a:pt x="1286201" y="0"/>
                </a:lnTo>
                <a:lnTo>
                  <a:pt x="1286201" y="630388"/>
                </a:lnTo>
                <a:lnTo>
                  <a:pt x="0" y="630388"/>
                </a:lnTo>
                <a:lnTo>
                  <a:pt x="0" y="0"/>
                </a:lnTo>
                <a:close/>
              </a:path>
            </a:pathLst>
          </a:custGeom>
          <a:blipFill>
            <a:blip r:embed="rId3"/>
            <a:stretch>
              <a:fillRect t="-200" b="-200"/>
            </a:stretch>
          </a:blipFill>
        </p:spPr>
        <p:txBody>
          <a:bodyPr/>
          <a:lstStyle/>
          <a:p>
            <a:endParaRPr lang="en-GB"/>
          </a:p>
        </p:txBody>
      </p:sp>
      <p:grpSp>
        <p:nvGrpSpPr>
          <p:cNvPr id="3" name="Group 3"/>
          <p:cNvGrpSpPr/>
          <p:nvPr/>
        </p:nvGrpSpPr>
        <p:grpSpPr>
          <a:xfrm>
            <a:off x="281018" y="2048519"/>
            <a:ext cx="9013861" cy="6408334"/>
            <a:chOff x="0" y="0"/>
            <a:chExt cx="4451289" cy="3164610"/>
          </a:xfrm>
        </p:grpSpPr>
        <p:sp>
          <p:nvSpPr>
            <p:cNvPr id="4" name="Freeform 4"/>
            <p:cNvSpPr/>
            <p:nvPr/>
          </p:nvSpPr>
          <p:spPr>
            <a:xfrm>
              <a:off x="0" y="0"/>
              <a:ext cx="4451290" cy="3164610"/>
            </a:xfrm>
            <a:custGeom>
              <a:avLst/>
              <a:gdLst/>
              <a:ahLst/>
              <a:cxnLst/>
              <a:rect l="l" t="t" r="r" b="b"/>
              <a:pathLst>
                <a:path w="4451290" h="3164610">
                  <a:moveTo>
                    <a:pt x="0" y="0"/>
                  </a:moveTo>
                  <a:lnTo>
                    <a:pt x="4451290" y="0"/>
                  </a:lnTo>
                  <a:lnTo>
                    <a:pt x="4451290" y="3164610"/>
                  </a:lnTo>
                  <a:lnTo>
                    <a:pt x="0" y="3164610"/>
                  </a:lnTo>
                  <a:close/>
                </a:path>
              </a:pathLst>
            </a:custGeom>
            <a:solidFill>
              <a:srgbClr val="000000">
                <a:alpha val="0"/>
              </a:srgbClr>
            </a:solidFill>
          </p:spPr>
          <p:txBody>
            <a:bodyPr/>
            <a:lstStyle/>
            <a:p>
              <a:endParaRPr lang="en-GB"/>
            </a:p>
          </p:txBody>
        </p:sp>
        <p:sp>
          <p:nvSpPr>
            <p:cNvPr id="5" name="TextBox 5"/>
            <p:cNvSpPr txBox="1"/>
            <p:nvPr/>
          </p:nvSpPr>
          <p:spPr>
            <a:xfrm>
              <a:off x="0" y="-66675"/>
              <a:ext cx="4451289" cy="3231285"/>
            </a:xfrm>
            <a:prstGeom prst="rect">
              <a:avLst/>
            </a:prstGeom>
          </p:spPr>
          <p:txBody>
            <a:bodyPr lIns="27093" tIns="27093" rIns="27093" bIns="27093" rtlCol="0" anchor="ctr"/>
            <a:lstStyle/>
            <a:p>
              <a:pPr algn="ctr">
                <a:lnSpc>
                  <a:spcPts val="4778"/>
                </a:lnSpc>
              </a:pPr>
              <a:r>
                <a:rPr lang="en-US" sz="3413" b="1">
                  <a:solidFill>
                    <a:srgbClr val="0D4D4F"/>
                  </a:solidFill>
                  <a:latin typeface="Comic Sans Bold"/>
                  <a:ea typeface="Comic Sans Bold"/>
                  <a:cs typeface="Comic Sans Bold"/>
                  <a:sym typeface="Comic Sans Bold"/>
                </a:rPr>
                <a:t>Shooting photos Activity</a:t>
              </a:r>
            </a:p>
            <a:p>
              <a:pPr algn="ctr">
                <a:lnSpc>
                  <a:spcPts val="4778"/>
                </a:lnSpc>
              </a:pPr>
              <a:endParaRPr lang="en-US" sz="3413" b="1">
                <a:solidFill>
                  <a:srgbClr val="0D4D4F"/>
                </a:solidFill>
                <a:latin typeface="Comic Sans Bold"/>
                <a:ea typeface="Comic Sans Bold"/>
                <a:cs typeface="Comic Sans Bold"/>
                <a:sym typeface="Comic Sans Bold"/>
              </a:endParaRPr>
            </a:p>
            <a:p>
              <a:pPr algn="ctr">
                <a:lnSpc>
                  <a:spcPts val="4778"/>
                </a:lnSpc>
              </a:pPr>
              <a:r>
                <a:rPr lang="en-US" sz="3413">
                  <a:solidFill>
                    <a:srgbClr val="0D4D4F"/>
                  </a:solidFill>
                  <a:latin typeface="Comic Sans"/>
                  <a:ea typeface="Comic Sans"/>
                  <a:cs typeface="Comic Sans"/>
                  <a:sym typeface="Comic Sans"/>
                </a:rPr>
                <a:t>Which 3 features do you think are most important for a good photo?</a:t>
              </a:r>
            </a:p>
            <a:p>
              <a:pPr algn="ctr">
                <a:lnSpc>
                  <a:spcPts val="4778"/>
                </a:lnSpc>
              </a:pPr>
              <a:endParaRPr lang="en-US" sz="3413">
                <a:solidFill>
                  <a:srgbClr val="0D4D4F"/>
                </a:solidFill>
                <a:latin typeface="Comic Sans"/>
                <a:ea typeface="Comic Sans"/>
                <a:cs typeface="Comic Sans"/>
                <a:sym typeface="Comic Sans"/>
              </a:endParaRPr>
            </a:p>
            <a:p>
              <a:pPr algn="ctr">
                <a:lnSpc>
                  <a:spcPts val="4778"/>
                </a:lnSpc>
              </a:pPr>
              <a:endParaRPr lang="en-US" sz="3413">
                <a:solidFill>
                  <a:srgbClr val="0D4D4F"/>
                </a:solidFill>
                <a:latin typeface="Comic Sans"/>
                <a:ea typeface="Comic Sans"/>
                <a:cs typeface="Comic Sans"/>
                <a:sym typeface="Comic Sans"/>
              </a:endParaRPr>
            </a:p>
            <a:p>
              <a:pPr algn="l">
                <a:lnSpc>
                  <a:spcPts val="3583"/>
                </a:lnSpc>
              </a:pPr>
              <a:endParaRPr lang="en-US" sz="3413">
                <a:solidFill>
                  <a:srgbClr val="0D4D4F"/>
                </a:solidFill>
                <a:latin typeface="Comic Sans"/>
                <a:ea typeface="Comic Sans"/>
                <a:cs typeface="Comic Sans"/>
                <a:sym typeface="Comic Sans"/>
              </a:endParaRPr>
            </a:p>
            <a:p>
              <a:pPr algn="l">
                <a:lnSpc>
                  <a:spcPts val="3583"/>
                </a:lnSpc>
              </a:pPr>
              <a:endParaRPr lang="en-US" sz="3413">
                <a:solidFill>
                  <a:srgbClr val="0D4D4F"/>
                </a:solidFill>
                <a:latin typeface="Comic Sans"/>
                <a:ea typeface="Comic Sans"/>
                <a:cs typeface="Comic Sans"/>
                <a:sym typeface="Comic Sans"/>
              </a:endParaRPr>
            </a:p>
            <a:p>
              <a:pPr algn="l">
                <a:lnSpc>
                  <a:spcPts val="3583"/>
                </a:lnSpc>
              </a:pPr>
              <a:endParaRPr lang="en-US" sz="3413">
                <a:solidFill>
                  <a:srgbClr val="0D4D4F"/>
                </a:solidFill>
                <a:latin typeface="Comic Sans"/>
                <a:ea typeface="Comic Sans"/>
                <a:cs typeface="Comic Sans"/>
                <a:sym typeface="Comic Sans"/>
              </a:endParaRPr>
            </a:p>
            <a:p>
              <a:pPr algn="l">
                <a:lnSpc>
                  <a:spcPts val="3583"/>
                </a:lnSpc>
              </a:pPr>
              <a:endParaRPr lang="en-US" sz="3413">
                <a:solidFill>
                  <a:srgbClr val="0D4D4F"/>
                </a:solidFill>
                <a:latin typeface="Comic Sans"/>
                <a:ea typeface="Comic Sans"/>
                <a:cs typeface="Comic Sans"/>
                <a:sym typeface="Comic Sans"/>
              </a:endParaRPr>
            </a:p>
            <a:p>
              <a:pPr algn="l">
                <a:lnSpc>
                  <a:spcPts val="3583"/>
                </a:lnSpc>
              </a:pPr>
              <a:endParaRPr lang="en-US" sz="3413">
                <a:solidFill>
                  <a:srgbClr val="0D4D4F"/>
                </a:solidFill>
                <a:latin typeface="Comic Sans"/>
                <a:ea typeface="Comic Sans"/>
                <a:cs typeface="Comic Sans"/>
                <a:sym typeface="Comic Sans"/>
              </a:endParaRPr>
            </a:p>
            <a:p>
              <a:pPr algn="l">
                <a:lnSpc>
                  <a:spcPts val="3583"/>
                </a:lnSpc>
              </a:pPr>
              <a:endParaRPr lang="en-US" sz="3413">
                <a:solidFill>
                  <a:srgbClr val="0D4D4F"/>
                </a:solidFill>
                <a:latin typeface="Comic Sans"/>
                <a:ea typeface="Comic Sans"/>
                <a:cs typeface="Comic Sans"/>
                <a:sym typeface="Comic Sans"/>
              </a:endParaRPr>
            </a:p>
          </p:txBody>
        </p:sp>
      </p:grpSp>
      <p:grpSp>
        <p:nvGrpSpPr>
          <p:cNvPr id="6" name="Group 6"/>
          <p:cNvGrpSpPr/>
          <p:nvPr/>
        </p:nvGrpSpPr>
        <p:grpSpPr>
          <a:xfrm>
            <a:off x="-11455" y="0"/>
            <a:ext cx="9753600" cy="1117403"/>
            <a:chOff x="0" y="0"/>
            <a:chExt cx="13004800" cy="1489871"/>
          </a:xfrm>
        </p:grpSpPr>
        <p:grpSp>
          <p:nvGrpSpPr>
            <p:cNvPr id="7" name="Group 7"/>
            <p:cNvGrpSpPr/>
            <p:nvPr/>
          </p:nvGrpSpPr>
          <p:grpSpPr>
            <a:xfrm>
              <a:off x="0" y="0"/>
              <a:ext cx="13004800" cy="1489871"/>
              <a:chOff x="0" y="0"/>
              <a:chExt cx="3713439" cy="425423"/>
            </a:xfrm>
          </p:grpSpPr>
          <p:sp>
            <p:nvSpPr>
              <p:cNvPr id="8" name="Freeform 8"/>
              <p:cNvSpPr/>
              <p:nvPr/>
            </p:nvSpPr>
            <p:spPr>
              <a:xfrm>
                <a:off x="0" y="0"/>
                <a:ext cx="3713439" cy="425423"/>
              </a:xfrm>
              <a:custGeom>
                <a:avLst/>
                <a:gdLst/>
                <a:ahLst/>
                <a:cxnLst/>
                <a:rect l="l" t="t" r="r" b="b"/>
                <a:pathLst>
                  <a:path w="3713439" h="425423">
                    <a:moveTo>
                      <a:pt x="0" y="0"/>
                    </a:moveTo>
                    <a:lnTo>
                      <a:pt x="3713439" y="0"/>
                    </a:lnTo>
                    <a:lnTo>
                      <a:pt x="3713439" y="425423"/>
                    </a:lnTo>
                    <a:lnTo>
                      <a:pt x="0" y="425423"/>
                    </a:lnTo>
                    <a:close/>
                  </a:path>
                </a:pathLst>
              </a:custGeom>
              <a:gradFill rotWithShape="1">
                <a:gsLst>
                  <a:gs pos="0">
                    <a:srgbClr val="0D4D4F">
                      <a:alpha val="100000"/>
                    </a:srgbClr>
                  </a:gs>
                  <a:gs pos="50000">
                    <a:srgbClr val="85CFBA">
                      <a:alpha val="100000"/>
                    </a:srgbClr>
                  </a:gs>
                  <a:gs pos="100000">
                    <a:srgbClr val="85CFBA">
                      <a:alpha val="100000"/>
                    </a:srgbClr>
                  </a:gs>
                </a:gsLst>
                <a:lin ang="0"/>
              </a:gradFill>
              <a:ln cap="sq">
                <a:noFill/>
                <a:prstDash val="solid"/>
                <a:miter/>
              </a:ln>
            </p:spPr>
            <p:txBody>
              <a:bodyPr/>
              <a:lstStyle/>
              <a:p>
                <a:endParaRPr lang="en-GB"/>
              </a:p>
            </p:txBody>
          </p:sp>
          <p:sp>
            <p:nvSpPr>
              <p:cNvPr id="9" name="TextBox 9"/>
              <p:cNvSpPr txBox="1"/>
              <p:nvPr/>
            </p:nvSpPr>
            <p:spPr>
              <a:xfrm>
                <a:off x="0" y="-19050"/>
                <a:ext cx="3713439" cy="444473"/>
              </a:xfrm>
              <a:prstGeom prst="rect">
                <a:avLst/>
              </a:prstGeom>
            </p:spPr>
            <p:txBody>
              <a:bodyPr lIns="54537" tIns="54537" rIns="54537" bIns="54537" rtlCol="0" anchor="ctr"/>
              <a:lstStyle/>
              <a:p>
                <a:pPr marL="0" lvl="0" indent="0" algn="just">
                  <a:lnSpc>
                    <a:spcPts val="1045"/>
                  </a:lnSpc>
                  <a:spcBef>
                    <a:spcPct val="0"/>
                  </a:spcBef>
                </a:pPr>
                <a:endParaRPr/>
              </a:p>
            </p:txBody>
          </p:sp>
        </p:grpSp>
        <p:sp>
          <p:nvSpPr>
            <p:cNvPr id="10" name="TextBox 10"/>
            <p:cNvSpPr txBox="1"/>
            <p:nvPr/>
          </p:nvSpPr>
          <p:spPr>
            <a:xfrm>
              <a:off x="9296728" y="420479"/>
              <a:ext cx="3387906" cy="553663"/>
            </a:xfrm>
            <a:prstGeom prst="rect">
              <a:avLst/>
            </a:prstGeom>
          </p:spPr>
          <p:txBody>
            <a:bodyPr lIns="0" tIns="0" rIns="0" bIns="0" rtlCol="0" anchor="t">
              <a:spAutoFit/>
            </a:bodyPr>
            <a:lstStyle/>
            <a:p>
              <a:pPr algn="ctr">
                <a:lnSpc>
                  <a:spcPts val="3177"/>
                </a:lnSpc>
              </a:pPr>
              <a:r>
                <a:rPr lang="en-US" sz="2269">
                  <a:solidFill>
                    <a:srgbClr val="0D4D4F"/>
                  </a:solidFill>
                  <a:latin typeface="Americane Condensed"/>
                  <a:ea typeface="Americane Condensed"/>
                  <a:cs typeface="Americane Condensed"/>
                  <a:sym typeface="Americane Condensed"/>
                </a:rPr>
                <a:t>www.wildscreenark.org</a:t>
              </a:r>
            </a:p>
          </p:txBody>
        </p:sp>
      </p:grpSp>
      <p:grpSp>
        <p:nvGrpSpPr>
          <p:cNvPr id="11" name="Group 11"/>
          <p:cNvGrpSpPr/>
          <p:nvPr/>
        </p:nvGrpSpPr>
        <p:grpSpPr>
          <a:xfrm>
            <a:off x="-11455" y="6485457"/>
            <a:ext cx="9753600" cy="838341"/>
            <a:chOff x="0" y="0"/>
            <a:chExt cx="6249258" cy="537136"/>
          </a:xfrm>
        </p:grpSpPr>
        <p:sp>
          <p:nvSpPr>
            <p:cNvPr id="12" name="Freeform 12"/>
            <p:cNvSpPr/>
            <p:nvPr/>
          </p:nvSpPr>
          <p:spPr>
            <a:xfrm>
              <a:off x="0" y="0"/>
              <a:ext cx="6249258" cy="537136"/>
            </a:xfrm>
            <a:custGeom>
              <a:avLst/>
              <a:gdLst/>
              <a:ahLst/>
              <a:cxnLst/>
              <a:rect l="l" t="t" r="r" b="b"/>
              <a:pathLst>
                <a:path w="6249258" h="537136">
                  <a:moveTo>
                    <a:pt x="0" y="0"/>
                  </a:moveTo>
                  <a:lnTo>
                    <a:pt x="6249258" y="0"/>
                  </a:lnTo>
                  <a:lnTo>
                    <a:pt x="6249258" y="537136"/>
                  </a:lnTo>
                  <a:lnTo>
                    <a:pt x="0" y="537136"/>
                  </a:lnTo>
                  <a:close/>
                </a:path>
              </a:pathLst>
            </a:custGeom>
            <a:solidFill>
              <a:srgbClr val="0D4D4F"/>
            </a:solidFill>
            <a:ln cap="sq">
              <a:noFill/>
              <a:prstDash val="solid"/>
              <a:miter/>
            </a:ln>
          </p:spPr>
          <p:txBody>
            <a:bodyPr/>
            <a:lstStyle/>
            <a:p>
              <a:endParaRPr lang="en-GB"/>
            </a:p>
          </p:txBody>
        </p:sp>
        <p:sp>
          <p:nvSpPr>
            <p:cNvPr id="13" name="TextBox 13"/>
            <p:cNvSpPr txBox="1"/>
            <p:nvPr/>
          </p:nvSpPr>
          <p:spPr>
            <a:xfrm>
              <a:off x="0" y="-19050"/>
              <a:ext cx="6249258" cy="556186"/>
            </a:xfrm>
            <a:prstGeom prst="rect">
              <a:avLst/>
            </a:prstGeom>
          </p:spPr>
          <p:txBody>
            <a:bodyPr lIns="28415" tIns="28415" rIns="28415" bIns="28415" rtlCol="0" anchor="ctr"/>
            <a:lstStyle/>
            <a:p>
              <a:pPr marL="0" lvl="0" indent="0" algn="just">
                <a:lnSpc>
                  <a:spcPts val="1045"/>
                </a:lnSpc>
                <a:spcBef>
                  <a:spcPct val="0"/>
                </a:spcBef>
              </a:pPr>
              <a:endParaRPr/>
            </a:p>
          </p:txBody>
        </p:sp>
      </p:grpSp>
      <p:grpSp>
        <p:nvGrpSpPr>
          <p:cNvPr id="14" name="Group 14"/>
          <p:cNvGrpSpPr/>
          <p:nvPr/>
        </p:nvGrpSpPr>
        <p:grpSpPr>
          <a:xfrm>
            <a:off x="154548" y="147993"/>
            <a:ext cx="3853201" cy="753790"/>
            <a:chOff x="0" y="0"/>
            <a:chExt cx="5137602" cy="1005053"/>
          </a:xfrm>
        </p:grpSpPr>
        <p:sp>
          <p:nvSpPr>
            <p:cNvPr id="15" name="Freeform 15"/>
            <p:cNvSpPr/>
            <p:nvPr/>
          </p:nvSpPr>
          <p:spPr>
            <a:xfrm>
              <a:off x="0" y="0"/>
              <a:ext cx="2041779" cy="1005053"/>
            </a:xfrm>
            <a:custGeom>
              <a:avLst/>
              <a:gdLst/>
              <a:ahLst/>
              <a:cxnLst/>
              <a:rect l="l" t="t" r="r" b="b"/>
              <a:pathLst>
                <a:path w="2041779" h="1005053">
                  <a:moveTo>
                    <a:pt x="0" y="0"/>
                  </a:moveTo>
                  <a:lnTo>
                    <a:pt x="2041779" y="0"/>
                  </a:lnTo>
                  <a:lnTo>
                    <a:pt x="2041779" y="1005053"/>
                  </a:lnTo>
                  <a:lnTo>
                    <a:pt x="0" y="1005053"/>
                  </a:lnTo>
                  <a:lnTo>
                    <a:pt x="0" y="0"/>
                  </a:lnTo>
                  <a:close/>
                </a:path>
              </a:pathLst>
            </a:custGeom>
            <a:blipFill>
              <a:blip r:embed="rId3"/>
              <a:stretch>
                <a:fillRect/>
              </a:stretch>
            </a:blipFill>
          </p:spPr>
          <p:txBody>
            <a:bodyPr/>
            <a:lstStyle/>
            <a:p>
              <a:endParaRPr lang="en-GB"/>
            </a:p>
          </p:txBody>
        </p:sp>
        <p:sp>
          <p:nvSpPr>
            <p:cNvPr id="16" name="TextBox 16"/>
            <p:cNvSpPr txBox="1"/>
            <p:nvPr/>
          </p:nvSpPr>
          <p:spPr>
            <a:xfrm>
              <a:off x="2153236" y="-9525"/>
              <a:ext cx="2984366" cy="1014578"/>
            </a:xfrm>
            <a:prstGeom prst="rect">
              <a:avLst/>
            </a:prstGeom>
          </p:spPr>
          <p:txBody>
            <a:bodyPr lIns="0" tIns="0" rIns="0" bIns="0" rtlCol="0" anchor="t">
              <a:spAutoFit/>
            </a:bodyPr>
            <a:lstStyle/>
            <a:p>
              <a:pPr algn="l">
                <a:lnSpc>
                  <a:spcPts val="2725"/>
                </a:lnSpc>
              </a:pPr>
              <a:r>
                <a:rPr lang="en-US" sz="2725">
                  <a:solidFill>
                    <a:srgbClr val="FFFFFF"/>
                  </a:solidFill>
                  <a:latin typeface="Americane Condensed"/>
                  <a:ea typeface="Americane Condensed"/>
                  <a:cs typeface="Americane Condensed"/>
                  <a:sym typeface="Americane Condensed"/>
                </a:rPr>
                <a:t>Youth Nature Photo Competition</a:t>
              </a:r>
            </a:p>
          </p:txBody>
        </p:sp>
      </p:grpSp>
      <p:sp>
        <p:nvSpPr>
          <p:cNvPr id="17" name="TextBox 17"/>
          <p:cNvSpPr txBox="1"/>
          <p:nvPr/>
        </p:nvSpPr>
        <p:spPr>
          <a:xfrm>
            <a:off x="7571922" y="6740367"/>
            <a:ext cx="1788986" cy="290420"/>
          </a:xfrm>
          <a:prstGeom prst="rect">
            <a:avLst/>
          </a:prstGeom>
        </p:spPr>
        <p:txBody>
          <a:bodyPr lIns="0" tIns="0" rIns="0" bIns="0" rtlCol="0" anchor="t">
            <a:spAutoFit/>
          </a:bodyPr>
          <a:lstStyle/>
          <a:p>
            <a:pPr algn="ctr">
              <a:lnSpc>
                <a:spcPts val="2347"/>
              </a:lnSpc>
            </a:pPr>
            <a:r>
              <a:rPr lang="en-US" sz="1677">
                <a:solidFill>
                  <a:srgbClr val="FFFFFF"/>
                </a:solidFill>
                <a:latin typeface="HvDTrial Americane Condensed"/>
                <a:ea typeface="HvDTrial Americane Condensed"/>
                <a:cs typeface="HvDTrial Americane Condensed"/>
                <a:sym typeface="HvDTrial Americane Condensed"/>
              </a:rPr>
              <a:t>© Wildscreen 2025</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209358"/>
            <a:ext cx="9753600" cy="6896485"/>
            <a:chOff x="0" y="0"/>
            <a:chExt cx="13004800" cy="9195313"/>
          </a:xfrm>
        </p:grpSpPr>
        <p:pic>
          <p:nvPicPr>
            <p:cNvPr id="3" name="Picture 3"/>
            <p:cNvPicPr>
              <a:picLocks noChangeAspect="1"/>
            </p:cNvPicPr>
            <p:nvPr/>
          </p:nvPicPr>
          <p:blipFill>
            <a:blip r:embed="rId3"/>
            <a:srcRect l="2591" r="2591"/>
            <a:stretch>
              <a:fillRect/>
            </a:stretch>
          </p:blipFill>
          <p:spPr>
            <a:xfrm>
              <a:off x="0" y="0"/>
              <a:ext cx="4289778" cy="3019949"/>
            </a:xfrm>
            <a:prstGeom prst="rect">
              <a:avLst/>
            </a:prstGeom>
          </p:spPr>
        </p:pic>
        <p:pic>
          <p:nvPicPr>
            <p:cNvPr id="4" name="Picture 4"/>
            <p:cNvPicPr>
              <a:picLocks noChangeAspect="1"/>
            </p:cNvPicPr>
            <p:nvPr/>
          </p:nvPicPr>
          <p:blipFill>
            <a:blip r:embed="rId4"/>
            <a:srcRect l="2591" r="2591"/>
            <a:stretch>
              <a:fillRect/>
            </a:stretch>
          </p:blipFill>
          <p:spPr>
            <a:xfrm>
              <a:off x="4357511" y="0"/>
              <a:ext cx="4289778" cy="3019949"/>
            </a:xfrm>
            <a:prstGeom prst="rect">
              <a:avLst/>
            </a:prstGeom>
          </p:spPr>
        </p:pic>
        <p:pic>
          <p:nvPicPr>
            <p:cNvPr id="5" name="Picture 5"/>
            <p:cNvPicPr>
              <a:picLocks noChangeAspect="1"/>
            </p:cNvPicPr>
            <p:nvPr/>
          </p:nvPicPr>
          <p:blipFill>
            <a:blip r:embed="rId5"/>
            <a:srcRect l="2955" r="2405"/>
            <a:stretch>
              <a:fillRect/>
            </a:stretch>
          </p:blipFill>
          <p:spPr>
            <a:xfrm>
              <a:off x="8715022" y="0"/>
              <a:ext cx="4289778" cy="3019949"/>
            </a:xfrm>
            <a:prstGeom prst="rect">
              <a:avLst/>
            </a:prstGeom>
          </p:spPr>
        </p:pic>
        <p:pic>
          <p:nvPicPr>
            <p:cNvPr id="6" name="Picture 6"/>
            <p:cNvPicPr>
              <a:picLocks noChangeAspect="1"/>
            </p:cNvPicPr>
            <p:nvPr/>
          </p:nvPicPr>
          <p:blipFill>
            <a:blip r:embed="rId6"/>
            <a:srcRect l="1082" r="1082"/>
            <a:stretch>
              <a:fillRect/>
            </a:stretch>
          </p:blipFill>
          <p:spPr>
            <a:xfrm>
              <a:off x="0" y="3087682"/>
              <a:ext cx="4289778" cy="3019949"/>
            </a:xfrm>
            <a:prstGeom prst="rect">
              <a:avLst/>
            </a:prstGeom>
          </p:spPr>
        </p:pic>
        <p:pic>
          <p:nvPicPr>
            <p:cNvPr id="7" name="Picture 7"/>
            <p:cNvPicPr>
              <a:picLocks noChangeAspect="1"/>
            </p:cNvPicPr>
            <p:nvPr/>
          </p:nvPicPr>
          <p:blipFill>
            <a:blip r:embed="rId7"/>
            <a:srcRect l="2680" r="2680"/>
            <a:stretch>
              <a:fillRect/>
            </a:stretch>
          </p:blipFill>
          <p:spPr>
            <a:xfrm>
              <a:off x="4357511" y="3087682"/>
              <a:ext cx="4289778" cy="3019949"/>
            </a:xfrm>
            <a:prstGeom prst="rect">
              <a:avLst/>
            </a:prstGeom>
          </p:spPr>
        </p:pic>
        <p:pic>
          <p:nvPicPr>
            <p:cNvPr id="8" name="Picture 8"/>
            <p:cNvPicPr>
              <a:picLocks noChangeAspect="1"/>
            </p:cNvPicPr>
            <p:nvPr/>
          </p:nvPicPr>
          <p:blipFill>
            <a:blip r:embed="rId8"/>
            <a:srcRect t="3067" b="3067"/>
            <a:stretch>
              <a:fillRect/>
            </a:stretch>
          </p:blipFill>
          <p:spPr>
            <a:xfrm>
              <a:off x="8715022" y="3087682"/>
              <a:ext cx="4289778" cy="3019949"/>
            </a:xfrm>
            <a:prstGeom prst="rect">
              <a:avLst/>
            </a:prstGeom>
          </p:spPr>
        </p:pic>
        <p:pic>
          <p:nvPicPr>
            <p:cNvPr id="9" name="Picture 9"/>
            <p:cNvPicPr>
              <a:picLocks noChangeAspect="1"/>
            </p:cNvPicPr>
            <p:nvPr/>
          </p:nvPicPr>
          <p:blipFill>
            <a:blip r:embed="rId9"/>
            <a:srcRect l="2680" r="2680"/>
            <a:stretch>
              <a:fillRect/>
            </a:stretch>
          </p:blipFill>
          <p:spPr>
            <a:xfrm>
              <a:off x="0" y="6175364"/>
              <a:ext cx="4289778" cy="3019949"/>
            </a:xfrm>
            <a:prstGeom prst="rect">
              <a:avLst/>
            </a:prstGeom>
          </p:spPr>
        </p:pic>
        <p:pic>
          <p:nvPicPr>
            <p:cNvPr id="10" name="Picture 10"/>
            <p:cNvPicPr>
              <a:picLocks noChangeAspect="1"/>
            </p:cNvPicPr>
            <p:nvPr/>
          </p:nvPicPr>
          <p:blipFill>
            <a:blip r:embed="rId10"/>
            <a:srcRect l="2680" r="2680"/>
            <a:stretch>
              <a:fillRect/>
            </a:stretch>
          </p:blipFill>
          <p:spPr>
            <a:xfrm>
              <a:off x="4357511" y="6175364"/>
              <a:ext cx="4289778" cy="3019949"/>
            </a:xfrm>
            <a:prstGeom prst="rect">
              <a:avLst/>
            </a:prstGeom>
          </p:spPr>
        </p:pic>
        <p:pic>
          <p:nvPicPr>
            <p:cNvPr id="11" name="Picture 11"/>
            <p:cNvPicPr>
              <a:picLocks noChangeAspect="1"/>
            </p:cNvPicPr>
            <p:nvPr/>
          </p:nvPicPr>
          <p:blipFill>
            <a:blip r:embed="rId11"/>
            <a:srcRect l="2680" r="2680"/>
            <a:stretch>
              <a:fillRect/>
            </a:stretch>
          </p:blipFill>
          <p:spPr>
            <a:xfrm>
              <a:off x="8715022" y="6175364"/>
              <a:ext cx="4289778" cy="3019949"/>
            </a:xfrm>
            <a:prstGeom prst="rect">
              <a:avLst/>
            </a:prstGeom>
          </p:spPr>
        </p:pic>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912927" y="2170926"/>
            <a:ext cx="5927746" cy="2635656"/>
            <a:chOff x="0" y="0"/>
            <a:chExt cx="2927282" cy="1301559"/>
          </a:xfrm>
        </p:grpSpPr>
        <p:sp>
          <p:nvSpPr>
            <p:cNvPr id="3" name="Freeform 3"/>
            <p:cNvSpPr/>
            <p:nvPr/>
          </p:nvSpPr>
          <p:spPr>
            <a:xfrm>
              <a:off x="0" y="0"/>
              <a:ext cx="2927282" cy="1301559"/>
            </a:xfrm>
            <a:custGeom>
              <a:avLst/>
              <a:gdLst/>
              <a:ahLst/>
              <a:cxnLst/>
              <a:rect l="l" t="t" r="r" b="b"/>
              <a:pathLst>
                <a:path w="2927282" h="1301559">
                  <a:moveTo>
                    <a:pt x="0" y="0"/>
                  </a:moveTo>
                  <a:lnTo>
                    <a:pt x="2927282" y="0"/>
                  </a:lnTo>
                  <a:lnTo>
                    <a:pt x="2927282" y="1301559"/>
                  </a:lnTo>
                  <a:lnTo>
                    <a:pt x="0" y="1301559"/>
                  </a:lnTo>
                  <a:close/>
                </a:path>
              </a:pathLst>
            </a:custGeom>
            <a:solidFill>
              <a:srgbClr val="000000">
                <a:alpha val="0"/>
              </a:srgbClr>
            </a:solidFill>
          </p:spPr>
          <p:txBody>
            <a:bodyPr/>
            <a:lstStyle/>
            <a:p>
              <a:endParaRPr lang="en-GB"/>
            </a:p>
          </p:txBody>
        </p:sp>
        <p:sp>
          <p:nvSpPr>
            <p:cNvPr id="4" name="TextBox 4"/>
            <p:cNvSpPr txBox="1"/>
            <p:nvPr/>
          </p:nvSpPr>
          <p:spPr>
            <a:xfrm>
              <a:off x="0" y="-76200"/>
              <a:ext cx="2927282" cy="1377759"/>
            </a:xfrm>
            <a:prstGeom prst="rect">
              <a:avLst/>
            </a:prstGeom>
          </p:spPr>
          <p:txBody>
            <a:bodyPr lIns="27093" tIns="27093" rIns="27093" bIns="27093" rtlCol="0" anchor="ctr"/>
            <a:lstStyle/>
            <a:p>
              <a:pPr algn="ctr">
                <a:lnSpc>
                  <a:spcPts val="6495"/>
                </a:lnSpc>
              </a:pPr>
              <a:r>
                <a:rPr lang="en-US" sz="4639" b="1">
                  <a:solidFill>
                    <a:srgbClr val="0D4D4F"/>
                  </a:solidFill>
                  <a:latin typeface="Comic Sans Bold"/>
                  <a:ea typeface="Comic Sans Bold"/>
                  <a:cs typeface="Comic Sans Bold"/>
                  <a:sym typeface="Comic Sans Bold"/>
                </a:rPr>
                <a:t>Finding nature</a:t>
              </a:r>
            </a:p>
            <a:p>
              <a:pPr algn="ctr">
                <a:lnSpc>
                  <a:spcPts val="6495"/>
                </a:lnSpc>
              </a:pPr>
              <a:r>
                <a:rPr lang="en-US" sz="4639" b="1">
                  <a:solidFill>
                    <a:srgbClr val="0D4D4F"/>
                  </a:solidFill>
                  <a:latin typeface="Comic Sans Bold"/>
                  <a:ea typeface="Comic Sans Bold"/>
                  <a:cs typeface="Comic Sans Bold"/>
                  <a:sym typeface="Comic Sans Bold"/>
                </a:rPr>
                <a:t>aka</a:t>
              </a:r>
            </a:p>
            <a:p>
              <a:pPr algn="ctr">
                <a:lnSpc>
                  <a:spcPts val="6495"/>
                </a:lnSpc>
              </a:pPr>
              <a:r>
                <a:rPr lang="en-US" sz="4639" b="1">
                  <a:solidFill>
                    <a:srgbClr val="0D4D4F"/>
                  </a:solidFill>
                  <a:latin typeface="Comic Sans Bold"/>
                  <a:ea typeface="Comic Sans Bold"/>
                  <a:cs typeface="Comic Sans Bold"/>
                  <a:sym typeface="Comic Sans Bold"/>
                </a:rPr>
                <a:t>“What is that??”</a:t>
              </a:r>
            </a:p>
          </p:txBody>
        </p:sp>
      </p:grpSp>
      <p:grpSp>
        <p:nvGrpSpPr>
          <p:cNvPr id="5" name="Group 5"/>
          <p:cNvGrpSpPr/>
          <p:nvPr/>
        </p:nvGrpSpPr>
        <p:grpSpPr>
          <a:xfrm>
            <a:off x="-11455" y="0"/>
            <a:ext cx="9753600" cy="1117403"/>
            <a:chOff x="0" y="0"/>
            <a:chExt cx="13004800" cy="1489871"/>
          </a:xfrm>
        </p:grpSpPr>
        <p:grpSp>
          <p:nvGrpSpPr>
            <p:cNvPr id="6" name="Group 6"/>
            <p:cNvGrpSpPr/>
            <p:nvPr/>
          </p:nvGrpSpPr>
          <p:grpSpPr>
            <a:xfrm>
              <a:off x="0" y="0"/>
              <a:ext cx="13004800" cy="1489871"/>
              <a:chOff x="0" y="0"/>
              <a:chExt cx="3713439" cy="425423"/>
            </a:xfrm>
          </p:grpSpPr>
          <p:sp>
            <p:nvSpPr>
              <p:cNvPr id="7" name="Freeform 7"/>
              <p:cNvSpPr/>
              <p:nvPr/>
            </p:nvSpPr>
            <p:spPr>
              <a:xfrm>
                <a:off x="0" y="0"/>
                <a:ext cx="3713439" cy="425423"/>
              </a:xfrm>
              <a:custGeom>
                <a:avLst/>
                <a:gdLst/>
                <a:ahLst/>
                <a:cxnLst/>
                <a:rect l="l" t="t" r="r" b="b"/>
                <a:pathLst>
                  <a:path w="3713439" h="425423">
                    <a:moveTo>
                      <a:pt x="0" y="0"/>
                    </a:moveTo>
                    <a:lnTo>
                      <a:pt x="3713439" y="0"/>
                    </a:lnTo>
                    <a:lnTo>
                      <a:pt x="3713439" y="425423"/>
                    </a:lnTo>
                    <a:lnTo>
                      <a:pt x="0" y="425423"/>
                    </a:lnTo>
                    <a:close/>
                  </a:path>
                </a:pathLst>
              </a:custGeom>
              <a:gradFill rotWithShape="1">
                <a:gsLst>
                  <a:gs pos="0">
                    <a:srgbClr val="0D4D4F">
                      <a:alpha val="100000"/>
                    </a:srgbClr>
                  </a:gs>
                  <a:gs pos="50000">
                    <a:srgbClr val="85CFBA">
                      <a:alpha val="100000"/>
                    </a:srgbClr>
                  </a:gs>
                  <a:gs pos="100000">
                    <a:srgbClr val="85CFBA">
                      <a:alpha val="100000"/>
                    </a:srgbClr>
                  </a:gs>
                </a:gsLst>
                <a:lin ang="0"/>
              </a:gradFill>
              <a:ln cap="sq">
                <a:noFill/>
                <a:prstDash val="solid"/>
                <a:miter/>
              </a:ln>
            </p:spPr>
            <p:txBody>
              <a:bodyPr/>
              <a:lstStyle/>
              <a:p>
                <a:endParaRPr lang="en-GB"/>
              </a:p>
            </p:txBody>
          </p:sp>
          <p:sp>
            <p:nvSpPr>
              <p:cNvPr id="8" name="TextBox 8"/>
              <p:cNvSpPr txBox="1"/>
              <p:nvPr/>
            </p:nvSpPr>
            <p:spPr>
              <a:xfrm>
                <a:off x="0" y="-19050"/>
                <a:ext cx="3713439" cy="444473"/>
              </a:xfrm>
              <a:prstGeom prst="rect">
                <a:avLst/>
              </a:prstGeom>
            </p:spPr>
            <p:txBody>
              <a:bodyPr lIns="54537" tIns="54537" rIns="54537" bIns="54537" rtlCol="0" anchor="ctr"/>
              <a:lstStyle/>
              <a:p>
                <a:pPr marL="0" lvl="0" indent="0" algn="just">
                  <a:lnSpc>
                    <a:spcPts val="1045"/>
                  </a:lnSpc>
                  <a:spcBef>
                    <a:spcPct val="0"/>
                  </a:spcBef>
                </a:pPr>
                <a:endParaRPr/>
              </a:p>
            </p:txBody>
          </p:sp>
        </p:grpSp>
        <p:sp>
          <p:nvSpPr>
            <p:cNvPr id="9" name="TextBox 9"/>
            <p:cNvSpPr txBox="1"/>
            <p:nvPr/>
          </p:nvSpPr>
          <p:spPr>
            <a:xfrm>
              <a:off x="9296728" y="420479"/>
              <a:ext cx="3387906" cy="553663"/>
            </a:xfrm>
            <a:prstGeom prst="rect">
              <a:avLst/>
            </a:prstGeom>
          </p:spPr>
          <p:txBody>
            <a:bodyPr lIns="0" tIns="0" rIns="0" bIns="0" rtlCol="0" anchor="t">
              <a:spAutoFit/>
            </a:bodyPr>
            <a:lstStyle/>
            <a:p>
              <a:pPr algn="ctr">
                <a:lnSpc>
                  <a:spcPts val="3177"/>
                </a:lnSpc>
              </a:pPr>
              <a:r>
                <a:rPr lang="en-US" sz="2269">
                  <a:solidFill>
                    <a:srgbClr val="0D4D4F"/>
                  </a:solidFill>
                  <a:latin typeface="Americane Condensed"/>
                  <a:ea typeface="Americane Condensed"/>
                  <a:cs typeface="Americane Condensed"/>
                  <a:sym typeface="Americane Condensed"/>
                </a:rPr>
                <a:t>www.wildscreenark.org</a:t>
              </a:r>
            </a:p>
          </p:txBody>
        </p:sp>
      </p:grpSp>
      <p:grpSp>
        <p:nvGrpSpPr>
          <p:cNvPr id="10" name="Group 10"/>
          <p:cNvGrpSpPr/>
          <p:nvPr/>
        </p:nvGrpSpPr>
        <p:grpSpPr>
          <a:xfrm>
            <a:off x="-11455" y="6485457"/>
            <a:ext cx="9753600" cy="838341"/>
            <a:chOff x="0" y="0"/>
            <a:chExt cx="6249258" cy="537136"/>
          </a:xfrm>
        </p:grpSpPr>
        <p:sp>
          <p:nvSpPr>
            <p:cNvPr id="11" name="Freeform 11"/>
            <p:cNvSpPr/>
            <p:nvPr/>
          </p:nvSpPr>
          <p:spPr>
            <a:xfrm>
              <a:off x="0" y="0"/>
              <a:ext cx="6249258" cy="537136"/>
            </a:xfrm>
            <a:custGeom>
              <a:avLst/>
              <a:gdLst/>
              <a:ahLst/>
              <a:cxnLst/>
              <a:rect l="l" t="t" r="r" b="b"/>
              <a:pathLst>
                <a:path w="6249258" h="537136">
                  <a:moveTo>
                    <a:pt x="0" y="0"/>
                  </a:moveTo>
                  <a:lnTo>
                    <a:pt x="6249258" y="0"/>
                  </a:lnTo>
                  <a:lnTo>
                    <a:pt x="6249258" y="537136"/>
                  </a:lnTo>
                  <a:lnTo>
                    <a:pt x="0" y="537136"/>
                  </a:lnTo>
                  <a:close/>
                </a:path>
              </a:pathLst>
            </a:custGeom>
            <a:solidFill>
              <a:srgbClr val="0D4D4F"/>
            </a:solidFill>
            <a:ln cap="sq">
              <a:noFill/>
              <a:prstDash val="solid"/>
              <a:miter/>
            </a:ln>
          </p:spPr>
          <p:txBody>
            <a:bodyPr/>
            <a:lstStyle/>
            <a:p>
              <a:endParaRPr lang="en-GB"/>
            </a:p>
          </p:txBody>
        </p:sp>
        <p:sp>
          <p:nvSpPr>
            <p:cNvPr id="12" name="TextBox 12"/>
            <p:cNvSpPr txBox="1"/>
            <p:nvPr/>
          </p:nvSpPr>
          <p:spPr>
            <a:xfrm>
              <a:off x="0" y="-19050"/>
              <a:ext cx="6249258" cy="556186"/>
            </a:xfrm>
            <a:prstGeom prst="rect">
              <a:avLst/>
            </a:prstGeom>
          </p:spPr>
          <p:txBody>
            <a:bodyPr lIns="28415" tIns="28415" rIns="28415" bIns="28415" rtlCol="0" anchor="ctr"/>
            <a:lstStyle/>
            <a:p>
              <a:pPr marL="0" lvl="0" indent="0" algn="just">
                <a:lnSpc>
                  <a:spcPts val="1045"/>
                </a:lnSpc>
                <a:spcBef>
                  <a:spcPct val="0"/>
                </a:spcBef>
              </a:pPr>
              <a:endParaRPr/>
            </a:p>
          </p:txBody>
        </p:sp>
      </p:grpSp>
      <p:grpSp>
        <p:nvGrpSpPr>
          <p:cNvPr id="13" name="Group 13"/>
          <p:cNvGrpSpPr/>
          <p:nvPr/>
        </p:nvGrpSpPr>
        <p:grpSpPr>
          <a:xfrm>
            <a:off x="154548" y="147993"/>
            <a:ext cx="3853201" cy="753790"/>
            <a:chOff x="0" y="0"/>
            <a:chExt cx="5137602" cy="1005053"/>
          </a:xfrm>
        </p:grpSpPr>
        <p:sp>
          <p:nvSpPr>
            <p:cNvPr id="14" name="Freeform 14"/>
            <p:cNvSpPr/>
            <p:nvPr/>
          </p:nvSpPr>
          <p:spPr>
            <a:xfrm>
              <a:off x="0" y="0"/>
              <a:ext cx="2041779" cy="1005053"/>
            </a:xfrm>
            <a:custGeom>
              <a:avLst/>
              <a:gdLst/>
              <a:ahLst/>
              <a:cxnLst/>
              <a:rect l="l" t="t" r="r" b="b"/>
              <a:pathLst>
                <a:path w="2041779" h="1005053">
                  <a:moveTo>
                    <a:pt x="0" y="0"/>
                  </a:moveTo>
                  <a:lnTo>
                    <a:pt x="2041779" y="0"/>
                  </a:lnTo>
                  <a:lnTo>
                    <a:pt x="2041779" y="1005053"/>
                  </a:lnTo>
                  <a:lnTo>
                    <a:pt x="0" y="1005053"/>
                  </a:lnTo>
                  <a:lnTo>
                    <a:pt x="0" y="0"/>
                  </a:lnTo>
                  <a:close/>
                </a:path>
              </a:pathLst>
            </a:custGeom>
            <a:blipFill>
              <a:blip r:embed="rId2"/>
              <a:stretch>
                <a:fillRect/>
              </a:stretch>
            </a:blipFill>
          </p:spPr>
          <p:txBody>
            <a:bodyPr/>
            <a:lstStyle/>
            <a:p>
              <a:endParaRPr lang="en-GB"/>
            </a:p>
          </p:txBody>
        </p:sp>
        <p:sp>
          <p:nvSpPr>
            <p:cNvPr id="15" name="TextBox 15"/>
            <p:cNvSpPr txBox="1"/>
            <p:nvPr/>
          </p:nvSpPr>
          <p:spPr>
            <a:xfrm>
              <a:off x="2153236" y="-9525"/>
              <a:ext cx="2984366" cy="1014578"/>
            </a:xfrm>
            <a:prstGeom prst="rect">
              <a:avLst/>
            </a:prstGeom>
          </p:spPr>
          <p:txBody>
            <a:bodyPr lIns="0" tIns="0" rIns="0" bIns="0" rtlCol="0" anchor="t">
              <a:spAutoFit/>
            </a:bodyPr>
            <a:lstStyle/>
            <a:p>
              <a:pPr algn="l">
                <a:lnSpc>
                  <a:spcPts val="2725"/>
                </a:lnSpc>
              </a:pPr>
              <a:r>
                <a:rPr lang="en-US" sz="2725">
                  <a:solidFill>
                    <a:srgbClr val="FFFFFF"/>
                  </a:solidFill>
                  <a:latin typeface="Americane Condensed"/>
                  <a:ea typeface="Americane Condensed"/>
                  <a:cs typeface="Americane Condensed"/>
                  <a:sym typeface="Americane Condensed"/>
                </a:rPr>
                <a:t>Youth Nature Photo Competition</a:t>
              </a:r>
            </a:p>
          </p:txBody>
        </p:sp>
      </p:grpSp>
      <p:sp>
        <p:nvSpPr>
          <p:cNvPr id="16" name="TextBox 16"/>
          <p:cNvSpPr txBox="1"/>
          <p:nvPr/>
        </p:nvSpPr>
        <p:spPr>
          <a:xfrm>
            <a:off x="7571922" y="6740367"/>
            <a:ext cx="1788986" cy="290420"/>
          </a:xfrm>
          <a:prstGeom prst="rect">
            <a:avLst/>
          </a:prstGeom>
        </p:spPr>
        <p:txBody>
          <a:bodyPr lIns="0" tIns="0" rIns="0" bIns="0" rtlCol="0" anchor="t">
            <a:spAutoFit/>
          </a:bodyPr>
          <a:lstStyle/>
          <a:p>
            <a:pPr algn="ctr">
              <a:lnSpc>
                <a:spcPts val="2347"/>
              </a:lnSpc>
            </a:pPr>
            <a:r>
              <a:rPr lang="en-US" sz="1677">
                <a:solidFill>
                  <a:srgbClr val="FFFFFF"/>
                </a:solidFill>
                <a:latin typeface="HvDTrial Americane Condensed"/>
                <a:ea typeface="HvDTrial Americane Condensed"/>
                <a:cs typeface="HvDTrial Americane Condensed"/>
                <a:sym typeface="HvDTrial Americane Condensed"/>
              </a:rPr>
              <a:t>© Wildscreen 2025</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6562316" y="928130"/>
            <a:ext cx="2569637" cy="1145562"/>
            <a:chOff x="0" y="0"/>
            <a:chExt cx="1103684" cy="492030"/>
          </a:xfrm>
        </p:grpSpPr>
        <p:sp>
          <p:nvSpPr>
            <p:cNvPr id="3" name="Freeform 3"/>
            <p:cNvSpPr/>
            <p:nvPr/>
          </p:nvSpPr>
          <p:spPr>
            <a:xfrm>
              <a:off x="0" y="0"/>
              <a:ext cx="1103684" cy="492030"/>
            </a:xfrm>
            <a:custGeom>
              <a:avLst/>
              <a:gdLst/>
              <a:ahLst/>
              <a:cxnLst/>
              <a:rect l="l" t="t" r="r" b="b"/>
              <a:pathLst>
                <a:path w="1103684" h="492030">
                  <a:moveTo>
                    <a:pt x="0" y="0"/>
                  </a:moveTo>
                  <a:lnTo>
                    <a:pt x="1103684" y="0"/>
                  </a:lnTo>
                  <a:lnTo>
                    <a:pt x="1103684" y="492030"/>
                  </a:lnTo>
                  <a:lnTo>
                    <a:pt x="0" y="492030"/>
                  </a:lnTo>
                  <a:close/>
                </a:path>
              </a:pathLst>
            </a:custGeom>
            <a:solidFill>
              <a:srgbClr val="000000">
                <a:alpha val="0"/>
              </a:srgbClr>
            </a:solidFill>
          </p:spPr>
          <p:txBody>
            <a:bodyPr/>
            <a:lstStyle/>
            <a:p>
              <a:endParaRPr lang="en-GB"/>
            </a:p>
          </p:txBody>
        </p:sp>
        <p:sp>
          <p:nvSpPr>
            <p:cNvPr id="4" name="TextBox 4"/>
            <p:cNvSpPr txBox="1"/>
            <p:nvPr/>
          </p:nvSpPr>
          <p:spPr>
            <a:xfrm>
              <a:off x="0" y="-38100"/>
              <a:ext cx="1103684" cy="530130"/>
            </a:xfrm>
            <a:prstGeom prst="rect">
              <a:avLst/>
            </a:prstGeom>
          </p:spPr>
          <p:txBody>
            <a:bodyPr lIns="31150" tIns="31150" rIns="31150" bIns="31150" rtlCol="0" anchor="ctr"/>
            <a:lstStyle/>
            <a:p>
              <a:pPr algn="ctr">
                <a:lnSpc>
                  <a:spcPts val="2832"/>
                </a:lnSpc>
              </a:pPr>
              <a:r>
                <a:rPr lang="en-US" sz="2023" b="1">
                  <a:solidFill>
                    <a:srgbClr val="0D4D4F"/>
                  </a:solidFill>
                  <a:latin typeface="Comic Sans Bold"/>
                  <a:ea typeface="Comic Sans Bold"/>
                  <a:cs typeface="Comic Sans Bold"/>
                  <a:sym typeface="Comic Sans Bold"/>
                </a:rPr>
                <a:t>Portrait/landscape</a:t>
              </a:r>
            </a:p>
          </p:txBody>
        </p:sp>
      </p:grpSp>
      <p:grpSp>
        <p:nvGrpSpPr>
          <p:cNvPr id="5" name="Group 5"/>
          <p:cNvGrpSpPr/>
          <p:nvPr/>
        </p:nvGrpSpPr>
        <p:grpSpPr>
          <a:xfrm>
            <a:off x="3798962" y="928130"/>
            <a:ext cx="2569637" cy="1145562"/>
            <a:chOff x="0" y="0"/>
            <a:chExt cx="1103684" cy="492030"/>
          </a:xfrm>
        </p:grpSpPr>
        <p:sp>
          <p:nvSpPr>
            <p:cNvPr id="6" name="Freeform 6"/>
            <p:cNvSpPr/>
            <p:nvPr/>
          </p:nvSpPr>
          <p:spPr>
            <a:xfrm>
              <a:off x="0" y="0"/>
              <a:ext cx="1103684" cy="492030"/>
            </a:xfrm>
            <a:custGeom>
              <a:avLst/>
              <a:gdLst/>
              <a:ahLst/>
              <a:cxnLst/>
              <a:rect l="l" t="t" r="r" b="b"/>
              <a:pathLst>
                <a:path w="1103684" h="492030">
                  <a:moveTo>
                    <a:pt x="0" y="0"/>
                  </a:moveTo>
                  <a:lnTo>
                    <a:pt x="1103684" y="0"/>
                  </a:lnTo>
                  <a:lnTo>
                    <a:pt x="1103684" y="492030"/>
                  </a:lnTo>
                  <a:lnTo>
                    <a:pt x="0" y="492030"/>
                  </a:lnTo>
                  <a:close/>
                </a:path>
              </a:pathLst>
            </a:custGeom>
            <a:solidFill>
              <a:srgbClr val="000000">
                <a:alpha val="0"/>
              </a:srgbClr>
            </a:solidFill>
          </p:spPr>
          <p:txBody>
            <a:bodyPr/>
            <a:lstStyle/>
            <a:p>
              <a:endParaRPr lang="en-GB"/>
            </a:p>
          </p:txBody>
        </p:sp>
        <p:sp>
          <p:nvSpPr>
            <p:cNvPr id="7" name="TextBox 7"/>
            <p:cNvSpPr txBox="1"/>
            <p:nvPr/>
          </p:nvSpPr>
          <p:spPr>
            <a:xfrm>
              <a:off x="0" y="-38100"/>
              <a:ext cx="1103684" cy="530130"/>
            </a:xfrm>
            <a:prstGeom prst="rect">
              <a:avLst/>
            </a:prstGeom>
          </p:spPr>
          <p:txBody>
            <a:bodyPr lIns="31150" tIns="31150" rIns="31150" bIns="31150" rtlCol="0" anchor="ctr"/>
            <a:lstStyle/>
            <a:p>
              <a:pPr algn="ctr">
                <a:lnSpc>
                  <a:spcPts val="2832"/>
                </a:lnSpc>
              </a:pPr>
              <a:r>
                <a:rPr lang="en-US" sz="2023" b="1">
                  <a:solidFill>
                    <a:srgbClr val="0D4D4F"/>
                  </a:solidFill>
                  <a:latin typeface="Comic Sans Bold"/>
                  <a:ea typeface="Comic Sans Bold"/>
                  <a:cs typeface="Comic Sans Bold"/>
                  <a:sym typeface="Comic Sans Bold"/>
                </a:rPr>
                <a:t>Focus</a:t>
              </a:r>
            </a:p>
          </p:txBody>
        </p:sp>
      </p:grpSp>
      <p:grpSp>
        <p:nvGrpSpPr>
          <p:cNvPr id="8" name="Group 8"/>
          <p:cNvGrpSpPr/>
          <p:nvPr/>
        </p:nvGrpSpPr>
        <p:grpSpPr>
          <a:xfrm>
            <a:off x="6562316" y="3082996"/>
            <a:ext cx="2569637" cy="1145562"/>
            <a:chOff x="0" y="0"/>
            <a:chExt cx="1103684" cy="492030"/>
          </a:xfrm>
        </p:grpSpPr>
        <p:sp>
          <p:nvSpPr>
            <p:cNvPr id="9" name="Freeform 9"/>
            <p:cNvSpPr/>
            <p:nvPr/>
          </p:nvSpPr>
          <p:spPr>
            <a:xfrm>
              <a:off x="0" y="0"/>
              <a:ext cx="1103684" cy="492030"/>
            </a:xfrm>
            <a:custGeom>
              <a:avLst/>
              <a:gdLst/>
              <a:ahLst/>
              <a:cxnLst/>
              <a:rect l="l" t="t" r="r" b="b"/>
              <a:pathLst>
                <a:path w="1103684" h="492030">
                  <a:moveTo>
                    <a:pt x="0" y="0"/>
                  </a:moveTo>
                  <a:lnTo>
                    <a:pt x="1103684" y="0"/>
                  </a:lnTo>
                  <a:lnTo>
                    <a:pt x="1103684" y="492030"/>
                  </a:lnTo>
                  <a:lnTo>
                    <a:pt x="0" y="492030"/>
                  </a:lnTo>
                  <a:close/>
                </a:path>
              </a:pathLst>
            </a:custGeom>
            <a:solidFill>
              <a:srgbClr val="000000">
                <a:alpha val="0"/>
              </a:srgbClr>
            </a:solidFill>
          </p:spPr>
          <p:txBody>
            <a:bodyPr/>
            <a:lstStyle/>
            <a:p>
              <a:endParaRPr lang="en-GB"/>
            </a:p>
          </p:txBody>
        </p:sp>
        <p:sp>
          <p:nvSpPr>
            <p:cNvPr id="10" name="TextBox 10"/>
            <p:cNvSpPr txBox="1"/>
            <p:nvPr/>
          </p:nvSpPr>
          <p:spPr>
            <a:xfrm>
              <a:off x="0" y="-38100"/>
              <a:ext cx="1103684" cy="530130"/>
            </a:xfrm>
            <a:prstGeom prst="rect">
              <a:avLst/>
            </a:prstGeom>
          </p:spPr>
          <p:txBody>
            <a:bodyPr lIns="31150" tIns="31150" rIns="31150" bIns="31150" rtlCol="0" anchor="ctr"/>
            <a:lstStyle/>
            <a:p>
              <a:pPr algn="ctr">
                <a:lnSpc>
                  <a:spcPts val="2832"/>
                </a:lnSpc>
              </a:pPr>
              <a:r>
                <a:rPr lang="en-US" sz="2023" b="1">
                  <a:solidFill>
                    <a:srgbClr val="0D4D4F"/>
                  </a:solidFill>
                  <a:latin typeface="Comic Sans Bold"/>
                  <a:ea typeface="Comic Sans Bold"/>
                  <a:cs typeface="Comic Sans Bold"/>
                  <a:sym typeface="Comic Sans Bold"/>
                </a:rPr>
                <a:t>Steady hand</a:t>
              </a:r>
            </a:p>
          </p:txBody>
        </p:sp>
      </p:grpSp>
      <p:grpSp>
        <p:nvGrpSpPr>
          <p:cNvPr id="11" name="Group 11"/>
          <p:cNvGrpSpPr/>
          <p:nvPr/>
        </p:nvGrpSpPr>
        <p:grpSpPr>
          <a:xfrm>
            <a:off x="3798962" y="3082996"/>
            <a:ext cx="2569637" cy="1145562"/>
            <a:chOff x="0" y="0"/>
            <a:chExt cx="1103684" cy="492030"/>
          </a:xfrm>
        </p:grpSpPr>
        <p:sp>
          <p:nvSpPr>
            <p:cNvPr id="12" name="Freeform 12"/>
            <p:cNvSpPr/>
            <p:nvPr/>
          </p:nvSpPr>
          <p:spPr>
            <a:xfrm>
              <a:off x="0" y="0"/>
              <a:ext cx="1103684" cy="492030"/>
            </a:xfrm>
            <a:custGeom>
              <a:avLst/>
              <a:gdLst/>
              <a:ahLst/>
              <a:cxnLst/>
              <a:rect l="l" t="t" r="r" b="b"/>
              <a:pathLst>
                <a:path w="1103684" h="492030">
                  <a:moveTo>
                    <a:pt x="0" y="0"/>
                  </a:moveTo>
                  <a:lnTo>
                    <a:pt x="1103684" y="0"/>
                  </a:lnTo>
                  <a:lnTo>
                    <a:pt x="1103684" y="492030"/>
                  </a:lnTo>
                  <a:lnTo>
                    <a:pt x="0" y="492030"/>
                  </a:lnTo>
                  <a:close/>
                </a:path>
              </a:pathLst>
            </a:custGeom>
            <a:solidFill>
              <a:srgbClr val="000000">
                <a:alpha val="0"/>
              </a:srgbClr>
            </a:solidFill>
          </p:spPr>
          <p:txBody>
            <a:bodyPr/>
            <a:lstStyle/>
            <a:p>
              <a:endParaRPr lang="en-GB"/>
            </a:p>
          </p:txBody>
        </p:sp>
        <p:sp>
          <p:nvSpPr>
            <p:cNvPr id="13" name="TextBox 13"/>
            <p:cNvSpPr txBox="1"/>
            <p:nvPr/>
          </p:nvSpPr>
          <p:spPr>
            <a:xfrm>
              <a:off x="0" y="-38100"/>
              <a:ext cx="1103684" cy="530130"/>
            </a:xfrm>
            <a:prstGeom prst="rect">
              <a:avLst/>
            </a:prstGeom>
          </p:spPr>
          <p:txBody>
            <a:bodyPr lIns="31150" tIns="31150" rIns="31150" bIns="31150" rtlCol="0" anchor="ctr"/>
            <a:lstStyle/>
            <a:p>
              <a:pPr algn="ctr">
                <a:lnSpc>
                  <a:spcPts val="2832"/>
                </a:lnSpc>
              </a:pPr>
              <a:r>
                <a:rPr lang="en-US" sz="2023" b="1">
                  <a:solidFill>
                    <a:srgbClr val="0D4D4F"/>
                  </a:solidFill>
                  <a:latin typeface="Comic Sans Bold"/>
                  <a:ea typeface="Comic Sans Bold"/>
                  <a:cs typeface="Comic Sans Bold"/>
                  <a:sym typeface="Comic Sans Bold"/>
                </a:rPr>
                <a:t>Angles</a:t>
              </a:r>
            </a:p>
          </p:txBody>
        </p:sp>
      </p:grpSp>
      <p:grpSp>
        <p:nvGrpSpPr>
          <p:cNvPr id="14" name="Group 14"/>
          <p:cNvGrpSpPr/>
          <p:nvPr/>
        </p:nvGrpSpPr>
        <p:grpSpPr>
          <a:xfrm>
            <a:off x="6562316" y="5121614"/>
            <a:ext cx="2569637" cy="1145562"/>
            <a:chOff x="0" y="0"/>
            <a:chExt cx="1103684" cy="492030"/>
          </a:xfrm>
        </p:grpSpPr>
        <p:sp>
          <p:nvSpPr>
            <p:cNvPr id="15" name="Freeform 15"/>
            <p:cNvSpPr/>
            <p:nvPr/>
          </p:nvSpPr>
          <p:spPr>
            <a:xfrm>
              <a:off x="0" y="0"/>
              <a:ext cx="1103684" cy="492030"/>
            </a:xfrm>
            <a:custGeom>
              <a:avLst/>
              <a:gdLst/>
              <a:ahLst/>
              <a:cxnLst/>
              <a:rect l="l" t="t" r="r" b="b"/>
              <a:pathLst>
                <a:path w="1103684" h="492030">
                  <a:moveTo>
                    <a:pt x="0" y="0"/>
                  </a:moveTo>
                  <a:lnTo>
                    <a:pt x="1103684" y="0"/>
                  </a:lnTo>
                  <a:lnTo>
                    <a:pt x="1103684" y="492030"/>
                  </a:lnTo>
                  <a:lnTo>
                    <a:pt x="0" y="492030"/>
                  </a:lnTo>
                  <a:close/>
                </a:path>
              </a:pathLst>
            </a:custGeom>
            <a:solidFill>
              <a:srgbClr val="000000">
                <a:alpha val="0"/>
              </a:srgbClr>
            </a:solidFill>
          </p:spPr>
          <p:txBody>
            <a:bodyPr/>
            <a:lstStyle/>
            <a:p>
              <a:endParaRPr lang="en-GB"/>
            </a:p>
          </p:txBody>
        </p:sp>
        <p:sp>
          <p:nvSpPr>
            <p:cNvPr id="16" name="TextBox 16"/>
            <p:cNvSpPr txBox="1"/>
            <p:nvPr/>
          </p:nvSpPr>
          <p:spPr>
            <a:xfrm>
              <a:off x="0" y="-38100"/>
              <a:ext cx="1103684" cy="530130"/>
            </a:xfrm>
            <a:prstGeom prst="rect">
              <a:avLst/>
            </a:prstGeom>
          </p:spPr>
          <p:txBody>
            <a:bodyPr lIns="31150" tIns="31150" rIns="31150" bIns="31150" rtlCol="0" anchor="ctr"/>
            <a:lstStyle/>
            <a:p>
              <a:pPr algn="ctr">
                <a:lnSpc>
                  <a:spcPts val="2832"/>
                </a:lnSpc>
              </a:pPr>
              <a:r>
                <a:rPr lang="en-US" sz="2023" b="1">
                  <a:solidFill>
                    <a:srgbClr val="0D4D4F"/>
                  </a:solidFill>
                  <a:latin typeface="Comic Sans Bold"/>
                  <a:ea typeface="Comic Sans Bold"/>
                  <a:cs typeface="Comic Sans Bold"/>
                  <a:sym typeface="Comic Sans Bold"/>
                </a:rPr>
                <a:t>Use the grid</a:t>
              </a:r>
            </a:p>
          </p:txBody>
        </p:sp>
      </p:grpSp>
      <p:grpSp>
        <p:nvGrpSpPr>
          <p:cNvPr id="17" name="Group 17"/>
          <p:cNvGrpSpPr/>
          <p:nvPr/>
        </p:nvGrpSpPr>
        <p:grpSpPr>
          <a:xfrm>
            <a:off x="3798962" y="5121614"/>
            <a:ext cx="2569637" cy="1145562"/>
            <a:chOff x="0" y="0"/>
            <a:chExt cx="1103684" cy="492030"/>
          </a:xfrm>
        </p:grpSpPr>
        <p:sp>
          <p:nvSpPr>
            <p:cNvPr id="18" name="Freeform 18"/>
            <p:cNvSpPr/>
            <p:nvPr/>
          </p:nvSpPr>
          <p:spPr>
            <a:xfrm>
              <a:off x="0" y="0"/>
              <a:ext cx="1103684" cy="492030"/>
            </a:xfrm>
            <a:custGeom>
              <a:avLst/>
              <a:gdLst/>
              <a:ahLst/>
              <a:cxnLst/>
              <a:rect l="l" t="t" r="r" b="b"/>
              <a:pathLst>
                <a:path w="1103684" h="492030">
                  <a:moveTo>
                    <a:pt x="0" y="0"/>
                  </a:moveTo>
                  <a:lnTo>
                    <a:pt x="1103684" y="0"/>
                  </a:lnTo>
                  <a:lnTo>
                    <a:pt x="1103684" y="492030"/>
                  </a:lnTo>
                  <a:lnTo>
                    <a:pt x="0" y="492030"/>
                  </a:lnTo>
                  <a:close/>
                </a:path>
              </a:pathLst>
            </a:custGeom>
            <a:solidFill>
              <a:srgbClr val="000000">
                <a:alpha val="0"/>
              </a:srgbClr>
            </a:solidFill>
          </p:spPr>
          <p:txBody>
            <a:bodyPr/>
            <a:lstStyle/>
            <a:p>
              <a:endParaRPr lang="en-GB"/>
            </a:p>
          </p:txBody>
        </p:sp>
        <p:sp>
          <p:nvSpPr>
            <p:cNvPr id="19" name="TextBox 19"/>
            <p:cNvSpPr txBox="1"/>
            <p:nvPr/>
          </p:nvSpPr>
          <p:spPr>
            <a:xfrm>
              <a:off x="0" y="-38100"/>
              <a:ext cx="1103684" cy="530130"/>
            </a:xfrm>
            <a:prstGeom prst="rect">
              <a:avLst/>
            </a:prstGeom>
          </p:spPr>
          <p:txBody>
            <a:bodyPr lIns="31150" tIns="31150" rIns="31150" bIns="31150" rtlCol="0" anchor="ctr"/>
            <a:lstStyle/>
            <a:p>
              <a:pPr algn="ctr">
                <a:lnSpc>
                  <a:spcPts val="2832"/>
                </a:lnSpc>
              </a:pPr>
              <a:r>
                <a:rPr lang="en-US" sz="2023" b="1">
                  <a:solidFill>
                    <a:srgbClr val="0D4D4F"/>
                  </a:solidFill>
                  <a:latin typeface="Comic Sans Bold"/>
                  <a:ea typeface="Comic Sans Bold"/>
                  <a:cs typeface="Comic Sans Bold"/>
                  <a:sym typeface="Comic Sans Bold"/>
                </a:rPr>
                <a:t>Play around</a:t>
              </a:r>
            </a:p>
          </p:txBody>
        </p:sp>
      </p:grpSp>
      <p:grpSp>
        <p:nvGrpSpPr>
          <p:cNvPr id="20" name="Group 20"/>
          <p:cNvGrpSpPr/>
          <p:nvPr/>
        </p:nvGrpSpPr>
        <p:grpSpPr>
          <a:xfrm>
            <a:off x="777488" y="928130"/>
            <a:ext cx="2569637" cy="1145562"/>
            <a:chOff x="0" y="0"/>
            <a:chExt cx="1103684" cy="492030"/>
          </a:xfrm>
        </p:grpSpPr>
        <p:sp>
          <p:nvSpPr>
            <p:cNvPr id="21" name="Freeform 21"/>
            <p:cNvSpPr/>
            <p:nvPr/>
          </p:nvSpPr>
          <p:spPr>
            <a:xfrm>
              <a:off x="0" y="0"/>
              <a:ext cx="1103684" cy="492030"/>
            </a:xfrm>
            <a:custGeom>
              <a:avLst/>
              <a:gdLst/>
              <a:ahLst/>
              <a:cxnLst/>
              <a:rect l="l" t="t" r="r" b="b"/>
              <a:pathLst>
                <a:path w="1103684" h="492030">
                  <a:moveTo>
                    <a:pt x="0" y="0"/>
                  </a:moveTo>
                  <a:lnTo>
                    <a:pt x="1103684" y="0"/>
                  </a:lnTo>
                  <a:lnTo>
                    <a:pt x="1103684" y="492030"/>
                  </a:lnTo>
                  <a:lnTo>
                    <a:pt x="0" y="492030"/>
                  </a:lnTo>
                  <a:close/>
                </a:path>
              </a:pathLst>
            </a:custGeom>
            <a:solidFill>
              <a:srgbClr val="000000">
                <a:alpha val="0"/>
              </a:srgbClr>
            </a:solidFill>
          </p:spPr>
          <p:txBody>
            <a:bodyPr/>
            <a:lstStyle/>
            <a:p>
              <a:endParaRPr lang="en-GB"/>
            </a:p>
          </p:txBody>
        </p:sp>
        <p:sp>
          <p:nvSpPr>
            <p:cNvPr id="22" name="TextBox 22"/>
            <p:cNvSpPr txBox="1"/>
            <p:nvPr/>
          </p:nvSpPr>
          <p:spPr>
            <a:xfrm>
              <a:off x="0" y="-38100"/>
              <a:ext cx="1103684" cy="530130"/>
            </a:xfrm>
            <a:prstGeom prst="rect">
              <a:avLst/>
            </a:prstGeom>
          </p:spPr>
          <p:txBody>
            <a:bodyPr lIns="31150" tIns="31150" rIns="31150" bIns="31150" rtlCol="0" anchor="ctr"/>
            <a:lstStyle/>
            <a:p>
              <a:pPr algn="ctr">
                <a:lnSpc>
                  <a:spcPts val="2832"/>
                </a:lnSpc>
              </a:pPr>
              <a:r>
                <a:rPr lang="en-US" sz="2023" b="1">
                  <a:solidFill>
                    <a:srgbClr val="0D4D4F"/>
                  </a:solidFill>
                  <a:latin typeface="Comic Sans Bold"/>
                  <a:ea typeface="Comic Sans Bold"/>
                  <a:cs typeface="Comic Sans Bold"/>
                  <a:sym typeface="Comic Sans Bold"/>
                </a:rPr>
                <a:t>Zoom</a:t>
              </a:r>
            </a:p>
          </p:txBody>
        </p:sp>
      </p:grpSp>
      <p:grpSp>
        <p:nvGrpSpPr>
          <p:cNvPr id="23" name="Group 23"/>
          <p:cNvGrpSpPr/>
          <p:nvPr/>
        </p:nvGrpSpPr>
        <p:grpSpPr>
          <a:xfrm>
            <a:off x="621212" y="3082996"/>
            <a:ext cx="2569637" cy="1145562"/>
            <a:chOff x="0" y="0"/>
            <a:chExt cx="1103684" cy="492030"/>
          </a:xfrm>
        </p:grpSpPr>
        <p:sp>
          <p:nvSpPr>
            <p:cNvPr id="24" name="Freeform 24"/>
            <p:cNvSpPr/>
            <p:nvPr/>
          </p:nvSpPr>
          <p:spPr>
            <a:xfrm>
              <a:off x="0" y="0"/>
              <a:ext cx="1103684" cy="492030"/>
            </a:xfrm>
            <a:custGeom>
              <a:avLst/>
              <a:gdLst/>
              <a:ahLst/>
              <a:cxnLst/>
              <a:rect l="l" t="t" r="r" b="b"/>
              <a:pathLst>
                <a:path w="1103684" h="492030">
                  <a:moveTo>
                    <a:pt x="0" y="0"/>
                  </a:moveTo>
                  <a:lnTo>
                    <a:pt x="1103684" y="0"/>
                  </a:lnTo>
                  <a:lnTo>
                    <a:pt x="1103684" y="492030"/>
                  </a:lnTo>
                  <a:lnTo>
                    <a:pt x="0" y="492030"/>
                  </a:lnTo>
                  <a:close/>
                </a:path>
              </a:pathLst>
            </a:custGeom>
            <a:solidFill>
              <a:srgbClr val="000000">
                <a:alpha val="0"/>
              </a:srgbClr>
            </a:solidFill>
          </p:spPr>
          <p:txBody>
            <a:bodyPr/>
            <a:lstStyle/>
            <a:p>
              <a:endParaRPr lang="en-GB"/>
            </a:p>
          </p:txBody>
        </p:sp>
        <p:sp>
          <p:nvSpPr>
            <p:cNvPr id="25" name="TextBox 25"/>
            <p:cNvSpPr txBox="1"/>
            <p:nvPr/>
          </p:nvSpPr>
          <p:spPr>
            <a:xfrm>
              <a:off x="0" y="-38100"/>
              <a:ext cx="1103684" cy="530130"/>
            </a:xfrm>
            <a:prstGeom prst="rect">
              <a:avLst/>
            </a:prstGeom>
          </p:spPr>
          <p:txBody>
            <a:bodyPr lIns="31150" tIns="31150" rIns="31150" bIns="31150" rtlCol="0" anchor="ctr"/>
            <a:lstStyle/>
            <a:p>
              <a:pPr algn="ctr">
                <a:lnSpc>
                  <a:spcPts val="2832"/>
                </a:lnSpc>
              </a:pPr>
              <a:r>
                <a:rPr lang="en-US" sz="2023" b="1">
                  <a:solidFill>
                    <a:srgbClr val="0D4D4F"/>
                  </a:solidFill>
                  <a:latin typeface="Comic Sans Bold"/>
                  <a:ea typeface="Comic Sans Bold"/>
                  <a:cs typeface="Comic Sans Bold"/>
                  <a:sym typeface="Comic Sans Bold"/>
                </a:rPr>
                <a:t>Lots of photos</a:t>
              </a:r>
            </a:p>
          </p:txBody>
        </p:sp>
      </p:grpSp>
      <p:grpSp>
        <p:nvGrpSpPr>
          <p:cNvPr id="26" name="Group 26"/>
          <p:cNvGrpSpPr/>
          <p:nvPr/>
        </p:nvGrpSpPr>
        <p:grpSpPr>
          <a:xfrm>
            <a:off x="621212" y="5121614"/>
            <a:ext cx="2569637" cy="1145562"/>
            <a:chOff x="0" y="0"/>
            <a:chExt cx="1103684" cy="492030"/>
          </a:xfrm>
        </p:grpSpPr>
        <p:sp>
          <p:nvSpPr>
            <p:cNvPr id="27" name="Freeform 27"/>
            <p:cNvSpPr/>
            <p:nvPr/>
          </p:nvSpPr>
          <p:spPr>
            <a:xfrm>
              <a:off x="0" y="0"/>
              <a:ext cx="1103684" cy="492030"/>
            </a:xfrm>
            <a:custGeom>
              <a:avLst/>
              <a:gdLst/>
              <a:ahLst/>
              <a:cxnLst/>
              <a:rect l="l" t="t" r="r" b="b"/>
              <a:pathLst>
                <a:path w="1103684" h="492030">
                  <a:moveTo>
                    <a:pt x="0" y="0"/>
                  </a:moveTo>
                  <a:lnTo>
                    <a:pt x="1103684" y="0"/>
                  </a:lnTo>
                  <a:lnTo>
                    <a:pt x="1103684" y="492030"/>
                  </a:lnTo>
                  <a:lnTo>
                    <a:pt x="0" y="492030"/>
                  </a:lnTo>
                  <a:close/>
                </a:path>
              </a:pathLst>
            </a:custGeom>
            <a:solidFill>
              <a:srgbClr val="000000">
                <a:alpha val="0"/>
              </a:srgbClr>
            </a:solidFill>
          </p:spPr>
          <p:txBody>
            <a:bodyPr/>
            <a:lstStyle/>
            <a:p>
              <a:endParaRPr lang="en-GB"/>
            </a:p>
          </p:txBody>
        </p:sp>
        <p:sp>
          <p:nvSpPr>
            <p:cNvPr id="28" name="TextBox 28"/>
            <p:cNvSpPr txBox="1"/>
            <p:nvPr/>
          </p:nvSpPr>
          <p:spPr>
            <a:xfrm>
              <a:off x="0" y="-38100"/>
              <a:ext cx="1103684" cy="530130"/>
            </a:xfrm>
            <a:prstGeom prst="rect">
              <a:avLst/>
            </a:prstGeom>
          </p:spPr>
          <p:txBody>
            <a:bodyPr lIns="31150" tIns="31150" rIns="31150" bIns="31150" rtlCol="0" anchor="ctr"/>
            <a:lstStyle/>
            <a:p>
              <a:pPr algn="ctr">
                <a:lnSpc>
                  <a:spcPts val="2832"/>
                </a:lnSpc>
              </a:pPr>
              <a:r>
                <a:rPr lang="en-US" sz="2023" b="1">
                  <a:solidFill>
                    <a:srgbClr val="0D4D4F"/>
                  </a:solidFill>
                  <a:latin typeface="Comic Sans Bold"/>
                  <a:ea typeface="Comic Sans Bold"/>
                  <a:cs typeface="Comic Sans Bold"/>
                  <a:sym typeface="Comic Sans Bold"/>
                </a:rPr>
                <a:t>Editing</a:t>
              </a: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20972" y="301658"/>
            <a:ext cx="1286202" cy="630388"/>
          </a:xfrm>
          <a:custGeom>
            <a:avLst/>
            <a:gdLst/>
            <a:ahLst/>
            <a:cxnLst/>
            <a:rect l="l" t="t" r="r" b="b"/>
            <a:pathLst>
              <a:path w="1286202" h="630388">
                <a:moveTo>
                  <a:pt x="0" y="0"/>
                </a:moveTo>
                <a:lnTo>
                  <a:pt x="1286201" y="0"/>
                </a:lnTo>
                <a:lnTo>
                  <a:pt x="1286201" y="630387"/>
                </a:lnTo>
                <a:lnTo>
                  <a:pt x="0" y="630387"/>
                </a:lnTo>
                <a:lnTo>
                  <a:pt x="0" y="0"/>
                </a:lnTo>
                <a:close/>
              </a:path>
            </a:pathLst>
          </a:custGeom>
          <a:blipFill>
            <a:blip r:embed="rId3"/>
            <a:stretch>
              <a:fillRect t="-200" b="-200"/>
            </a:stretch>
          </a:blipFill>
        </p:spPr>
        <p:txBody>
          <a:bodyPr/>
          <a:lstStyle/>
          <a:p>
            <a:endParaRPr lang="en-GB"/>
          </a:p>
        </p:txBody>
      </p:sp>
      <p:grpSp>
        <p:nvGrpSpPr>
          <p:cNvPr id="3" name="Group 3"/>
          <p:cNvGrpSpPr/>
          <p:nvPr/>
        </p:nvGrpSpPr>
        <p:grpSpPr>
          <a:xfrm>
            <a:off x="369870" y="1647483"/>
            <a:ext cx="9013861" cy="4455709"/>
            <a:chOff x="0" y="0"/>
            <a:chExt cx="4451289" cy="2200350"/>
          </a:xfrm>
        </p:grpSpPr>
        <p:sp>
          <p:nvSpPr>
            <p:cNvPr id="4" name="Freeform 4"/>
            <p:cNvSpPr/>
            <p:nvPr/>
          </p:nvSpPr>
          <p:spPr>
            <a:xfrm>
              <a:off x="0" y="0"/>
              <a:ext cx="4451290" cy="2200350"/>
            </a:xfrm>
            <a:custGeom>
              <a:avLst/>
              <a:gdLst/>
              <a:ahLst/>
              <a:cxnLst/>
              <a:rect l="l" t="t" r="r" b="b"/>
              <a:pathLst>
                <a:path w="4451290" h="2200350">
                  <a:moveTo>
                    <a:pt x="0" y="0"/>
                  </a:moveTo>
                  <a:lnTo>
                    <a:pt x="4451290" y="0"/>
                  </a:lnTo>
                  <a:lnTo>
                    <a:pt x="4451290" y="2200350"/>
                  </a:lnTo>
                  <a:lnTo>
                    <a:pt x="0" y="2200350"/>
                  </a:lnTo>
                  <a:close/>
                </a:path>
              </a:pathLst>
            </a:custGeom>
            <a:solidFill>
              <a:srgbClr val="000000">
                <a:alpha val="0"/>
              </a:srgbClr>
            </a:solidFill>
          </p:spPr>
          <p:txBody>
            <a:bodyPr/>
            <a:lstStyle/>
            <a:p>
              <a:endParaRPr lang="en-GB"/>
            </a:p>
          </p:txBody>
        </p:sp>
        <p:sp>
          <p:nvSpPr>
            <p:cNvPr id="5" name="TextBox 5"/>
            <p:cNvSpPr txBox="1"/>
            <p:nvPr/>
          </p:nvSpPr>
          <p:spPr>
            <a:xfrm>
              <a:off x="0" y="-66675"/>
              <a:ext cx="4451289" cy="2267025"/>
            </a:xfrm>
            <a:prstGeom prst="rect">
              <a:avLst/>
            </a:prstGeom>
          </p:spPr>
          <p:txBody>
            <a:bodyPr lIns="27093" tIns="27093" rIns="27093" bIns="27093" rtlCol="0" anchor="ctr"/>
            <a:lstStyle/>
            <a:p>
              <a:pPr algn="ctr">
                <a:lnSpc>
                  <a:spcPts val="4778"/>
                </a:lnSpc>
              </a:pPr>
              <a:r>
                <a:rPr lang="en-US" sz="3413" b="1">
                  <a:solidFill>
                    <a:srgbClr val="0D4D4F"/>
                  </a:solidFill>
                  <a:latin typeface="Comic Sans Bold"/>
                  <a:ea typeface="Comic Sans Bold"/>
                  <a:cs typeface="Comic Sans Bold"/>
                  <a:sym typeface="Comic Sans Bold"/>
                </a:rPr>
                <a:t>Editing</a:t>
              </a:r>
            </a:p>
            <a:p>
              <a:pPr algn="ctr">
                <a:lnSpc>
                  <a:spcPts val="4778"/>
                </a:lnSpc>
              </a:pPr>
              <a:endParaRPr lang="en-US" sz="3413" b="1">
                <a:solidFill>
                  <a:srgbClr val="0D4D4F"/>
                </a:solidFill>
                <a:latin typeface="Comic Sans Bold"/>
                <a:ea typeface="Comic Sans Bold"/>
                <a:cs typeface="Comic Sans Bold"/>
                <a:sym typeface="Comic Sans Bold"/>
              </a:endParaRPr>
            </a:p>
            <a:p>
              <a:pPr marL="552704" lvl="1" indent="-276352" algn="l">
                <a:lnSpc>
                  <a:spcPts val="3583"/>
                </a:lnSpc>
                <a:buFont typeface="Arial"/>
                <a:buChar char="•"/>
              </a:pPr>
              <a:r>
                <a:rPr lang="en-US" sz="2560">
                  <a:solidFill>
                    <a:srgbClr val="0D4D4F"/>
                  </a:solidFill>
                  <a:latin typeface="Comic Sans"/>
                  <a:ea typeface="Comic Sans"/>
                  <a:cs typeface="Comic Sans"/>
                  <a:sym typeface="Comic Sans"/>
                </a:rPr>
                <a:t>Do you edit your photos?</a:t>
              </a:r>
            </a:p>
            <a:p>
              <a:pPr marL="552704" lvl="1" indent="-276352" algn="l">
                <a:lnSpc>
                  <a:spcPts val="3583"/>
                </a:lnSpc>
                <a:buFont typeface="Arial"/>
                <a:buChar char="•"/>
              </a:pPr>
              <a:r>
                <a:rPr lang="en-US" sz="2560">
                  <a:solidFill>
                    <a:srgbClr val="0D4D4F"/>
                  </a:solidFill>
                  <a:latin typeface="Comic Sans"/>
                  <a:ea typeface="Comic Sans"/>
                  <a:cs typeface="Comic Sans"/>
                  <a:sym typeface="Comic Sans"/>
                </a:rPr>
                <a:t>What photo editing software do you use?</a:t>
              </a:r>
            </a:p>
            <a:p>
              <a:pPr marL="552704" lvl="1" indent="-276352" algn="l">
                <a:lnSpc>
                  <a:spcPts val="3583"/>
                </a:lnSpc>
                <a:buFont typeface="Arial"/>
                <a:buChar char="•"/>
              </a:pPr>
              <a:r>
                <a:rPr lang="en-US" sz="2560">
                  <a:solidFill>
                    <a:srgbClr val="0D4D4F"/>
                  </a:solidFill>
                  <a:latin typeface="Comic Sans"/>
                  <a:ea typeface="Comic Sans"/>
                  <a:cs typeface="Comic Sans"/>
                  <a:sym typeface="Comic Sans"/>
                </a:rPr>
                <a:t>Why do you use it?</a:t>
              </a:r>
            </a:p>
            <a:p>
              <a:pPr algn="l">
                <a:lnSpc>
                  <a:spcPts val="3583"/>
                </a:lnSpc>
              </a:pPr>
              <a:endParaRPr lang="en-US" sz="2560">
                <a:solidFill>
                  <a:srgbClr val="0D4D4F"/>
                </a:solidFill>
                <a:latin typeface="Comic Sans"/>
                <a:ea typeface="Comic Sans"/>
                <a:cs typeface="Comic Sans"/>
                <a:sym typeface="Comic Sans"/>
              </a:endParaRPr>
            </a:p>
            <a:p>
              <a:pPr algn="l">
                <a:lnSpc>
                  <a:spcPts val="3583"/>
                </a:lnSpc>
              </a:pPr>
              <a:endParaRPr lang="en-US" sz="2560">
                <a:solidFill>
                  <a:srgbClr val="0D4D4F"/>
                </a:solidFill>
                <a:latin typeface="Comic Sans"/>
                <a:ea typeface="Comic Sans"/>
                <a:cs typeface="Comic Sans"/>
                <a:sym typeface="Comic Sans"/>
              </a:endParaRPr>
            </a:p>
            <a:p>
              <a:pPr algn="l">
                <a:lnSpc>
                  <a:spcPts val="3583"/>
                </a:lnSpc>
              </a:pPr>
              <a:endParaRPr lang="en-US" sz="2560">
                <a:solidFill>
                  <a:srgbClr val="0D4D4F"/>
                </a:solidFill>
                <a:latin typeface="Comic Sans"/>
                <a:ea typeface="Comic Sans"/>
                <a:cs typeface="Comic Sans"/>
                <a:sym typeface="Comic Sans"/>
              </a:endParaRPr>
            </a:p>
            <a:p>
              <a:pPr algn="l">
                <a:lnSpc>
                  <a:spcPts val="3583"/>
                </a:lnSpc>
              </a:pPr>
              <a:endParaRPr lang="en-US" sz="2560">
                <a:solidFill>
                  <a:srgbClr val="0D4D4F"/>
                </a:solidFill>
                <a:latin typeface="Comic Sans"/>
                <a:ea typeface="Comic Sans"/>
                <a:cs typeface="Comic Sans"/>
                <a:sym typeface="Comic Sans"/>
              </a:endParaRPr>
            </a:p>
          </p:txBody>
        </p:sp>
      </p:grpSp>
      <p:grpSp>
        <p:nvGrpSpPr>
          <p:cNvPr id="6" name="Group 6"/>
          <p:cNvGrpSpPr/>
          <p:nvPr/>
        </p:nvGrpSpPr>
        <p:grpSpPr>
          <a:xfrm>
            <a:off x="-11455" y="0"/>
            <a:ext cx="9753600" cy="1117403"/>
            <a:chOff x="0" y="0"/>
            <a:chExt cx="13004800" cy="1489871"/>
          </a:xfrm>
        </p:grpSpPr>
        <p:grpSp>
          <p:nvGrpSpPr>
            <p:cNvPr id="7" name="Group 7"/>
            <p:cNvGrpSpPr/>
            <p:nvPr/>
          </p:nvGrpSpPr>
          <p:grpSpPr>
            <a:xfrm>
              <a:off x="0" y="0"/>
              <a:ext cx="13004800" cy="1489871"/>
              <a:chOff x="0" y="0"/>
              <a:chExt cx="3713439" cy="425423"/>
            </a:xfrm>
          </p:grpSpPr>
          <p:sp>
            <p:nvSpPr>
              <p:cNvPr id="8" name="Freeform 8"/>
              <p:cNvSpPr/>
              <p:nvPr/>
            </p:nvSpPr>
            <p:spPr>
              <a:xfrm>
                <a:off x="0" y="0"/>
                <a:ext cx="3713439" cy="425423"/>
              </a:xfrm>
              <a:custGeom>
                <a:avLst/>
                <a:gdLst/>
                <a:ahLst/>
                <a:cxnLst/>
                <a:rect l="l" t="t" r="r" b="b"/>
                <a:pathLst>
                  <a:path w="3713439" h="425423">
                    <a:moveTo>
                      <a:pt x="0" y="0"/>
                    </a:moveTo>
                    <a:lnTo>
                      <a:pt x="3713439" y="0"/>
                    </a:lnTo>
                    <a:lnTo>
                      <a:pt x="3713439" y="425423"/>
                    </a:lnTo>
                    <a:lnTo>
                      <a:pt x="0" y="425423"/>
                    </a:lnTo>
                    <a:close/>
                  </a:path>
                </a:pathLst>
              </a:custGeom>
              <a:gradFill rotWithShape="1">
                <a:gsLst>
                  <a:gs pos="0">
                    <a:srgbClr val="0D4D4F">
                      <a:alpha val="100000"/>
                    </a:srgbClr>
                  </a:gs>
                  <a:gs pos="50000">
                    <a:srgbClr val="85CFBA">
                      <a:alpha val="100000"/>
                    </a:srgbClr>
                  </a:gs>
                  <a:gs pos="100000">
                    <a:srgbClr val="85CFBA">
                      <a:alpha val="100000"/>
                    </a:srgbClr>
                  </a:gs>
                </a:gsLst>
                <a:lin ang="0"/>
              </a:gradFill>
              <a:ln cap="sq">
                <a:noFill/>
                <a:prstDash val="solid"/>
                <a:miter/>
              </a:ln>
            </p:spPr>
            <p:txBody>
              <a:bodyPr/>
              <a:lstStyle/>
              <a:p>
                <a:endParaRPr lang="en-GB"/>
              </a:p>
            </p:txBody>
          </p:sp>
          <p:sp>
            <p:nvSpPr>
              <p:cNvPr id="9" name="TextBox 9"/>
              <p:cNvSpPr txBox="1"/>
              <p:nvPr/>
            </p:nvSpPr>
            <p:spPr>
              <a:xfrm>
                <a:off x="0" y="-19050"/>
                <a:ext cx="3713439" cy="444473"/>
              </a:xfrm>
              <a:prstGeom prst="rect">
                <a:avLst/>
              </a:prstGeom>
            </p:spPr>
            <p:txBody>
              <a:bodyPr lIns="54537" tIns="54537" rIns="54537" bIns="54537" rtlCol="0" anchor="ctr"/>
              <a:lstStyle/>
              <a:p>
                <a:pPr marL="0" lvl="0" indent="0" algn="just">
                  <a:lnSpc>
                    <a:spcPts val="1045"/>
                  </a:lnSpc>
                  <a:spcBef>
                    <a:spcPct val="0"/>
                  </a:spcBef>
                </a:pPr>
                <a:endParaRPr/>
              </a:p>
            </p:txBody>
          </p:sp>
        </p:grpSp>
        <p:sp>
          <p:nvSpPr>
            <p:cNvPr id="10" name="TextBox 10"/>
            <p:cNvSpPr txBox="1"/>
            <p:nvPr/>
          </p:nvSpPr>
          <p:spPr>
            <a:xfrm>
              <a:off x="9296728" y="420479"/>
              <a:ext cx="3387906" cy="553663"/>
            </a:xfrm>
            <a:prstGeom prst="rect">
              <a:avLst/>
            </a:prstGeom>
          </p:spPr>
          <p:txBody>
            <a:bodyPr lIns="0" tIns="0" rIns="0" bIns="0" rtlCol="0" anchor="t">
              <a:spAutoFit/>
            </a:bodyPr>
            <a:lstStyle/>
            <a:p>
              <a:pPr algn="ctr">
                <a:lnSpc>
                  <a:spcPts val="3177"/>
                </a:lnSpc>
              </a:pPr>
              <a:r>
                <a:rPr lang="en-US" sz="2269">
                  <a:solidFill>
                    <a:srgbClr val="0D4D4F"/>
                  </a:solidFill>
                  <a:latin typeface="Americane Condensed"/>
                  <a:ea typeface="Americane Condensed"/>
                  <a:cs typeface="Americane Condensed"/>
                  <a:sym typeface="Americane Condensed"/>
                </a:rPr>
                <a:t>www.wildscreenark.org</a:t>
              </a:r>
            </a:p>
          </p:txBody>
        </p:sp>
      </p:grpSp>
      <p:grpSp>
        <p:nvGrpSpPr>
          <p:cNvPr id="11" name="Group 11"/>
          <p:cNvGrpSpPr/>
          <p:nvPr/>
        </p:nvGrpSpPr>
        <p:grpSpPr>
          <a:xfrm>
            <a:off x="-11455" y="6485457"/>
            <a:ext cx="9753600" cy="838341"/>
            <a:chOff x="0" y="0"/>
            <a:chExt cx="6249258" cy="537136"/>
          </a:xfrm>
        </p:grpSpPr>
        <p:sp>
          <p:nvSpPr>
            <p:cNvPr id="12" name="Freeform 12"/>
            <p:cNvSpPr/>
            <p:nvPr/>
          </p:nvSpPr>
          <p:spPr>
            <a:xfrm>
              <a:off x="0" y="0"/>
              <a:ext cx="6249258" cy="537136"/>
            </a:xfrm>
            <a:custGeom>
              <a:avLst/>
              <a:gdLst/>
              <a:ahLst/>
              <a:cxnLst/>
              <a:rect l="l" t="t" r="r" b="b"/>
              <a:pathLst>
                <a:path w="6249258" h="537136">
                  <a:moveTo>
                    <a:pt x="0" y="0"/>
                  </a:moveTo>
                  <a:lnTo>
                    <a:pt x="6249258" y="0"/>
                  </a:lnTo>
                  <a:lnTo>
                    <a:pt x="6249258" y="537136"/>
                  </a:lnTo>
                  <a:lnTo>
                    <a:pt x="0" y="537136"/>
                  </a:lnTo>
                  <a:close/>
                </a:path>
              </a:pathLst>
            </a:custGeom>
            <a:solidFill>
              <a:srgbClr val="0D4D4F"/>
            </a:solidFill>
            <a:ln cap="sq">
              <a:noFill/>
              <a:prstDash val="solid"/>
              <a:miter/>
            </a:ln>
          </p:spPr>
          <p:txBody>
            <a:bodyPr/>
            <a:lstStyle/>
            <a:p>
              <a:endParaRPr lang="en-GB"/>
            </a:p>
          </p:txBody>
        </p:sp>
        <p:sp>
          <p:nvSpPr>
            <p:cNvPr id="13" name="TextBox 13"/>
            <p:cNvSpPr txBox="1"/>
            <p:nvPr/>
          </p:nvSpPr>
          <p:spPr>
            <a:xfrm>
              <a:off x="0" y="-19050"/>
              <a:ext cx="6249258" cy="556186"/>
            </a:xfrm>
            <a:prstGeom prst="rect">
              <a:avLst/>
            </a:prstGeom>
          </p:spPr>
          <p:txBody>
            <a:bodyPr lIns="28415" tIns="28415" rIns="28415" bIns="28415" rtlCol="0" anchor="ctr"/>
            <a:lstStyle/>
            <a:p>
              <a:pPr marL="0" lvl="0" indent="0" algn="just">
                <a:lnSpc>
                  <a:spcPts val="1045"/>
                </a:lnSpc>
                <a:spcBef>
                  <a:spcPct val="0"/>
                </a:spcBef>
              </a:pPr>
              <a:endParaRPr/>
            </a:p>
          </p:txBody>
        </p:sp>
      </p:grpSp>
      <p:grpSp>
        <p:nvGrpSpPr>
          <p:cNvPr id="14" name="Group 14"/>
          <p:cNvGrpSpPr/>
          <p:nvPr/>
        </p:nvGrpSpPr>
        <p:grpSpPr>
          <a:xfrm>
            <a:off x="154548" y="147993"/>
            <a:ext cx="3853201" cy="753790"/>
            <a:chOff x="0" y="0"/>
            <a:chExt cx="5137602" cy="1005053"/>
          </a:xfrm>
        </p:grpSpPr>
        <p:sp>
          <p:nvSpPr>
            <p:cNvPr id="15" name="Freeform 15"/>
            <p:cNvSpPr/>
            <p:nvPr/>
          </p:nvSpPr>
          <p:spPr>
            <a:xfrm>
              <a:off x="0" y="0"/>
              <a:ext cx="2041779" cy="1005053"/>
            </a:xfrm>
            <a:custGeom>
              <a:avLst/>
              <a:gdLst/>
              <a:ahLst/>
              <a:cxnLst/>
              <a:rect l="l" t="t" r="r" b="b"/>
              <a:pathLst>
                <a:path w="2041779" h="1005053">
                  <a:moveTo>
                    <a:pt x="0" y="0"/>
                  </a:moveTo>
                  <a:lnTo>
                    <a:pt x="2041779" y="0"/>
                  </a:lnTo>
                  <a:lnTo>
                    <a:pt x="2041779" y="1005053"/>
                  </a:lnTo>
                  <a:lnTo>
                    <a:pt x="0" y="1005053"/>
                  </a:lnTo>
                  <a:lnTo>
                    <a:pt x="0" y="0"/>
                  </a:lnTo>
                  <a:close/>
                </a:path>
              </a:pathLst>
            </a:custGeom>
            <a:blipFill>
              <a:blip r:embed="rId3"/>
              <a:stretch>
                <a:fillRect/>
              </a:stretch>
            </a:blipFill>
          </p:spPr>
          <p:txBody>
            <a:bodyPr/>
            <a:lstStyle/>
            <a:p>
              <a:endParaRPr lang="en-GB"/>
            </a:p>
          </p:txBody>
        </p:sp>
        <p:sp>
          <p:nvSpPr>
            <p:cNvPr id="16" name="TextBox 16"/>
            <p:cNvSpPr txBox="1"/>
            <p:nvPr/>
          </p:nvSpPr>
          <p:spPr>
            <a:xfrm>
              <a:off x="2153236" y="-9525"/>
              <a:ext cx="2984366" cy="1014578"/>
            </a:xfrm>
            <a:prstGeom prst="rect">
              <a:avLst/>
            </a:prstGeom>
          </p:spPr>
          <p:txBody>
            <a:bodyPr lIns="0" tIns="0" rIns="0" bIns="0" rtlCol="0" anchor="t">
              <a:spAutoFit/>
            </a:bodyPr>
            <a:lstStyle/>
            <a:p>
              <a:pPr algn="l">
                <a:lnSpc>
                  <a:spcPts val="2725"/>
                </a:lnSpc>
              </a:pPr>
              <a:r>
                <a:rPr lang="en-US" sz="2725">
                  <a:solidFill>
                    <a:srgbClr val="FFFFFF"/>
                  </a:solidFill>
                  <a:latin typeface="Americane Condensed"/>
                  <a:ea typeface="Americane Condensed"/>
                  <a:cs typeface="Americane Condensed"/>
                  <a:sym typeface="Americane Condensed"/>
                </a:rPr>
                <a:t>Youth Nature Photo Competition</a:t>
              </a:r>
            </a:p>
          </p:txBody>
        </p:sp>
      </p:grpSp>
      <p:sp>
        <p:nvSpPr>
          <p:cNvPr id="17" name="TextBox 17"/>
          <p:cNvSpPr txBox="1"/>
          <p:nvPr/>
        </p:nvSpPr>
        <p:spPr>
          <a:xfrm>
            <a:off x="7571922" y="6740367"/>
            <a:ext cx="1788986" cy="290420"/>
          </a:xfrm>
          <a:prstGeom prst="rect">
            <a:avLst/>
          </a:prstGeom>
        </p:spPr>
        <p:txBody>
          <a:bodyPr lIns="0" tIns="0" rIns="0" bIns="0" rtlCol="0" anchor="t">
            <a:spAutoFit/>
          </a:bodyPr>
          <a:lstStyle/>
          <a:p>
            <a:pPr algn="ctr">
              <a:lnSpc>
                <a:spcPts val="2347"/>
              </a:lnSpc>
            </a:pPr>
            <a:r>
              <a:rPr lang="en-US" sz="1677">
                <a:solidFill>
                  <a:srgbClr val="FFFFFF"/>
                </a:solidFill>
                <a:latin typeface="HvDTrial Americane Condensed"/>
                <a:ea typeface="HvDTrial Americane Condensed"/>
                <a:cs typeface="HvDTrial Americane Condensed"/>
                <a:sym typeface="HvDTrial Americane Condensed"/>
              </a:rPr>
              <a:t>© Wildscreen 2025</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20972" y="302793"/>
            <a:ext cx="1286202" cy="630388"/>
          </a:xfrm>
          <a:custGeom>
            <a:avLst/>
            <a:gdLst/>
            <a:ahLst/>
            <a:cxnLst/>
            <a:rect l="l" t="t" r="r" b="b"/>
            <a:pathLst>
              <a:path w="1286202" h="630388">
                <a:moveTo>
                  <a:pt x="0" y="0"/>
                </a:moveTo>
                <a:lnTo>
                  <a:pt x="1286201" y="0"/>
                </a:lnTo>
                <a:lnTo>
                  <a:pt x="1286201" y="630388"/>
                </a:lnTo>
                <a:lnTo>
                  <a:pt x="0" y="630388"/>
                </a:lnTo>
                <a:lnTo>
                  <a:pt x="0" y="0"/>
                </a:lnTo>
                <a:close/>
              </a:path>
            </a:pathLst>
          </a:custGeom>
          <a:blipFill>
            <a:blip r:embed="rId3"/>
            <a:stretch>
              <a:fillRect t="-200" b="-200"/>
            </a:stretch>
          </a:blipFill>
        </p:spPr>
        <p:txBody>
          <a:bodyPr/>
          <a:lstStyle/>
          <a:p>
            <a:endParaRPr lang="en-GB"/>
          </a:p>
        </p:txBody>
      </p:sp>
      <p:grpSp>
        <p:nvGrpSpPr>
          <p:cNvPr id="3" name="Group 3"/>
          <p:cNvGrpSpPr/>
          <p:nvPr/>
        </p:nvGrpSpPr>
        <p:grpSpPr>
          <a:xfrm>
            <a:off x="-993274" y="933181"/>
            <a:ext cx="11740147" cy="4637207"/>
            <a:chOff x="0" y="0"/>
            <a:chExt cx="4451289" cy="1758202"/>
          </a:xfrm>
        </p:grpSpPr>
        <p:sp>
          <p:nvSpPr>
            <p:cNvPr id="4" name="Freeform 4"/>
            <p:cNvSpPr/>
            <p:nvPr/>
          </p:nvSpPr>
          <p:spPr>
            <a:xfrm>
              <a:off x="0" y="0"/>
              <a:ext cx="4451290" cy="1758202"/>
            </a:xfrm>
            <a:custGeom>
              <a:avLst/>
              <a:gdLst/>
              <a:ahLst/>
              <a:cxnLst/>
              <a:rect l="l" t="t" r="r" b="b"/>
              <a:pathLst>
                <a:path w="4451290" h="1758202">
                  <a:moveTo>
                    <a:pt x="0" y="0"/>
                  </a:moveTo>
                  <a:lnTo>
                    <a:pt x="4451290" y="0"/>
                  </a:lnTo>
                  <a:lnTo>
                    <a:pt x="4451290" y="1758202"/>
                  </a:lnTo>
                  <a:lnTo>
                    <a:pt x="0" y="1758202"/>
                  </a:lnTo>
                  <a:close/>
                </a:path>
              </a:pathLst>
            </a:custGeom>
            <a:solidFill>
              <a:srgbClr val="000000">
                <a:alpha val="0"/>
              </a:srgbClr>
            </a:solidFill>
          </p:spPr>
          <p:txBody>
            <a:bodyPr/>
            <a:lstStyle/>
            <a:p>
              <a:endParaRPr lang="en-GB"/>
            </a:p>
          </p:txBody>
        </p:sp>
        <p:sp>
          <p:nvSpPr>
            <p:cNvPr id="5" name="TextBox 5"/>
            <p:cNvSpPr txBox="1"/>
            <p:nvPr/>
          </p:nvSpPr>
          <p:spPr>
            <a:xfrm>
              <a:off x="0" y="-66675"/>
              <a:ext cx="4451289" cy="1824877"/>
            </a:xfrm>
            <a:prstGeom prst="rect">
              <a:avLst/>
            </a:prstGeom>
          </p:spPr>
          <p:txBody>
            <a:bodyPr lIns="27093" tIns="27093" rIns="27093" bIns="27093" rtlCol="0" anchor="ctr"/>
            <a:lstStyle/>
            <a:p>
              <a:pPr algn="ctr">
                <a:lnSpc>
                  <a:spcPts val="4778"/>
                </a:lnSpc>
              </a:pPr>
              <a:r>
                <a:rPr lang="en-US" sz="3413" b="1">
                  <a:solidFill>
                    <a:srgbClr val="0D4D4F"/>
                  </a:solidFill>
                  <a:latin typeface="Comic Sans Bold"/>
                  <a:ea typeface="Comic Sans Bold"/>
                  <a:cs typeface="Comic Sans Bold"/>
                  <a:sym typeface="Comic Sans Bold"/>
                </a:rPr>
                <a:t>Free stuff!!</a:t>
              </a:r>
            </a:p>
            <a:p>
              <a:pPr algn="ctr">
                <a:lnSpc>
                  <a:spcPts val="4778"/>
                </a:lnSpc>
              </a:pPr>
              <a:endParaRPr lang="en-US" sz="3413" b="1">
                <a:solidFill>
                  <a:srgbClr val="0D4D4F"/>
                </a:solidFill>
                <a:latin typeface="Comic Sans Bold"/>
                <a:ea typeface="Comic Sans Bold"/>
                <a:cs typeface="Comic Sans Bold"/>
                <a:sym typeface="Comic Sans Bold"/>
              </a:endParaRPr>
            </a:p>
            <a:p>
              <a:pPr algn="l">
                <a:lnSpc>
                  <a:spcPts val="3583"/>
                </a:lnSpc>
              </a:pPr>
              <a:endParaRPr lang="en-US" sz="3413" b="1">
                <a:solidFill>
                  <a:srgbClr val="0D4D4F"/>
                </a:solidFill>
                <a:latin typeface="Comic Sans Bold"/>
                <a:ea typeface="Comic Sans Bold"/>
                <a:cs typeface="Comic Sans Bold"/>
                <a:sym typeface="Comic Sans Bold"/>
              </a:endParaRPr>
            </a:p>
            <a:p>
              <a:pPr algn="l">
                <a:lnSpc>
                  <a:spcPts val="3583"/>
                </a:lnSpc>
              </a:pPr>
              <a:endParaRPr lang="en-US" sz="3413" b="1">
                <a:solidFill>
                  <a:srgbClr val="0D4D4F"/>
                </a:solidFill>
                <a:latin typeface="Comic Sans Bold"/>
                <a:ea typeface="Comic Sans Bold"/>
                <a:cs typeface="Comic Sans Bold"/>
                <a:sym typeface="Comic Sans Bold"/>
              </a:endParaRPr>
            </a:p>
            <a:p>
              <a:pPr algn="l">
                <a:lnSpc>
                  <a:spcPts val="3583"/>
                </a:lnSpc>
              </a:pPr>
              <a:endParaRPr lang="en-US" sz="3413" b="1">
                <a:solidFill>
                  <a:srgbClr val="0D4D4F"/>
                </a:solidFill>
                <a:latin typeface="Comic Sans Bold"/>
                <a:ea typeface="Comic Sans Bold"/>
                <a:cs typeface="Comic Sans Bold"/>
                <a:sym typeface="Comic Sans Bold"/>
              </a:endParaRPr>
            </a:p>
            <a:p>
              <a:pPr algn="l">
                <a:lnSpc>
                  <a:spcPts val="3583"/>
                </a:lnSpc>
              </a:pPr>
              <a:endParaRPr lang="en-US" sz="3413" b="1">
                <a:solidFill>
                  <a:srgbClr val="0D4D4F"/>
                </a:solidFill>
                <a:latin typeface="Comic Sans Bold"/>
                <a:ea typeface="Comic Sans Bold"/>
                <a:cs typeface="Comic Sans Bold"/>
                <a:sym typeface="Comic Sans Bold"/>
              </a:endParaRPr>
            </a:p>
            <a:p>
              <a:pPr algn="l">
                <a:lnSpc>
                  <a:spcPts val="3583"/>
                </a:lnSpc>
              </a:pPr>
              <a:endParaRPr lang="en-US" sz="3413" b="1">
                <a:solidFill>
                  <a:srgbClr val="0D4D4F"/>
                </a:solidFill>
                <a:latin typeface="Comic Sans Bold"/>
                <a:ea typeface="Comic Sans Bold"/>
                <a:cs typeface="Comic Sans Bold"/>
                <a:sym typeface="Comic Sans Bold"/>
              </a:endParaRPr>
            </a:p>
          </p:txBody>
        </p:sp>
      </p:grpSp>
      <p:sp>
        <p:nvSpPr>
          <p:cNvPr id="6" name="Freeform 6"/>
          <p:cNvSpPr/>
          <p:nvPr/>
        </p:nvSpPr>
        <p:spPr>
          <a:xfrm>
            <a:off x="1398090" y="4844917"/>
            <a:ext cx="3506791" cy="1231776"/>
          </a:xfrm>
          <a:custGeom>
            <a:avLst/>
            <a:gdLst/>
            <a:ahLst/>
            <a:cxnLst/>
            <a:rect l="l" t="t" r="r" b="b"/>
            <a:pathLst>
              <a:path w="3506791" h="1231776">
                <a:moveTo>
                  <a:pt x="0" y="0"/>
                </a:moveTo>
                <a:lnTo>
                  <a:pt x="3506791" y="0"/>
                </a:lnTo>
                <a:lnTo>
                  <a:pt x="3506791" y="1231776"/>
                </a:lnTo>
                <a:lnTo>
                  <a:pt x="0" y="1231776"/>
                </a:lnTo>
                <a:lnTo>
                  <a:pt x="0" y="0"/>
                </a:lnTo>
                <a:close/>
              </a:path>
            </a:pathLst>
          </a:custGeom>
          <a:blipFill>
            <a:blip r:embed="rId4"/>
            <a:stretch>
              <a:fillRect/>
            </a:stretch>
          </a:blipFill>
        </p:spPr>
        <p:txBody>
          <a:bodyPr/>
          <a:lstStyle/>
          <a:p>
            <a:endParaRPr lang="en-GB"/>
          </a:p>
        </p:txBody>
      </p:sp>
      <p:sp>
        <p:nvSpPr>
          <p:cNvPr id="7" name="Freeform 7"/>
          <p:cNvSpPr/>
          <p:nvPr/>
        </p:nvSpPr>
        <p:spPr>
          <a:xfrm>
            <a:off x="5442886" y="4674647"/>
            <a:ext cx="2821428" cy="1689144"/>
          </a:xfrm>
          <a:custGeom>
            <a:avLst/>
            <a:gdLst/>
            <a:ahLst/>
            <a:cxnLst/>
            <a:rect l="l" t="t" r="r" b="b"/>
            <a:pathLst>
              <a:path w="2821428" h="1689144">
                <a:moveTo>
                  <a:pt x="0" y="0"/>
                </a:moveTo>
                <a:lnTo>
                  <a:pt x="2821428" y="0"/>
                </a:lnTo>
                <a:lnTo>
                  <a:pt x="2821428" y="1689145"/>
                </a:lnTo>
                <a:lnTo>
                  <a:pt x="0" y="1689145"/>
                </a:lnTo>
                <a:lnTo>
                  <a:pt x="0" y="0"/>
                </a:lnTo>
                <a:close/>
              </a:path>
            </a:pathLst>
          </a:custGeom>
          <a:blipFill>
            <a:blip r:embed="rId5"/>
            <a:stretch>
              <a:fillRect/>
            </a:stretch>
          </a:blipFill>
        </p:spPr>
        <p:txBody>
          <a:bodyPr/>
          <a:lstStyle/>
          <a:p>
            <a:endParaRPr lang="en-GB"/>
          </a:p>
        </p:txBody>
      </p:sp>
      <p:sp>
        <p:nvSpPr>
          <p:cNvPr id="8" name="Freeform 8"/>
          <p:cNvSpPr/>
          <p:nvPr/>
        </p:nvSpPr>
        <p:spPr>
          <a:xfrm>
            <a:off x="1490953" y="2456985"/>
            <a:ext cx="1750646" cy="1948636"/>
          </a:xfrm>
          <a:custGeom>
            <a:avLst/>
            <a:gdLst/>
            <a:ahLst/>
            <a:cxnLst/>
            <a:rect l="l" t="t" r="r" b="b"/>
            <a:pathLst>
              <a:path w="1750646" h="1948636">
                <a:moveTo>
                  <a:pt x="0" y="0"/>
                </a:moveTo>
                <a:lnTo>
                  <a:pt x="1750647" y="0"/>
                </a:lnTo>
                <a:lnTo>
                  <a:pt x="1750647" y="1948636"/>
                </a:lnTo>
                <a:lnTo>
                  <a:pt x="0" y="1948636"/>
                </a:lnTo>
                <a:lnTo>
                  <a:pt x="0" y="0"/>
                </a:lnTo>
                <a:close/>
              </a:path>
            </a:pathLst>
          </a:custGeom>
          <a:blipFill>
            <a:blip r:embed="rId6"/>
            <a:stretch>
              <a:fillRect/>
            </a:stretch>
          </a:blipFill>
        </p:spPr>
        <p:txBody>
          <a:bodyPr/>
          <a:lstStyle/>
          <a:p>
            <a:endParaRPr lang="en-GB"/>
          </a:p>
        </p:txBody>
      </p:sp>
      <p:sp>
        <p:nvSpPr>
          <p:cNvPr id="9" name="Freeform 9"/>
          <p:cNvSpPr/>
          <p:nvPr/>
        </p:nvSpPr>
        <p:spPr>
          <a:xfrm>
            <a:off x="4047321" y="2600786"/>
            <a:ext cx="1616429" cy="1747337"/>
          </a:xfrm>
          <a:custGeom>
            <a:avLst/>
            <a:gdLst/>
            <a:ahLst/>
            <a:cxnLst/>
            <a:rect l="l" t="t" r="r" b="b"/>
            <a:pathLst>
              <a:path w="1616429" h="1747337">
                <a:moveTo>
                  <a:pt x="0" y="0"/>
                </a:moveTo>
                <a:lnTo>
                  <a:pt x="1616429" y="0"/>
                </a:lnTo>
                <a:lnTo>
                  <a:pt x="1616429" y="1747337"/>
                </a:lnTo>
                <a:lnTo>
                  <a:pt x="0" y="1747337"/>
                </a:lnTo>
                <a:lnTo>
                  <a:pt x="0" y="0"/>
                </a:lnTo>
                <a:close/>
              </a:path>
            </a:pathLst>
          </a:custGeom>
          <a:blipFill>
            <a:blip r:embed="rId7"/>
            <a:stretch>
              <a:fillRect/>
            </a:stretch>
          </a:blipFill>
        </p:spPr>
        <p:txBody>
          <a:bodyPr/>
          <a:lstStyle/>
          <a:p>
            <a:endParaRPr lang="en-GB"/>
          </a:p>
        </p:txBody>
      </p:sp>
      <p:sp>
        <p:nvSpPr>
          <p:cNvPr id="10" name="Freeform 10"/>
          <p:cNvSpPr/>
          <p:nvPr/>
        </p:nvSpPr>
        <p:spPr>
          <a:xfrm>
            <a:off x="6681609" y="2614736"/>
            <a:ext cx="1891308" cy="1790884"/>
          </a:xfrm>
          <a:custGeom>
            <a:avLst/>
            <a:gdLst/>
            <a:ahLst/>
            <a:cxnLst/>
            <a:rect l="l" t="t" r="r" b="b"/>
            <a:pathLst>
              <a:path w="1891308" h="1790884">
                <a:moveTo>
                  <a:pt x="0" y="0"/>
                </a:moveTo>
                <a:lnTo>
                  <a:pt x="1891308" y="0"/>
                </a:lnTo>
                <a:lnTo>
                  <a:pt x="1891308" y="1790885"/>
                </a:lnTo>
                <a:lnTo>
                  <a:pt x="0" y="1790885"/>
                </a:lnTo>
                <a:lnTo>
                  <a:pt x="0" y="0"/>
                </a:lnTo>
                <a:close/>
              </a:path>
            </a:pathLst>
          </a:custGeom>
          <a:blipFill>
            <a:blip r:embed="rId8"/>
            <a:stretch>
              <a:fillRect/>
            </a:stretch>
          </a:blipFill>
        </p:spPr>
        <p:txBody>
          <a:bodyPr/>
          <a:lstStyle/>
          <a:p>
            <a:endParaRPr lang="en-GB"/>
          </a:p>
        </p:txBody>
      </p:sp>
      <p:grpSp>
        <p:nvGrpSpPr>
          <p:cNvPr id="11" name="Group 11"/>
          <p:cNvGrpSpPr/>
          <p:nvPr/>
        </p:nvGrpSpPr>
        <p:grpSpPr>
          <a:xfrm>
            <a:off x="-11455" y="0"/>
            <a:ext cx="9753600" cy="1117403"/>
            <a:chOff x="0" y="0"/>
            <a:chExt cx="13004800" cy="1489871"/>
          </a:xfrm>
        </p:grpSpPr>
        <p:grpSp>
          <p:nvGrpSpPr>
            <p:cNvPr id="12" name="Group 12"/>
            <p:cNvGrpSpPr/>
            <p:nvPr/>
          </p:nvGrpSpPr>
          <p:grpSpPr>
            <a:xfrm>
              <a:off x="0" y="0"/>
              <a:ext cx="13004800" cy="1489871"/>
              <a:chOff x="0" y="0"/>
              <a:chExt cx="3713439" cy="425423"/>
            </a:xfrm>
          </p:grpSpPr>
          <p:sp>
            <p:nvSpPr>
              <p:cNvPr id="13" name="Freeform 13"/>
              <p:cNvSpPr/>
              <p:nvPr/>
            </p:nvSpPr>
            <p:spPr>
              <a:xfrm>
                <a:off x="0" y="0"/>
                <a:ext cx="3713439" cy="425423"/>
              </a:xfrm>
              <a:custGeom>
                <a:avLst/>
                <a:gdLst/>
                <a:ahLst/>
                <a:cxnLst/>
                <a:rect l="l" t="t" r="r" b="b"/>
                <a:pathLst>
                  <a:path w="3713439" h="425423">
                    <a:moveTo>
                      <a:pt x="0" y="0"/>
                    </a:moveTo>
                    <a:lnTo>
                      <a:pt x="3713439" y="0"/>
                    </a:lnTo>
                    <a:lnTo>
                      <a:pt x="3713439" y="425423"/>
                    </a:lnTo>
                    <a:lnTo>
                      <a:pt x="0" y="425423"/>
                    </a:lnTo>
                    <a:close/>
                  </a:path>
                </a:pathLst>
              </a:custGeom>
              <a:gradFill rotWithShape="1">
                <a:gsLst>
                  <a:gs pos="0">
                    <a:srgbClr val="0D4D4F">
                      <a:alpha val="100000"/>
                    </a:srgbClr>
                  </a:gs>
                  <a:gs pos="50000">
                    <a:srgbClr val="85CFBA">
                      <a:alpha val="100000"/>
                    </a:srgbClr>
                  </a:gs>
                  <a:gs pos="100000">
                    <a:srgbClr val="85CFBA">
                      <a:alpha val="100000"/>
                    </a:srgbClr>
                  </a:gs>
                </a:gsLst>
                <a:lin ang="0"/>
              </a:gradFill>
              <a:ln cap="sq">
                <a:noFill/>
                <a:prstDash val="solid"/>
                <a:miter/>
              </a:ln>
            </p:spPr>
            <p:txBody>
              <a:bodyPr/>
              <a:lstStyle/>
              <a:p>
                <a:endParaRPr lang="en-GB"/>
              </a:p>
            </p:txBody>
          </p:sp>
          <p:sp>
            <p:nvSpPr>
              <p:cNvPr id="14" name="TextBox 14"/>
              <p:cNvSpPr txBox="1"/>
              <p:nvPr/>
            </p:nvSpPr>
            <p:spPr>
              <a:xfrm>
                <a:off x="0" y="-19050"/>
                <a:ext cx="3713439" cy="444473"/>
              </a:xfrm>
              <a:prstGeom prst="rect">
                <a:avLst/>
              </a:prstGeom>
            </p:spPr>
            <p:txBody>
              <a:bodyPr lIns="54537" tIns="54537" rIns="54537" bIns="54537" rtlCol="0" anchor="ctr"/>
              <a:lstStyle/>
              <a:p>
                <a:pPr marL="0" lvl="0" indent="0" algn="just">
                  <a:lnSpc>
                    <a:spcPts val="1045"/>
                  </a:lnSpc>
                  <a:spcBef>
                    <a:spcPct val="0"/>
                  </a:spcBef>
                </a:pPr>
                <a:endParaRPr/>
              </a:p>
            </p:txBody>
          </p:sp>
        </p:grpSp>
        <p:sp>
          <p:nvSpPr>
            <p:cNvPr id="15" name="TextBox 15"/>
            <p:cNvSpPr txBox="1"/>
            <p:nvPr/>
          </p:nvSpPr>
          <p:spPr>
            <a:xfrm>
              <a:off x="9296728" y="420479"/>
              <a:ext cx="3387906" cy="553663"/>
            </a:xfrm>
            <a:prstGeom prst="rect">
              <a:avLst/>
            </a:prstGeom>
          </p:spPr>
          <p:txBody>
            <a:bodyPr lIns="0" tIns="0" rIns="0" bIns="0" rtlCol="0" anchor="t">
              <a:spAutoFit/>
            </a:bodyPr>
            <a:lstStyle/>
            <a:p>
              <a:pPr algn="ctr">
                <a:lnSpc>
                  <a:spcPts val="3177"/>
                </a:lnSpc>
              </a:pPr>
              <a:r>
                <a:rPr lang="en-US" sz="2269">
                  <a:solidFill>
                    <a:srgbClr val="0D4D4F"/>
                  </a:solidFill>
                  <a:latin typeface="Americane Condensed"/>
                  <a:ea typeface="Americane Condensed"/>
                  <a:cs typeface="Americane Condensed"/>
                  <a:sym typeface="Americane Condensed"/>
                </a:rPr>
                <a:t>www.wildscreenark.org</a:t>
              </a:r>
            </a:p>
          </p:txBody>
        </p:sp>
      </p:grpSp>
      <p:grpSp>
        <p:nvGrpSpPr>
          <p:cNvPr id="16" name="Group 16"/>
          <p:cNvGrpSpPr/>
          <p:nvPr/>
        </p:nvGrpSpPr>
        <p:grpSpPr>
          <a:xfrm>
            <a:off x="-11455" y="6485457"/>
            <a:ext cx="9753600" cy="838341"/>
            <a:chOff x="0" y="0"/>
            <a:chExt cx="6249258" cy="537136"/>
          </a:xfrm>
        </p:grpSpPr>
        <p:sp>
          <p:nvSpPr>
            <p:cNvPr id="17" name="Freeform 17"/>
            <p:cNvSpPr/>
            <p:nvPr/>
          </p:nvSpPr>
          <p:spPr>
            <a:xfrm>
              <a:off x="0" y="0"/>
              <a:ext cx="6249258" cy="537136"/>
            </a:xfrm>
            <a:custGeom>
              <a:avLst/>
              <a:gdLst/>
              <a:ahLst/>
              <a:cxnLst/>
              <a:rect l="l" t="t" r="r" b="b"/>
              <a:pathLst>
                <a:path w="6249258" h="537136">
                  <a:moveTo>
                    <a:pt x="0" y="0"/>
                  </a:moveTo>
                  <a:lnTo>
                    <a:pt x="6249258" y="0"/>
                  </a:lnTo>
                  <a:lnTo>
                    <a:pt x="6249258" y="537136"/>
                  </a:lnTo>
                  <a:lnTo>
                    <a:pt x="0" y="537136"/>
                  </a:lnTo>
                  <a:close/>
                </a:path>
              </a:pathLst>
            </a:custGeom>
            <a:solidFill>
              <a:srgbClr val="0D4D4F"/>
            </a:solidFill>
            <a:ln cap="sq">
              <a:noFill/>
              <a:prstDash val="solid"/>
              <a:miter/>
            </a:ln>
          </p:spPr>
          <p:txBody>
            <a:bodyPr/>
            <a:lstStyle/>
            <a:p>
              <a:endParaRPr lang="en-GB"/>
            </a:p>
          </p:txBody>
        </p:sp>
        <p:sp>
          <p:nvSpPr>
            <p:cNvPr id="18" name="TextBox 18"/>
            <p:cNvSpPr txBox="1"/>
            <p:nvPr/>
          </p:nvSpPr>
          <p:spPr>
            <a:xfrm>
              <a:off x="0" y="-19050"/>
              <a:ext cx="6249258" cy="556186"/>
            </a:xfrm>
            <a:prstGeom prst="rect">
              <a:avLst/>
            </a:prstGeom>
          </p:spPr>
          <p:txBody>
            <a:bodyPr lIns="28415" tIns="28415" rIns="28415" bIns="28415" rtlCol="0" anchor="ctr"/>
            <a:lstStyle/>
            <a:p>
              <a:pPr marL="0" lvl="0" indent="0" algn="just">
                <a:lnSpc>
                  <a:spcPts val="1045"/>
                </a:lnSpc>
                <a:spcBef>
                  <a:spcPct val="0"/>
                </a:spcBef>
              </a:pPr>
              <a:endParaRPr/>
            </a:p>
          </p:txBody>
        </p:sp>
      </p:grpSp>
      <p:grpSp>
        <p:nvGrpSpPr>
          <p:cNvPr id="19" name="Group 19"/>
          <p:cNvGrpSpPr/>
          <p:nvPr/>
        </p:nvGrpSpPr>
        <p:grpSpPr>
          <a:xfrm>
            <a:off x="154548" y="147993"/>
            <a:ext cx="3853201" cy="753790"/>
            <a:chOff x="0" y="0"/>
            <a:chExt cx="5137602" cy="1005053"/>
          </a:xfrm>
        </p:grpSpPr>
        <p:sp>
          <p:nvSpPr>
            <p:cNvPr id="20" name="Freeform 20"/>
            <p:cNvSpPr/>
            <p:nvPr/>
          </p:nvSpPr>
          <p:spPr>
            <a:xfrm>
              <a:off x="0" y="0"/>
              <a:ext cx="2041779" cy="1005053"/>
            </a:xfrm>
            <a:custGeom>
              <a:avLst/>
              <a:gdLst/>
              <a:ahLst/>
              <a:cxnLst/>
              <a:rect l="l" t="t" r="r" b="b"/>
              <a:pathLst>
                <a:path w="2041779" h="1005053">
                  <a:moveTo>
                    <a:pt x="0" y="0"/>
                  </a:moveTo>
                  <a:lnTo>
                    <a:pt x="2041779" y="0"/>
                  </a:lnTo>
                  <a:lnTo>
                    <a:pt x="2041779" y="1005053"/>
                  </a:lnTo>
                  <a:lnTo>
                    <a:pt x="0" y="1005053"/>
                  </a:lnTo>
                  <a:lnTo>
                    <a:pt x="0" y="0"/>
                  </a:lnTo>
                  <a:close/>
                </a:path>
              </a:pathLst>
            </a:custGeom>
            <a:blipFill>
              <a:blip r:embed="rId3"/>
              <a:stretch>
                <a:fillRect/>
              </a:stretch>
            </a:blipFill>
          </p:spPr>
          <p:txBody>
            <a:bodyPr/>
            <a:lstStyle/>
            <a:p>
              <a:endParaRPr lang="en-GB"/>
            </a:p>
          </p:txBody>
        </p:sp>
        <p:sp>
          <p:nvSpPr>
            <p:cNvPr id="21" name="TextBox 21"/>
            <p:cNvSpPr txBox="1"/>
            <p:nvPr/>
          </p:nvSpPr>
          <p:spPr>
            <a:xfrm>
              <a:off x="2153236" y="-9525"/>
              <a:ext cx="2984366" cy="1014578"/>
            </a:xfrm>
            <a:prstGeom prst="rect">
              <a:avLst/>
            </a:prstGeom>
          </p:spPr>
          <p:txBody>
            <a:bodyPr lIns="0" tIns="0" rIns="0" bIns="0" rtlCol="0" anchor="t">
              <a:spAutoFit/>
            </a:bodyPr>
            <a:lstStyle/>
            <a:p>
              <a:pPr algn="l">
                <a:lnSpc>
                  <a:spcPts val="2725"/>
                </a:lnSpc>
              </a:pPr>
              <a:r>
                <a:rPr lang="en-US" sz="2725">
                  <a:solidFill>
                    <a:srgbClr val="FFFFFF"/>
                  </a:solidFill>
                  <a:latin typeface="Americane Condensed"/>
                  <a:ea typeface="Americane Condensed"/>
                  <a:cs typeface="Americane Condensed"/>
                  <a:sym typeface="Americane Condensed"/>
                </a:rPr>
                <a:t>Youth Nature Photo Competition</a:t>
              </a:r>
            </a:p>
          </p:txBody>
        </p:sp>
      </p:grpSp>
      <p:sp>
        <p:nvSpPr>
          <p:cNvPr id="22" name="TextBox 22"/>
          <p:cNvSpPr txBox="1"/>
          <p:nvPr/>
        </p:nvSpPr>
        <p:spPr>
          <a:xfrm>
            <a:off x="7571922" y="6740367"/>
            <a:ext cx="1788986" cy="290420"/>
          </a:xfrm>
          <a:prstGeom prst="rect">
            <a:avLst/>
          </a:prstGeom>
        </p:spPr>
        <p:txBody>
          <a:bodyPr lIns="0" tIns="0" rIns="0" bIns="0" rtlCol="0" anchor="t">
            <a:spAutoFit/>
          </a:bodyPr>
          <a:lstStyle/>
          <a:p>
            <a:pPr algn="ctr">
              <a:lnSpc>
                <a:spcPts val="2347"/>
              </a:lnSpc>
            </a:pPr>
            <a:r>
              <a:rPr lang="en-US" sz="1677">
                <a:solidFill>
                  <a:srgbClr val="FFFFFF"/>
                </a:solidFill>
                <a:latin typeface="HvDTrial Americane Condensed"/>
                <a:ea typeface="HvDTrial Americane Condensed"/>
                <a:cs typeface="HvDTrial Americane Condensed"/>
                <a:sym typeface="HvDTrial Americane Condensed"/>
              </a:rPr>
              <a:t>© Wildscreen 2025</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20972" y="303037"/>
            <a:ext cx="1286202" cy="630388"/>
          </a:xfrm>
          <a:custGeom>
            <a:avLst/>
            <a:gdLst/>
            <a:ahLst/>
            <a:cxnLst/>
            <a:rect l="l" t="t" r="r" b="b"/>
            <a:pathLst>
              <a:path w="1286202" h="630388">
                <a:moveTo>
                  <a:pt x="0" y="0"/>
                </a:moveTo>
                <a:lnTo>
                  <a:pt x="1286201" y="0"/>
                </a:lnTo>
                <a:lnTo>
                  <a:pt x="1286201" y="630387"/>
                </a:lnTo>
                <a:lnTo>
                  <a:pt x="0" y="630387"/>
                </a:lnTo>
                <a:lnTo>
                  <a:pt x="0" y="0"/>
                </a:lnTo>
                <a:close/>
              </a:path>
            </a:pathLst>
          </a:custGeom>
          <a:blipFill>
            <a:blip r:embed="rId3"/>
            <a:stretch>
              <a:fillRect t="-200" b="-200"/>
            </a:stretch>
          </a:blipFill>
        </p:spPr>
        <p:txBody>
          <a:bodyPr/>
          <a:lstStyle/>
          <a:p>
            <a:endParaRPr lang="en-GB"/>
          </a:p>
        </p:txBody>
      </p:sp>
      <p:grpSp>
        <p:nvGrpSpPr>
          <p:cNvPr id="3" name="Group 3"/>
          <p:cNvGrpSpPr/>
          <p:nvPr/>
        </p:nvGrpSpPr>
        <p:grpSpPr>
          <a:xfrm>
            <a:off x="369870" y="1386772"/>
            <a:ext cx="9013861" cy="5522509"/>
            <a:chOff x="0" y="0"/>
            <a:chExt cx="4451289" cy="2727165"/>
          </a:xfrm>
        </p:grpSpPr>
        <p:sp>
          <p:nvSpPr>
            <p:cNvPr id="4" name="Freeform 4"/>
            <p:cNvSpPr/>
            <p:nvPr/>
          </p:nvSpPr>
          <p:spPr>
            <a:xfrm>
              <a:off x="0" y="0"/>
              <a:ext cx="4451290" cy="2727165"/>
            </a:xfrm>
            <a:custGeom>
              <a:avLst/>
              <a:gdLst/>
              <a:ahLst/>
              <a:cxnLst/>
              <a:rect l="l" t="t" r="r" b="b"/>
              <a:pathLst>
                <a:path w="4451290" h="2727165">
                  <a:moveTo>
                    <a:pt x="0" y="0"/>
                  </a:moveTo>
                  <a:lnTo>
                    <a:pt x="4451290" y="0"/>
                  </a:lnTo>
                  <a:lnTo>
                    <a:pt x="4451290" y="2727165"/>
                  </a:lnTo>
                  <a:lnTo>
                    <a:pt x="0" y="2727165"/>
                  </a:lnTo>
                  <a:close/>
                </a:path>
              </a:pathLst>
            </a:custGeom>
            <a:solidFill>
              <a:srgbClr val="000000">
                <a:alpha val="0"/>
              </a:srgbClr>
            </a:solidFill>
          </p:spPr>
          <p:txBody>
            <a:bodyPr/>
            <a:lstStyle/>
            <a:p>
              <a:endParaRPr lang="en-GB"/>
            </a:p>
          </p:txBody>
        </p:sp>
        <p:sp>
          <p:nvSpPr>
            <p:cNvPr id="5" name="TextBox 5"/>
            <p:cNvSpPr txBox="1"/>
            <p:nvPr/>
          </p:nvSpPr>
          <p:spPr>
            <a:xfrm>
              <a:off x="0" y="-66675"/>
              <a:ext cx="4451289" cy="2793840"/>
            </a:xfrm>
            <a:prstGeom prst="rect">
              <a:avLst/>
            </a:prstGeom>
          </p:spPr>
          <p:txBody>
            <a:bodyPr lIns="27093" tIns="27093" rIns="27093" bIns="27093" rtlCol="0" anchor="ctr"/>
            <a:lstStyle/>
            <a:p>
              <a:pPr algn="ctr">
                <a:lnSpc>
                  <a:spcPts val="4778"/>
                </a:lnSpc>
              </a:pPr>
              <a:r>
                <a:rPr lang="en-US" sz="3413" b="1">
                  <a:solidFill>
                    <a:srgbClr val="0D4D4F"/>
                  </a:solidFill>
                  <a:latin typeface="Comic Sans Bold"/>
                  <a:ea typeface="Comic Sans Bold"/>
                  <a:cs typeface="Comic Sans Bold"/>
                  <a:sym typeface="Comic Sans Bold"/>
                </a:rPr>
                <a:t>Key points</a:t>
              </a:r>
            </a:p>
            <a:p>
              <a:pPr algn="ctr">
                <a:lnSpc>
                  <a:spcPts val="3135"/>
                </a:lnSpc>
              </a:pPr>
              <a:endParaRPr lang="en-US" sz="3413" b="1">
                <a:solidFill>
                  <a:srgbClr val="0D4D4F"/>
                </a:solidFill>
                <a:latin typeface="Comic Sans Bold"/>
                <a:ea typeface="Comic Sans Bold"/>
                <a:cs typeface="Comic Sans Bold"/>
                <a:sym typeface="Comic Sans Bold"/>
              </a:endParaRPr>
            </a:p>
            <a:p>
              <a:pPr marL="483616" lvl="1" indent="-241808" algn="l">
                <a:lnSpc>
                  <a:spcPts val="3135"/>
                </a:lnSpc>
                <a:buFont typeface="Arial"/>
                <a:buChar char="•"/>
              </a:pPr>
              <a:r>
                <a:rPr lang="en-US" sz="2240">
                  <a:solidFill>
                    <a:srgbClr val="0D4D4F"/>
                  </a:solidFill>
                  <a:latin typeface="Comic Sans"/>
                  <a:ea typeface="Comic Sans"/>
                  <a:cs typeface="Comic Sans"/>
                  <a:sym typeface="Comic Sans"/>
                </a:rPr>
                <a:t>Switch your camera onto HD/4K mode - you can then crop down if necessary</a:t>
              </a:r>
            </a:p>
            <a:p>
              <a:pPr marL="483616" lvl="1" indent="-241808" algn="l">
                <a:lnSpc>
                  <a:spcPts val="3135"/>
                </a:lnSpc>
                <a:buFont typeface="Arial"/>
                <a:buChar char="•"/>
              </a:pPr>
              <a:r>
                <a:rPr lang="en-US" sz="2240">
                  <a:solidFill>
                    <a:srgbClr val="0D4D4F"/>
                  </a:solidFill>
                  <a:latin typeface="Comic Sans"/>
                  <a:ea typeface="Comic Sans"/>
                  <a:cs typeface="Comic Sans"/>
                  <a:sym typeface="Comic Sans"/>
                </a:rPr>
                <a:t>Always keep the original photo - images uploaded to Instagram, Whatsapp or other social media sites will compress the image and reduce quality - always keep the original</a:t>
              </a:r>
            </a:p>
            <a:p>
              <a:pPr marL="483616" lvl="1" indent="-241808" algn="l">
                <a:lnSpc>
                  <a:spcPts val="3135"/>
                </a:lnSpc>
                <a:buFont typeface="Arial"/>
                <a:buChar char="•"/>
              </a:pPr>
              <a:r>
                <a:rPr lang="en-US" sz="2240">
                  <a:solidFill>
                    <a:srgbClr val="0D4D4F"/>
                  </a:solidFill>
                  <a:latin typeface="Comic Sans"/>
                  <a:ea typeface="Comic Sans"/>
                  <a:cs typeface="Comic Sans"/>
                  <a:sym typeface="Comic Sans"/>
                </a:rPr>
                <a:t>Use the grid function to help you compose images and centralise your subject</a:t>
              </a:r>
            </a:p>
            <a:p>
              <a:pPr algn="l">
                <a:lnSpc>
                  <a:spcPts val="3136"/>
                </a:lnSpc>
              </a:pPr>
              <a:endParaRPr lang="en-US" sz="2240">
                <a:solidFill>
                  <a:srgbClr val="0D4D4F"/>
                </a:solidFill>
                <a:latin typeface="Comic Sans"/>
                <a:ea typeface="Comic Sans"/>
                <a:cs typeface="Comic Sans"/>
                <a:sym typeface="Comic Sans"/>
              </a:endParaRPr>
            </a:p>
            <a:p>
              <a:pPr algn="l">
                <a:lnSpc>
                  <a:spcPts val="3136"/>
                </a:lnSpc>
              </a:pPr>
              <a:endParaRPr lang="en-US" sz="2240">
                <a:solidFill>
                  <a:srgbClr val="0D4D4F"/>
                </a:solidFill>
                <a:latin typeface="Comic Sans"/>
                <a:ea typeface="Comic Sans"/>
                <a:cs typeface="Comic Sans"/>
                <a:sym typeface="Comic Sans"/>
              </a:endParaRPr>
            </a:p>
            <a:p>
              <a:pPr algn="l">
                <a:lnSpc>
                  <a:spcPts val="3583"/>
                </a:lnSpc>
              </a:pPr>
              <a:endParaRPr lang="en-US" sz="2240">
                <a:solidFill>
                  <a:srgbClr val="0D4D4F"/>
                </a:solidFill>
                <a:latin typeface="Comic Sans"/>
                <a:ea typeface="Comic Sans"/>
                <a:cs typeface="Comic Sans"/>
                <a:sym typeface="Comic Sans"/>
              </a:endParaRPr>
            </a:p>
            <a:p>
              <a:pPr algn="l">
                <a:lnSpc>
                  <a:spcPts val="3583"/>
                </a:lnSpc>
              </a:pPr>
              <a:endParaRPr lang="en-US" sz="2240">
                <a:solidFill>
                  <a:srgbClr val="0D4D4F"/>
                </a:solidFill>
                <a:latin typeface="Comic Sans"/>
                <a:ea typeface="Comic Sans"/>
                <a:cs typeface="Comic Sans"/>
                <a:sym typeface="Comic Sans"/>
              </a:endParaRPr>
            </a:p>
          </p:txBody>
        </p:sp>
      </p:grpSp>
      <p:grpSp>
        <p:nvGrpSpPr>
          <p:cNvPr id="6" name="Group 6"/>
          <p:cNvGrpSpPr/>
          <p:nvPr/>
        </p:nvGrpSpPr>
        <p:grpSpPr>
          <a:xfrm>
            <a:off x="-11455" y="0"/>
            <a:ext cx="9753600" cy="1117403"/>
            <a:chOff x="0" y="0"/>
            <a:chExt cx="13004800" cy="1489871"/>
          </a:xfrm>
        </p:grpSpPr>
        <p:grpSp>
          <p:nvGrpSpPr>
            <p:cNvPr id="7" name="Group 7"/>
            <p:cNvGrpSpPr/>
            <p:nvPr/>
          </p:nvGrpSpPr>
          <p:grpSpPr>
            <a:xfrm>
              <a:off x="0" y="0"/>
              <a:ext cx="13004800" cy="1489871"/>
              <a:chOff x="0" y="0"/>
              <a:chExt cx="3713439" cy="425423"/>
            </a:xfrm>
          </p:grpSpPr>
          <p:sp>
            <p:nvSpPr>
              <p:cNvPr id="8" name="Freeform 8"/>
              <p:cNvSpPr/>
              <p:nvPr/>
            </p:nvSpPr>
            <p:spPr>
              <a:xfrm>
                <a:off x="0" y="0"/>
                <a:ext cx="3713439" cy="425423"/>
              </a:xfrm>
              <a:custGeom>
                <a:avLst/>
                <a:gdLst/>
                <a:ahLst/>
                <a:cxnLst/>
                <a:rect l="l" t="t" r="r" b="b"/>
                <a:pathLst>
                  <a:path w="3713439" h="425423">
                    <a:moveTo>
                      <a:pt x="0" y="0"/>
                    </a:moveTo>
                    <a:lnTo>
                      <a:pt x="3713439" y="0"/>
                    </a:lnTo>
                    <a:lnTo>
                      <a:pt x="3713439" y="425423"/>
                    </a:lnTo>
                    <a:lnTo>
                      <a:pt x="0" y="425423"/>
                    </a:lnTo>
                    <a:close/>
                  </a:path>
                </a:pathLst>
              </a:custGeom>
              <a:gradFill rotWithShape="1">
                <a:gsLst>
                  <a:gs pos="0">
                    <a:srgbClr val="0D4D4F">
                      <a:alpha val="100000"/>
                    </a:srgbClr>
                  </a:gs>
                  <a:gs pos="50000">
                    <a:srgbClr val="85CFBA">
                      <a:alpha val="100000"/>
                    </a:srgbClr>
                  </a:gs>
                  <a:gs pos="100000">
                    <a:srgbClr val="85CFBA">
                      <a:alpha val="100000"/>
                    </a:srgbClr>
                  </a:gs>
                </a:gsLst>
                <a:lin ang="0"/>
              </a:gradFill>
              <a:ln cap="sq">
                <a:noFill/>
                <a:prstDash val="solid"/>
                <a:miter/>
              </a:ln>
            </p:spPr>
            <p:txBody>
              <a:bodyPr/>
              <a:lstStyle/>
              <a:p>
                <a:endParaRPr lang="en-GB"/>
              </a:p>
            </p:txBody>
          </p:sp>
          <p:sp>
            <p:nvSpPr>
              <p:cNvPr id="9" name="TextBox 9"/>
              <p:cNvSpPr txBox="1"/>
              <p:nvPr/>
            </p:nvSpPr>
            <p:spPr>
              <a:xfrm>
                <a:off x="0" y="-19050"/>
                <a:ext cx="3713439" cy="444473"/>
              </a:xfrm>
              <a:prstGeom prst="rect">
                <a:avLst/>
              </a:prstGeom>
            </p:spPr>
            <p:txBody>
              <a:bodyPr lIns="54537" tIns="54537" rIns="54537" bIns="54537" rtlCol="0" anchor="ctr"/>
              <a:lstStyle/>
              <a:p>
                <a:pPr marL="0" lvl="0" indent="0" algn="just">
                  <a:lnSpc>
                    <a:spcPts val="1045"/>
                  </a:lnSpc>
                  <a:spcBef>
                    <a:spcPct val="0"/>
                  </a:spcBef>
                </a:pPr>
                <a:endParaRPr/>
              </a:p>
            </p:txBody>
          </p:sp>
        </p:grpSp>
        <p:sp>
          <p:nvSpPr>
            <p:cNvPr id="10" name="TextBox 10"/>
            <p:cNvSpPr txBox="1"/>
            <p:nvPr/>
          </p:nvSpPr>
          <p:spPr>
            <a:xfrm>
              <a:off x="9296728" y="420479"/>
              <a:ext cx="3387906" cy="553663"/>
            </a:xfrm>
            <a:prstGeom prst="rect">
              <a:avLst/>
            </a:prstGeom>
          </p:spPr>
          <p:txBody>
            <a:bodyPr lIns="0" tIns="0" rIns="0" bIns="0" rtlCol="0" anchor="t">
              <a:spAutoFit/>
            </a:bodyPr>
            <a:lstStyle/>
            <a:p>
              <a:pPr algn="ctr">
                <a:lnSpc>
                  <a:spcPts val="3177"/>
                </a:lnSpc>
              </a:pPr>
              <a:r>
                <a:rPr lang="en-US" sz="2269">
                  <a:solidFill>
                    <a:srgbClr val="0D4D4F"/>
                  </a:solidFill>
                  <a:latin typeface="Americane Condensed"/>
                  <a:ea typeface="Americane Condensed"/>
                  <a:cs typeface="Americane Condensed"/>
                  <a:sym typeface="Americane Condensed"/>
                </a:rPr>
                <a:t>www.wildscreenark.org</a:t>
              </a:r>
            </a:p>
          </p:txBody>
        </p:sp>
      </p:grpSp>
      <p:grpSp>
        <p:nvGrpSpPr>
          <p:cNvPr id="11" name="Group 11"/>
          <p:cNvGrpSpPr/>
          <p:nvPr/>
        </p:nvGrpSpPr>
        <p:grpSpPr>
          <a:xfrm>
            <a:off x="-11455" y="6485457"/>
            <a:ext cx="9753600" cy="838341"/>
            <a:chOff x="0" y="0"/>
            <a:chExt cx="6249258" cy="537136"/>
          </a:xfrm>
        </p:grpSpPr>
        <p:sp>
          <p:nvSpPr>
            <p:cNvPr id="12" name="Freeform 12"/>
            <p:cNvSpPr/>
            <p:nvPr/>
          </p:nvSpPr>
          <p:spPr>
            <a:xfrm>
              <a:off x="0" y="0"/>
              <a:ext cx="6249258" cy="537136"/>
            </a:xfrm>
            <a:custGeom>
              <a:avLst/>
              <a:gdLst/>
              <a:ahLst/>
              <a:cxnLst/>
              <a:rect l="l" t="t" r="r" b="b"/>
              <a:pathLst>
                <a:path w="6249258" h="537136">
                  <a:moveTo>
                    <a:pt x="0" y="0"/>
                  </a:moveTo>
                  <a:lnTo>
                    <a:pt x="6249258" y="0"/>
                  </a:lnTo>
                  <a:lnTo>
                    <a:pt x="6249258" y="537136"/>
                  </a:lnTo>
                  <a:lnTo>
                    <a:pt x="0" y="537136"/>
                  </a:lnTo>
                  <a:close/>
                </a:path>
              </a:pathLst>
            </a:custGeom>
            <a:solidFill>
              <a:srgbClr val="0D4D4F"/>
            </a:solidFill>
            <a:ln cap="sq">
              <a:noFill/>
              <a:prstDash val="solid"/>
              <a:miter/>
            </a:ln>
          </p:spPr>
          <p:txBody>
            <a:bodyPr/>
            <a:lstStyle/>
            <a:p>
              <a:endParaRPr lang="en-GB"/>
            </a:p>
          </p:txBody>
        </p:sp>
        <p:sp>
          <p:nvSpPr>
            <p:cNvPr id="13" name="TextBox 13"/>
            <p:cNvSpPr txBox="1"/>
            <p:nvPr/>
          </p:nvSpPr>
          <p:spPr>
            <a:xfrm>
              <a:off x="0" y="-19050"/>
              <a:ext cx="6249258" cy="556186"/>
            </a:xfrm>
            <a:prstGeom prst="rect">
              <a:avLst/>
            </a:prstGeom>
          </p:spPr>
          <p:txBody>
            <a:bodyPr lIns="28415" tIns="28415" rIns="28415" bIns="28415" rtlCol="0" anchor="ctr"/>
            <a:lstStyle/>
            <a:p>
              <a:pPr marL="0" lvl="0" indent="0" algn="just">
                <a:lnSpc>
                  <a:spcPts val="1045"/>
                </a:lnSpc>
                <a:spcBef>
                  <a:spcPct val="0"/>
                </a:spcBef>
              </a:pPr>
              <a:endParaRPr/>
            </a:p>
          </p:txBody>
        </p:sp>
      </p:grpSp>
      <p:grpSp>
        <p:nvGrpSpPr>
          <p:cNvPr id="14" name="Group 14"/>
          <p:cNvGrpSpPr/>
          <p:nvPr/>
        </p:nvGrpSpPr>
        <p:grpSpPr>
          <a:xfrm>
            <a:off x="154548" y="147993"/>
            <a:ext cx="3853201" cy="753790"/>
            <a:chOff x="0" y="0"/>
            <a:chExt cx="5137602" cy="1005053"/>
          </a:xfrm>
        </p:grpSpPr>
        <p:sp>
          <p:nvSpPr>
            <p:cNvPr id="15" name="Freeform 15"/>
            <p:cNvSpPr/>
            <p:nvPr/>
          </p:nvSpPr>
          <p:spPr>
            <a:xfrm>
              <a:off x="0" y="0"/>
              <a:ext cx="2041779" cy="1005053"/>
            </a:xfrm>
            <a:custGeom>
              <a:avLst/>
              <a:gdLst/>
              <a:ahLst/>
              <a:cxnLst/>
              <a:rect l="l" t="t" r="r" b="b"/>
              <a:pathLst>
                <a:path w="2041779" h="1005053">
                  <a:moveTo>
                    <a:pt x="0" y="0"/>
                  </a:moveTo>
                  <a:lnTo>
                    <a:pt x="2041779" y="0"/>
                  </a:lnTo>
                  <a:lnTo>
                    <a:pt x="2041779" y="1005053"/>
                  </a:lnTo>
                  <a:lnTo>
                    <a:pt x="0" y="1005053"/>
                  </a:lnTo>
                  <a:lnTo>
                    <a:pt x="0" y="0"/>
                  </a:lnTo>
                  <a:close/>
                </a:path>
              </a:pathLst>
            </a:custGeom>
            <a:blipFill>
              <a:blip r:embed="rId3"/>
              <a:stretch>
                <a:fillRect/>
              </a:stretch>
            </a:blipFill>
          </p:spPr>
          <p:txBody>
            <a:bodyPr/>
            <a:lstStyle/>
            <a:p>
              <a:endParaRPr lang="en-GB"/>
            </a:p>
          </p:txBody>
        </p:sp>
        <p:sp>
          <p:nvSpPr>
            <p:cNvPr id="16" name="TextBox 16"/>
            <p:cNvSpPr txBox="1"/>
            <p:nvPr/>
          </p:nvSpPr>
          <p:spPr>
            <a:xfrm>
              <a:off x="2153236" y="-9525"/>
              <a:ext cx="2984366" cy="1014578"/>
            </a:xfrm>
            <a:prstGeom prst="rect">
              <a:avLst/>
            </a:prstGeom>
          </p:spPr>
          <p:txBody>
            <a:bodyPr lIns="0" tIns="0" rIns="0" bIns="0" rtlCol="0" anchor="t">
              <a:spAutoFit/>
            </a:bodyPr>
            <a:lstStyle/>
            <a:p>
              <a:pPr algn="l">
                <a:lnSpc>
                  <a:spcPts val="2725"/>
                </a:lnSpc>
              </a:pPr>
              <a:r>
                <a:rPr lang="en-US" sz="2725">
                  <a:solidFill>
                    <a:srgbClr val="FFFFFF"/>
                  </a:solidFill>
                  <a:latin typeface="Americane Condensed"/>
                  <a:ea typeface="Americane Condensed"/>
                  <a:cs typeface="Americane Condensed"/>
                  <a:sym typeface="Americane Condensed"/>
                </a:rPr>
                <a:t>Youth Nature Photo Competition</a:t>
              </a:r>
            </a:p>
          </p:txBody>
        </p:sp>
      </p:grpSp>
      <p:sp>
        <p:nvSpPr>
          <p:cNvPr id="17" name="TextBox 17"/>
          <p:cNvSpPr txBox="1"/>
          <p:nvPr/>
        </p:nvSpPr>
        <p:spPr>
          <a:xfrm>
            <a:off x="7571922" y="6740367"/>
            <a:ext cx="1788986" cy="290420"/>
          </a:xfrm>
          <a:prstGeom prst="rect">
            <a:avLst/>
          </a:prstGeom>
        </p:spPr>
        <p:txBody>
          <a:bodyPr lIns="0" tIns="0" rIns="0" bIns="0" rtlCol="0" anchor="t">
            <a:spAutoFit/>
          </a:bodyPr>
          <a:lstStyle/>
          <a:p>
            <a:pPr algn="ctr">
              <a:lnSpc>
                <a:spcPts val="2347"/>
              </a:lnSpc>
            </a:pPr>
            <a:r>
              <a:rPr lang="en-US" sz="1677">
                <a:solidFill>
                  <a:srgbClr val="FFFFFF"/>
                </a:solidFill>
                <a:latin typeface="HvDTrial Americane Condensed"/>
                <a:ea typeface="HvDTrial Americane Condensed"/>
                <a:cs typeface="HvDTrial Americane Condensed"/>
                <a:sym typeface="HvDTrial Americane Condensed"/>
              </a:rPr>
              <a:t>© Wildscreen 2025</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455" y="0"/>
            <a:ext cx="9753600" cy="1117403"/>
            <a:chOff x="0" y="0"/>
            <a:chExt cx="3713439" cy="425423"/>
          </a:xfrm>
        </p:grpSpPr>
        <p:sp>
          <p:nvSpPr>
            <p:cNvPr id="3" name="Freeform 3"/>
            <p:cNvSpPr/>
            <p:nvPr/>
          </p:nvSpPr>
          <p:spPr>
            <a:xfrm>
              <a:off x="0" y="0"/>
              <a:ext cx="3713439" cy="425423"/>
            </a:xfrm>
            <a:custGeom>
              <a:avLst/>
              <a:gdLst/>
              <a:ahLst/>
              <a:cxnLst/>
              <a:rect l="l" t="t" r="r" b="b"/>
              <a:pathLst>
                <a:path w="3713439" h="425423">
                  <a:moveTo>
                    <a:pt x="0" y="0"/>
                  </a:moveTo>
                  <a:lnTo>
                    <a:pt x="3713439" y="0"/>
                  </a:lnTo>
                  <a:lnTo>
                    <a:pt x="3713439" y="425423"/>
                  </a:lnTo>
                  <a:lnTo>
                    <a:pt x="0" y="425423"/>
                  </a:lnTo>
                  <a:close/>
                </a:path>
              </a:pathLst>
            </a:custGeom>
            <a:gradFill rotWithShape="1">
              <a:gsLst>
                <a:gs pos="0">
                  <a:srgbClr val="0D4D4F">
                    <a:alpha val="100000"/>
                  </a:srgbClr>
                </a:gs>
                <a:gs pos="50000">
                  <a:srgbClr val="85CFBA">
                    <a:alpha val="100000"/>
                  </a:srgbClr>
                </a:gs>
                <a:gs pos="100000">
                  <a:srgbClr val="85CFBA">
                    <a:alpha val="100000"/>
                  </a:srgbClr>
                </a:gs>
              </a:gsLst>
              <a:lin ang="0"/>
            </a:gradFill>
            <a:ln cap="sq">
              <a:noFill/>
              <a:prstDash val="solid"/>
              <a:miter/>
            </a:ln>
          </p:spPr>
          <p:txBody>
            <a:bodyPr/>
            <a:lstStyle/>
            <a:p>
              <a:endParaRPr lang="en-GB"/>
            </a:p>
          </p:txBody>
        </p:sp>
        <p:sp>
          <p:nvSpPr>
            <p:cNvPr id="4" name="TextBox 4"/>
            <p:cNvSpPr txBox="1"/>
            <p:nvPr/>
          </p:nvSpPr>
          <p:spPr>
            <a:xfrm>
              <a:off x="0" y="-19050"/>
              <a:ext cx="3713439" cy="444473"/>
            </a:xfrm>
            <a:prstGeom prst="rect">
              <a:avLst/>
            </a:prstGeom>
          </p:spPr>
          <p:txBody>
            <a:bodyPr lIns="54537" tIns="54537" rIns="54537" bIns="54537" rtlCol="0" anchor="ctr"/>
            <a:lstStyle/>
            <a:p>
              <a:pPr marL="0" lvl="0" indent="0" algn="just">
                <a:lnSpc>
                  <a:spcPts val="1045"/>
                </a:lnSpc>
                <a:spcBef>
                  <a:spcPct val="0"/>
                </a:spcBef>
              </a:pPr>
              <a:endParaRPr/>
            </a:p>
          </p:txBody>
        </p:sp>
      </p:grpSp>
      <p:sp>
        <p:nvSpPr>
          <p:cNvPr id="5" name="TextBox 5"/>
          <p:cNvSpPr txBox="1"/>
          <p:nvPr/>
        </p:nvSpPr>
        <p:spPr>
          <a:xfrm>
            <a:off x="6961092" y="291547"/>
            <a:ext cx="2540929" cy="439060"/>
          </a:xfrm>
          <a:prstGeom prst="rect">
            <a:avLst/>
          </a:prstGeom>
        </p:spPr>
        <p:txBody>
          <a:bodyPr lIns="0" tIns="0" rIns="0" bIns="0" rtlCol="0" anchor="t">
            <a:spAutoFit/>
          </a:bodyPr>
          <a:lstStyle/>
          <a:p>
            <a:pPr algn="ctr">
              <a:lnSpc>
                <a:spcPts val="3177"/>
              </a:lnSpc>
            </a:pPr>
            <a:r>
              <a:rPr lang="en-US" sz="2269">
                <a:solidFill>
                  <a:srgbClr val="0D4D4F"/>
                </a:solidFill>
                <a:latin typeface="Americane Condensed"/>
                <a:ea typeface="Americane Condensed"/>
                <a:cs typeface="Americane Condensed"/>
                <a:sym typeface="Americane Condensed"/>
              </a:rPr>
              <a:t>www.wildscreenark.org</a:t>
            </a:r>
          </a:p>
        </p:txBody>
      </p:sp>
      <p:grpSp>
        <p:nvGrpSpPr>
          <p:cNvPr id="6" name="Group 6"/>
          <p:cNvGrpSpPr/>
          <p:nvPr/>
        </p:nvGrpSpPr>
        <p:grpSpPr>
          <a:xfrm>
            <a:off x="-11455" y="6485457"/>
            <a:ext cx="9753600" cy="838341"/>
            <a:chOff x="0" y="0"/>
            <a:chExt cx="6249258" cy="537136"/>
          </a:xfrm>
        </p:grpSpPr>
        <p:sp>
          <p:nvSpPr>
            <p:cNvPr id="7" name="Freeform 7"/>
            <p:cNvSpPr/>
            <p:nvPr/>
          </p:nvSpPr>
          <p:spPr>
            <a:xfrm>
              <a:off x="0" y="0"/>
              <a:ext cx="6249258" cy="537136"/>
            </a:xfrm>
            <a:custGeom>
              <a:avLst/>
              <a:gdLst/>
              <a:ahLst/>
              <a:cxnLst/>
              <a:rect l="l" t="t" r="r" b="b"/>
              <a:pathLst>
                <a:path w="6249258" h="537136">
                  <a:moveTo>
                    <a:pt x="0" y="0"/>
                  </a:moveTo>
                  <a:lnTo>
                    <a:pt x="6249258" y="0"/>
                  </a:lnTo>
                  <a:lnTo>
                    <a:pt x="6249258" y="537136"/>
                  </a:lnTo>
                  <a:lnTo>
                    <a:pt x="0" y="537136"/>
                  </a:lnTo>
                  <a:close/>
                </a:path>
              </a:pathLst>
            </a:custGeom>
            <a:solidFill>
              <a:srgbClr val="0D4D4F"/>
            </a:solidFill>
            <a:ln cap="sq">
              <a:noFill/>
              <a:prstDash val="solid"/>
              <a:miter/>
            </a:ln>
          </p:spPr>
          <p:txBody>
            <a:bodyPr/>
            <a:lstStyle/>
            <a:p>
              <a:endParaRPr lang="en-GB"/>
            </a:p>
          </p:txBody>
        </p:sp>
        <p:sp>
          <p:nvSpPr>
            <p:cNvPr id="8" name="TextBox 8"/>
            <p:cNvSpPr txBox="1"/>
            <p:nvPr/>
          </p:nvSpPr>
          <p:spPr>
            <a:xfrm>
              <a:off x="0" y="-19050"/>
              <a:ext cx="6249258" cy="556186"/>
            </a:xfrm>
            <a:prstGeom prst="rect">
              <a:avLst/>
            </a:prstGeom>
          </p:spPr>
          <p:txBody>
            <a:bodyPr lIns="28415" tIns="28415" rIns="28415" bIns="28415" rtlCol="0" anchor="ctr"/>
            <a:lstStyle/>
            <a:p>
              <a:pPr marL="0" lvl="0" indent="0" algn="just">
                <a:lnSpc>
                  <a:spcPts val="1045"/>
                </a:lnSpc>
                <a:spcBef>
                  <a:spcPct val="0"/>
                </a:spcBef>
              </a:pPr>
              <a:endParaRPr/>
            </a:p>
          </p:txBody>
        </p:sp>
      </p:grpSp>
      <p:sp>
        <p:nvSpPr>
          <p:cNvPr id="9" name="TextBox 9"/>
          <p:cNvSpPr txBox="1"/>
          <p:nvPr/>
        </p:nvSpPr>
        <p:spPr>
          <a:xfrm>
            <a:off x="7571922" y="6740367"/>
            <a:ext cx="1788986" cy="290420"/>
          </a:xfrm>
          <a:prstGeom prst="rect">
            <a:avLst/>
          </a:prstGeom>
        </p:spPr>
        <p:txBody>
          <a:bodyPr lIns="0" tIns="0" rIns="0" bIns="0" rtlCol="0" anchor="t">
            <a:spAutoFit/>
          </a:bodyPr>
          <a:lstStyle/>
          <a:p>
            <a:pPr algn="ctr">
              <a:lnSpc>
                <a:spcPts val="2347"/>
              </a:lnSpc>
            </a:pPr>
            <a:r>
              <a:rPr lang="en-US" sz="1677">
                <a:solidFill>
                  <a:srgbClr val="FFFFFF"/>
                </a:solidFill>
                <a:latin typeface="HvDTrial Americane Condensed"/>
                <a:ea typeface="HvDTrial Americane Condensed"/>
                <a:cs typeface="HvDTrial Americane Condensed"/>
                <a:sym typeface="HvDTrial Americane Condensed"/>
              </a:rPr>
              <a:t>© Wildscreen 2025</a:t>
            </a:r>
          </a:p>
        </p:txBody>
      </p:sp>
      <p:grpSp>
        <p:nvGrpSpPr>
          <p:cNvPr id="10" name="Group 10"/>
          <p:cNvGrpSpPr/>
          <p:nvPr/>
        </p:nvGrpSpPr>
        <p:grpSpPr>
          <a:xfrm>
            <a:off x="154548" y="147993"/>
            <a:ext cx="3853201" cy="753790"/>
            <a:chOff x="0" y="0"/>
            <a:chExt cx="5137602" cy="1005053"/>
          </a:xfrm>
        </p:grpSpPr>
        <p:sp>
          <p:nvSpPr>
            <p:cNvPr id="11" name="Freeform 11"/>
            <p:cNvSpPr/>
            <p:nvPr/>
          </p:nvSpPr>
          <p:spPr>
            <a:xfrm>
              <a:off x="0" y="0"/>
              <a:ext cx="2041779" cy="1005053"/>
            </a:xfrm>
            <a:custGeom>
              <a:avLst/>
              <a:gdLst/>
              <a:ahLst/>
              <a:cxnLst/>
              <a:rect l="l" t="t" r="r" b="b"/>
              <a:pathLst>
                <a:path w="2041779" h="1005053">
                  <a:moveTo>
                    <a:pt x="0" y="0"/>
                  </a:moveTo>
                  <a:lnTo>
                    <a:pt x="2041779" y="0"/>
                  </a:lnTo>
                  <a:lnTo>
                    <a:pt x="2041779" y="1005053"/>
                  </a:lnTo>
                  <a:lnTo>
                    <a:pt x="0" y="1005053"/>
                  </a:lnTo>
                  <a:lnTo>
                    <a:pt x="0" y="0"/>
                  </a:lnTo>
                  <a:close/>
                </a:path>
              </a:pathLst>
            </a:custGeom>
            <a:blipFill>
              <a:blip r:embed="rId2"/>
              <a:stretch>
                <a:fillRect/>
              </a:stretch>
            </a:blipFill>
          </p:spPr>
          <p:txBody>
            <a:bodyPr/>
            <a:lstStyle/>
            <a:p>
              <a:endParaRPr lang="en-GB"/>
            </a:p>
          </p:txBody>
        </p:sp>
        <p:sp>
          <p:nvSpPr>
            <p:cNvPr id="12" name="TextBox 12"/>
            <p:cNvSpPr txBox="1"/>
            <p:nvPr/>
          </p:nvSpPr>
          <p:spPr>
            <a:xfrm>
              <a:off x="2153236" y="-9525"/>
              <a:ext cx="2984366" cy="1014578"/>
            </a:xfrm>
            <a:prstGeom prst="rect">
              <a:avLst/>
            </a:prstGeom>
          </p:spPr>
          <p:txBody>
            <a:bodyPr lIns="0" tIns="0" rIns="0" bIns="0" rtlCol="0" anchor="t">
              <a:spAutoFit/>
            </a:bodyPr>
            <a:lstStyle/>
            <a:p>
              <a:pPr algn="l">
                <a:lnSpc>
                  <a:spcPts val="2725"/>
                </a:lnSpc>
              </a:pPr>
              <a:r>
                <a:rPr lang="en-US" sz="2725">
                  <a:solidFill>
                    <a:srgbClr val="FFFFFF"/>
                  </a:solidFill>
                  <a:latin typeface="Americane Condensed"/>
                  <a:ea typeface="Americane Condensed"/>
                  <a:cs typeface="Americane Condensed"/>
                  <a:sym typeface="Americane Condensed"/>
                </a:rPr>
                <a:t>Youth Nature Photo Competition</a:t>
              </a:r>
            </a:p>
          </p:txBody>
        </p:sp>
      </p:grpSp>
      <p:grpSp>
        <p:nvGrpSpPr>
          <p:cNvPr id="13" name="Group 13"/>
          <p:cNvGrpSpPr/>
          <p:nvPr/>
        </p:nvGrpSpPr>
        <p:grpSpPr>
          <a:xfrm>
            <a:off x="1094778" y="2703324"/>
            <a:ext cx="6187883" cy="1210516"/>
            <a:chOff x="0" y="0"/>
            <a:chExt cx="8250511" cy="1614022"/>
          </a:xfrm>
        </p:grpSpPr>
        <p:sp>
          <p:nvSpPr>
            <p:cNvPr id="14" name="Freeform 14"/>
            <p:cNvSpPr/>
            <p:nvPr/>
          </p:nvSpPr>
          <p:spPr>
            <a:xfrm>
              <a:off x="0" y="0"/>
              <a:ext cx="3278908" cy="1614022"/>
            </a:xfrm>
            <a:custGeom>
              <a:avLst/>
              <a:gdLst/>
              <a:ahLst/>
              <a:cxnLst/>
              <a:rect l="l" t="t" r="r" b="b"/>
              <a:pathLst>
                <a:path w="3278908" h="1614022">
                  <a:moveTo>
                    <a:pt x="0" y="0"/>
                  </a:moveTo>
                  <a:lnTo>
                    <a:pt x="3278908" y="0"/>
                  </a:lnTo>
                  <a:lnTo>
                    <a:pt x="3278908" y="1614022"/>
                  </a:lnTo>
                  <a:lnTo>
                    <a:pt x="0" y="1614022"/>
                  </a:lnTo>
                  <a:lnTo>
                    <a:pt x="0" y="0"/>
                  </a:lnTo>
                  <a:close/>
                </a:path>
              </a:pathLst>
            </a:custGeom>
            <a:blipFill>
              <a:blip r:embed="rId3"/>
              <a:stretch>
                <a:fillRect l="-101" r="-101"/>
              </a:stretch>
            </a:blipFill>
          </p:spPr>
          <p:txBody>
            <a:bodyPr/>
            <a:lstStyle/>
            <a:p>
              <a:endParaRPr lang="en-GB"/>
            </a:p>
          </p:txBody>
        </p:sp>
        <p:sp>
          <p:nvSpPr>
            <p:cNvPr id="15" name="TextBox 15"/>
            <p:cNvSpPr txBox="1"/>
            <p:nvPr/>
          </p:nvSpPr>
          <p:spPr>
            <a:xfrm>
              <a:off x="3457897" y="0"/>
              <a:ext cx="4792614" cy="1614022"/>
            </a:xfrm>
            <a:prstGeom prst="rect">
              <a:avLst/>
            </a:prstGeom>
          </p:spPr>
          <p:txBody>
            <a:bodyPr lIns="0" tIns="0" rIns="0" bIns="0" rtlCol="0" anchor="t">
              <a:spAutoFit/>
            </a:bodyPr>
            <a:lstStyle/>
            <a:p>
              <a:pPr algn="l">
                <a:lnSpc>
                  <a:spcPts val="4376"/>
                </a:lnSpc>
              </a:pPr>
              <a:r>
                <a:rPr lang="en-US" sz="4376">
                  <a:solidFill>
                    <a:srgbClr val="000000"/>
                  </a:solidFill>
                  <a:latin typeface="Americane Condensed"/>
                  <a:ea typeface="Americane Condensed"/>
                  <a:cs typeface="Americane Condensed"/>
                  <a:sym typeface="Americane Condensed"/>
                </a:rPr>
                <a:t>Youth Nature Photo Competition</a:t>
              </a:r>
            </a:p>
          </p:txBody>
        </p:sp>
      </p:grpSp>
      <p:grpSp>
        <p:nvGrpSpPr>
          <p:cNvPr id="16" name="Group 16"/>
          <p:cNvGrpSpPr/>
          <p:nvPr/>
        </p:nvGrpSpPr>
        <p:grpSpPr>
          <a:xfrm>
            <a:off x="7282661" y="2239740"/>
            <a:ext cx="1669785" cy="2527708"/>
            <a:chOff x="0" y="0"/>
            <a:chExt cx="2226380" cy="3370278"/>
          </a:xfrm>
        </p:grpSpPr>
        <p:grpSp>
          <p:nvGrpSpPr>
            <p:cNvPr id="17" name="Group 17"/>
            <p:cNvGrpSpPr/>
            <p:nvPr/>
          </p:nvGrpSpPr>
          <p:grpSpPr>
            <a:xfrm rot="648335">
              <a:off x="321506" y="187222"/>
              <a:ext cx="1599110" cy="2995833"/>
              <a:chOff x="0" y="0"/>
              <a:chExt cx="1241232" cy="2325370"/>
            </a:xfrm>
          </p:grpSpPr>
          <p:sp>
            <p:nvSpPr>
              <p:cNvPr id="18" name="Freeform 18"/>
              <p:cNvSpPr/>
              <p:nvPr/>
            </p:nvSpPr>
            <p:spPr>
              <a:xfrm>
                <a:off x="0" y="0"/>
                <a:ext cx="1241232" cy="2325370"/>
              </a:xfrm>
              <a:custGeom>
                <a:avLst/>
                <a:gdLst/>
                <a:ahLst/>
                <a:cxnLst/>
                <a:rect l="l" t="t" r="r" b="b"/>
                <a:pathLst>
                  <a:path w="1241232" h="2325370">
                    <a:moveTo>
                      <a:pt x="0" y="2223770"/>
                    </a:moveTo>
                    <a:lnTo>
                      <a:pt x="0" y="101600"/>
                    </a:lnTo>
                    <a:cubicBezTo>
                      <a:pt x="0" y="45720"/>
                      <a:pt x="43383" y="0"/>
                      <a:pt x="96406" y="0"/>
                    </a:cubicBezTo>
                    <a:lnTo>
                      <a:pt x="1144825" y="0"/>
                    </a:lnTo>
                    <a:cubicBezTo>
                      <a:pt x="1197849" y="0"/>
                      <a:pt x="1241232" y="45720"/>
                      <a:pt x="1241232" y="101600"/>
                    </a:cubicBezTo>
                    <a:lnTo>
                      <a:pt x="1241232" y="2223770"/>
                    </a:lnTo>
                    <a:cubicBezTo>
                      <a:pt x="1241232" y="2279650"/>
                      <a:pt x="1197849" y="2325370"/>
                      <a:pt x="1144825" y="2325370"/>
                    </a:cubicBezTo>
                    <a:lnTo>
                      <a:pt x="96406" y="2325370"/>
                    </a:lnTo>
                    <a:cubicBezTo>
                      <a:pt x="43383" y="2325370"/>
                      <a:pt x="0" y="2279650"/>
                      <a:pt x="0" y="2223770"/>
                    </a:cubicBezTo>
                    <a:close/>
                  </a:path>
                </a:pathLst>
              </a:custGeom>
              <a:blipFill>
                <a:blip r:embed="rId4"/>
                <a:stretch>
                  <a:fillRect l="-20253" r="-20253"/>
                </a:stretch>
              </a:blipFill>
              <a:ln cap="sq">
                <a:noFill/>
                <a:prstDash val="solid"/>
                <a:miter/>
              </a:ln>
            </p:spPr>
            <p:txBody>
              <a:bodyPr/>
              <a:lstStyle/>
              <a:p>
                <a:endParaRPr lang="en-GB"/>
              </a:p>
            </p:txBody>
          </p:sp>
        </p:grpSp>
        <p:sp>
          <p:nvSpPr>
            <p:cNvPr id="19" name="Freeform 19"/>
            <p:cNvSpPr/>
            <p:nvPr/>
          </p:nvSpPr>
          <p:spPr>
            <a:xfrm rot="648335">
              <a:off x="276874" y="129202"/>
              <a:ext cx="1672632" cy="3111874"/>
            </a:xfrm>
            <a:custGeom>
              <a:avLst/>
              <a:gdLst/>
              <a:ahLst/>
              <a:cxnLst/>
              <a:rect l="l" t="t" r="r" b="b"/>
              <a:pathLst>
                <a:path w="1672632" h="3111874">
                  <a:moveTo>
                    <a:pt x="0" y="0"/>
                  </a:moveTo>
                  <a:lnTo>
                    <a:pt x="1672632" y="0"/>
                  </a:lnTo>
                  <a:lnTo>
                    <a:pt x="1672632" y="3111874"/>
                  </a:lnTo>
                  <a:lnTo>
                    <a:pt x="0" y="311187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grpSp>
          <p:nvGrpSpPr>
            <p:cNvPr id="20" name="Group 20"/>
            <p:cNvGrpSpPr/>
            <p:nvPr/>
          </p:nvGrpSpPr>
          <p:grpSpPr>
            <a:xfrm>
              <a:off x="765542" y="2575275"/>
              <a:ext cx="347648" cy="347648"/>
              <a:chOff x="0" y="0"/>
              <a:chExt cx="812800" cy="812800"/>
            </a:xfrm>
          </p:grpSpPr>
          <p:sp>
            <p:nvSpPr>
              <p:cNvPr id="21" name="Freeform 2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8E8E8"/>
              </a:solidFill>
            </p:spPr>
            <p:txBody>
              <a:bodyPr/>
              <a:lstStyle/>
              <a:p>
                <a:endParaRPr lang="en-GB"/>
              </a:p>
            </p:txBody>
          </p:sp>
          <p:sp>
            <p:nvSpPr>
              <p:cNvPr id="22" name="TextBox 22"/>
              <p:cNvSpPr txBox="1"/>
              <p:nvPr/>
            </p:nvSpPr>
            <p:spPr>
              <a:xfrm>
                <a:off x="76200" y="57150"/>
                <a:ext cx="660400" cy="679450"/>
              </a:xfrm>
              <a:prstGeom prst="rect">
                <a:avLst/>
              </a:prstGeom>
            </p:spPr>
            <p:txBody>
              <a:bodyPr lIns="50800" tIns="50800" rIns="50800" bIns="50800" rtlCol="0" anchor="ctr"/>
              <a:lstStyle/>
              <a:p>
                <a:pPr algn="ctr">
                  <a:lnSpc>
                    <a:spcPts val="1679"/>
                  </a:lnSpc>
                </a:pPr>
                <a:endParaRPr/>
              </a:p>
            </p:txBody>
          </p:sp>
        </p:grpSp>
      </p:grpSp>
      <p:sp>
        <p:nvSpPr>
          <p:cNvPr id="23" name="TextBox 23"/>
          <p:cNvSpPr txBox="1"/>
          <p:nvPr/>
        </p:nvSpPr>
        <p:spPr>
          <a:xfrm>
            <a:off x="1396627" y="5099058"/>
            <a:ext cx="6937436" cy="1090042"/>
          </a:xfrm>
          <a:prstGeom prst="rect">
            <a:avLst/>
          </a:prstGeom>
        </p:spPr>
        <p:txBody>
          <a:bodyPr lIns="0" tIns="0" rIns="0" bIns="0" rtlCol="0" anchor="t">
            <a:spAutoFit/>
          </a:bodyPr>
          <a:lstStyle/>
          <a:p>
            <a:pPr algn="ctr">
              <a:lnSpc>
                <a:spcPts val="4628"/>
              </a:lnSpc>
            </a:pPr>
            <a:r>
              <a:rPr lang="en-US" sz="3306" dirty="0">
                <a:solidFill>
                  <a:srgbClr val="000000"/>
                </a:solidFill>
                <a:latin typeface="Americane Condensed"/>
                <a:ea typeface="Americane Condensed"/>
                <a:cs typeface="Americane Condensed"/>
                <a:sym typeface="Americane Condensed"/>
              </a:rPr>
              <a:t>Submit your photos at :</a:t>
            </a:r>
          </a:p>
          <a:p>
            <a:pPr algn="ctr">
              <a:lnSpc>
                <a:spcPts val="3925"/>
              </a:lnSpc>
            </a:pPr>
            <a:r>
              <a:rPr lang="en-US" sz="3600" u="sng">
                <a:solidFill>
                  <a:srgbClr val="24A1A3"/>
                </a:solidFill>
                <a:latin typeface="Americane Condensed"/>
                <a:ea typeface="Americane Condensed"/>
                <a:cs typeface="Americane Condensed"/>
                <a:sym typeface="Americane Condensed"/>
              </a:rPr>
              <a:t>www.</a:t>
            </a:r>
            <a:r>
              <a:rPr lang="en-US" sz="3600" u="sng">
                <a:solidFill>
                  <a:srgbClr val="24A1A3"/>
                </a:solidFill>
                <a:latin typeface="Americane Condensed"/>
                <a:ea typeface="Americane Condensed"/>
                <a:cs typeface="Americane Condensed"/>
                <a:sym typeface="Americane Condensed"/>
                <a:hlinkClick r:id="rId7" tooltip="https://wildscreen.org/ark/">
                  <a:extLst>
                    <a:ext uri="{A12FA001-AC4F-418D-AE19-62706E023703}">
                      <ahyp:hlinkClr xmlns:ahyp="http://schemas.microsoft.com/office/drawing/2018/hyperlinkcolor" val="tx"/>
                    </a:ext>
                  </a:extLst>
                </a:hlinkClick>
              </a:rPr>
              <a:t>wildscreen.org/ark</a:t>
            </a:r>
            <a:endParaRPr lang="en-US" sz="3600" u="sng" dirty="0">
              <a:solidFill>
                <a:srgbClr val="24A1A3"/>
              </a:solidFill>
              <a:latin typeface="Americane Condensed"/>
              <a:ea typeface="Americane Condensed"/>
              <a:cs typeface="Americane Condensed"/>
              <a:sym typeface="Americane Condensed"/>
              <a:hlinkClick r:id="rId7" tooltip="https://wildscreen.org/ark/">
                <a:extLst>
                  <a:ext uri="{A12FA001-AC4F-418D-AE19-62706E023703}">
                    <ahyp:hlinkClr xmlns:ahyp="http://schemas.microsoft.com/office/drawing/2018/hyperlinkcolor" val="tx"/>
                  </a:ext>
                </a:extLst>
              </a:hlinkClick>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39540" y="1567588"/>
            <a:ext cx="5426422" cy="4307874"/>
            <a:chOff x="0" y="0"/>
            <a:chExt cx="2679714" cy="2127345"/>
          </a:xfrm>
        </p:grpSpPr>
        <p:sp>
          <p:nvSpPr>
            <p:cNvPr id="3" name="Freeform 3"/>
            <p:cNvSpPr/>
            <p:nvPr/>
          </p:nvSpPr>
          <p:spPr>
            <a:xfrm>
              <a:off x="0" y="0"/>
              <a:ext cx="2679715" cy="2127345"/>
            </a:xfrm>
            <a:custGeom>
              <a:avLst/>
              <a:gdLst/>
              <a:ahLst/>
              <a:cxnLst/>
              <a:rect l="l" t="t" r="r" b="b"/>
              <a:pathLst>
                <a:path w="2679715" h="2127345">
                  <a:moveTo>
                    <a:pt x="0" y="0"/>
                  </a:moveTo>
                  <a:lnTo>
                    <a:pt x="2679715" y="0"/>
                  </a:lnTo>
                  <a:lnTo>
                    <a:pt x="2679715" y="2127345"/>
                  </a:lnTo>
                  <a:lnTo>
                    <a:pt x="0" y="2127345"/>
                  </a:lnTo>
                  <a:close/>
                </a:path>
              </a:pathLst>
            </a:custGeom>
            <a:solidFill>
              <a:srgbClr val="000000">
                <a:alpha val="0"/>
              </a:srgbClr>
            </a:solidFill>
          </p:spPr>
          <p:txBody>
            <a:bodyPr/>
            <a:lstStyle/>
            <a:p>
              <a:endParaRPr lang="en-GB"/>
            </a:p>
          </p:txBody>
        </p:sp>
        <p:sp>
          <p:nvSpPr>
            <p:cNvPr id="4" name="TextBox 4"/>
            <p:cNvSpPr txBox="1"/>
            <p:nvPr/>
          </p:nvSpPr>
          <p:spPr>
            <a:xfrm>
              <a:off x="0" y="-66675"/>
              <a:ext cx="2679714" cy="2194020"/>
            </a:xfrm>
            <a:prstGeom prst="rect">
              <a:avLst/>
            </a:prstGeom>
          </p:spPr>
          <p:txBody>
            <a:bodyPr lIns="27093" tIns="27093" rIns="27093" bIns="27093" rtlCol="0" anchor="ctr"/>
            <a:lstStyle/>
            <a:p>
              <a:pPr algn="ctr">
                <a:lnSpc>
                  <a:spcPts val="4650"/>
                </a:lnSpc>
              </a:pPr>
              <a:endParaRPr/>
            </a:p>
            <a:p>
              <a:pPr marL="493620" lvl="1" indent="-246810" algn="l">
                <a:lnSpc>
                  <a:spcPts val="3200"/>
                </a:lnSpc>
                <a:buFont typeface="Arial"/>
                <a:buChar char="•"/>
              </a:pPr>
              <a:r>
                <a:rPr lang="en-US" sz="2286">
                  <a:solidFill>
                    <a:srgbClr val="0D4D4F"/>
                  </a:solidFill>
                  <a:latin typeface="Comic Sans"/>
                  <a:ea typeface="Comic Sans"/>
                  <a:cs typeface="Comic Sans"/>
                  <a:sym typeface="Comic Sans"/>
                </a:rPr>
                <a:t>Nature is everywhere: in cracks, gardens, parks, and rivers.</a:t>
              </a:r>
            </a:p>
            <a:p>
              <a:pPr marL="493620" lvl="1" indent="-246810" algn="l">
                <a:lnSpc>
                  <a:spcPts val="3200"/>
                </a:lnSpc>
                <a:buFont typeface="Arial"/>
                <a:buChar char="•"/>
              </a:pPr>
              <a:r>
                <a:rPr lang="en-US" sz="2286">
                  <a:solidFill>
                    <a:srgbClr val="0D4D4F"/>
                  </a:solidFill>
                  <a:latin typeface="Comic Sans"/>
                  <a:ea typeface="Comic Sans"/>
                  <a:cs typeface="Comic Sans"/>
                  <a:sym typeface="Comic Sans"/>
                </a:rPr>
                <a:t>We often overlook it due to being busy.</a:t>
              </a:r>
            </a:p>
            <a:p>
              <a:pPr marL="493620" lvl="1" indent="-246810" algn="l">
                <a:lnSpc>
                  <a:spcPts val="3200"/>
                </a:lnSpc>
                <a:buFont typeface="Arial"/>
                <a:buChar char="•"/>
              </a:pPr>
              <a:r>
                <a:rPr lang="en-US" sz="2286">
                  <a:solidFill>
                    <a:srgbClr val="0D4D4F"/>
                  </a:solidFill>
                  <a:latin typeface="Comic Sans"/>
                  <a:ea typeface="Comic Sans"/>
                  <a:cs typeface="Comic Sans"/>
                  <a:sym typeface="Comic Sans"/>
                </a:rPr>
                <a:t>When observed, nature's variety is staggering.</a:t>
              </a:r>
            </a:p>
            <a:p>
              <a:pPr marL="493620" lvl="1" indent="-246810" algn="l">
                <a:lnSpc>
                  <a:spcPts val="3200"/>
                </a:lnSpc>
                <a:buFont typeface="Arial"/>
                <a:buChar char="•"/>
              </a:pPr>
              <a:r>
                <a:rPr lang="en-US" sz="2286">
                  <a:solidFill>
                    <a:srgbClr val="0D4D4F"/>
                  </a:solidFill>
                  <a:latin typeface="Comic Sans"/>
                  <a:ea typeface="Comic Sans"/>
                  <a:cs typeface="Comic Sans"/>
                  <a:sym typeface="Comic Sans"/>
                </a:rPr>
                <a:t>There's endless inspiration for photos or films.</a:t>
              </a:r>
            </a:p>
            <a:p>
              <a:pPr marL="493620" lvl="1" indent="-246810" algn="l">
                <a:lnSpc>
                  <a:spcPts val="3200"/>
                </a:lnSpc>
                <a:buFont typeface="Arial"/>
                <a:buChar char="•"/>
              </a:pPr>
              <a:r>
                <a:rPr lang="en-US" sz="2286">
                  <a:solidFill>
                    <a:srgbClr val="0D4D4F"/>
                  </a:solidFill>
                  <a:latin typeface="Comic Sans"/>
                  <a:ea typeface="Comic Sans"/>
                  <a:cs typeface="Comic Sans"/>
                  <a:sym typeface="Comic Sans"/>
                </a:rPr>
                <a:t>So, where to begin?</a:t>
              </a:r>
            </a:p>
          </p:txBody>
        </p:sp>
      </p:grpSp>
      <p:sp>
        <p:nvSpPr>
          <p:cNvPr id="5" name="Freeform 5"/>
          <p:cNvSpPr/>
          <p:nvPr/>
        </p:nvSpPr>
        <p:spPr>
          <a:xfrm>
            <a:off x="7092095" y="1937867"/>
            <a:ext cx="2375854" cy="1576973"/>
          </a:xfrm>
          <a:custGeom>
            <a:avLst/>
            <a:gdLst/>
            <a:ahLst/>
            <a:cxnLst/>
            <a:rect l="l" t="t" r="r" b="b"/>
            <a:pathLst>
              <a:path w="2375854" h="1576973">
                <a:moveTo>
                  <a:pt x="0" y="0"/>
                </a:moveTo>
                <a:lnTo>
                  <a:pt x="2375854" y="0"/>
                </a:lnTo>
                <a:lnTo>
                  <a:pt x="2375854" y="1576974"/>
                </a:lnTo>
                <a:lnTo>
                  <a:pt x="0" y="1576974"/>
                </a:lnTo>
                <a:lnTo>
                  <a:pt x="0" y="0"/>
                </a:lnTo>
                <a:close/>
              </a:path>
            </a:pathLst>
          </a:custGeom>
          <a:blipFill>
            <a:blip r:embed="rId3"/>
            <a:stretch>
              <a:fillRect/>
            </a:stretch>
          </a:blipFill>
        </p:spPr>
        <p:txBody>
          <a:bodyPr/>
          <a:lstStyle/>
          <a:p>
            <a:endParaRPr lang="en-GB"/>
          </a:p>
        </p:txBody>
      </p:sp>
      <p:sp>
        <p:nvSpPr>
          <p:cNvPr id="6" name="Freeform 6"/>
          <p:cNvSpPr/>
          <p:nvPr/>
        </p:nvSpPr>
        <p:spPr>
          <a:xfrm>
            <a:off x="7092095" y="4746332"/>
            <a:ext cx="2378096" cy="1575489"/>
          </a:xfrm>
          <a:custGeom>
            <a:avLst/>
            <a:gdLst/>
            <a:ahLst/>
            <a:cxnLst/>
            <a:rect l="l" t="t" r="r" b="b"/>
            <a:pathLst>
              <a:path w="2378096" h="1575489">
                <a:moveTo>
                  <a:pt x="0" y="0"/>
                </a:moveTo>
                <a:lnTo>
                  <a:pt x="2378095" y="0"/>
                </a:lnTo>
                <a:lnTo>
                  <a:pt x="2378095" y="1575488"/>
                </a:lnTo>
                <a:lnTo>
                  <a:pt x="0" y="1575488"/>
                </a:lnTo>
                <a:lnTo>
                  <a:pt x="0" y="0"/>
                </a:lnTo>
                <a:close/>
              </a:path>
            </a:pathLst>
          </a:custGeom>
          <a:blipFill>
            <a:blip r:embed="rId4"/>
            <a:stretch>
              <a:fillRect/>
            </a:stretch>
          </a:blipFill>
        </p:spPr>
        <p:txBody>
          <a:bodyPr/>
          <a:lstStyle/>
          <a:p>
            <a:endParaRPr lang="en-GB"/>
          </a:p>
        </p:txBody>
      </p:sp>
      <p:sp>
        <p:nvSpPr>
          <p:cNvPr id="7" name="Freeform 7"/>
          <p:cNvSpPr/>
          <p:nvPr/>
        </p:nvSpPr>
        <p:spPr>
          <a:xfrm>
            <a:off x="6024484" y="3304852"/>
            <a:ext cx="2339726" cy="1706656"/>
          </a:xfrm>
          <a:custGeom>
            <a:avLst/>
            <a:gdLst/>
            <a:ahLst/>
            <a:cxnLst/>
            <a:rect l="l" t="t" r="r" b="b"/>
            <a:pathLst>
              <a:path w="2339726" h="1706656">
                <a:moveTo>
                  <a:pt x="0" y="0"/>
                </a:moveTo>
                <a:lnTo>
                  <a:pt x="2339726" y="0"/>
                </a:lnTo>
                <a:lnTo>
                  <a:pt x="2339726" y="1706656"/>
                </a:lnTo>
                <a:lnTo>
                  <a:pt x="0" y="1706656"/>
                </a:lnTo>
                <a:lnTo>
                  <a:pt x="0" y="0"/>
                </a:lnTo>
                <a:close/>
              </a:path>
            </a:pathLst>
          </a:custGeom>
          <a:blipFill>
            <a:blip r:embed="rId5"/>
            <a:stretch>
              <a:fillRect t="-2820"/>
            </a:stretch>
          </a:blipFill>
        </p:spPr>
        <p:txBody>
          <a:bodyPr/>
          <a:lstStyle/>
          <a:p>
            <a:endParaRPr lang="en-GB"/>
          </a:p>
        </p:txBody>
      </p:sp>
      <p:sp>
        <p:nvSpPr>
          <p:cNvPr id="8" name="TextBox 8"/>
          <p:cNvSpPr txBox="1"/>
          <p:nvPr/>
        </p:nvSpPr>
        <p:spPr>
          <a:xfrm>
            <a:off x="281018" y="1244037"/>
            <a:ext cx="9013861" cy="581018"/>
          </a:xfrm>
          <a:prstGeom prst="rect">
            <a:avLst/>
          </a:prstGeom>
        </p:spPr>
        <p:txBody>
          <a:bodyPr lIns="0" tIns="0" rIns="0" bIns="0" rtlCol="0" anchor="t">
            <a:spAutoFit/>
          </a:bodyPr>
          <a:lstStyle/>
          <a:p>
            <a:pPr algn="ctr">
              <a:lnSpc>
                <a:spcPts val="4725"/>
              </a:lnSpc>
            </a:pPr>
            <a:r>
              <a:rPr lang="en-US" sz="3375" b="1" dirty="0">
                <a:solidFill>
                  <a:srgbClr val="0D4D4F"/>
                </a:solidFill>
                <a:latin typeface="Comic Sans Bold"/>
                <a:ea typeface="Comic Sans Bold"/>
                <a:cs typeface="Comic Sans Bold"/>
                <a:sym typeface="Comic Sans Bold"/>
              </a:rPr>
              <a:t>Identifying nature</a:t>
            </a:r>
          </a:p>
        </p:txBody>
      </p:sp>
      <p:grpSp>
        <p:nvGrpSpPr>
          <p:cNvPr id="9" name="Group 9"/>
          <p:cNvGrpSpPr/>
          <p:nvPr/>
        </p:nvGrpSpPr>
        <p:grpSpPr>
          <a:xfrm>
            <a:off x="-11455" y="0"/>
            <a:ext cx="9753600" cy="1117403"/>
            <a:chOff x="0" y="0"/>
            <a:chExt cx="13004800" cy="1489871"/>
          </a:xfrm>
        </p:grpSpPr>
        <p:grpSp>
          <p:nvGrpSpPr>
            <p:cNvPr id="10" name="Group 10"/>
            <p:cNvGrpSpPr/>
            <p:nvPr/>
          </p:nvGrpSpPr>
          <p:grpSpPr>
            <a:xfrm>
              <a:off x="0" y="0"/>
              <a:ext cx="13004800" cy="1489871"/>
              <a:chOff x="0" y="0"/>
              <a:chExt cx="3713439" cy="425423"/>
            </a:xfrm>
          </p:grpSpPr>
          <p:sp>
            <p:nvSpPr>
              <p:cNvPr id="11" name="Freeform 11"/>
              <p:cNvSpPr/>
              <p:nvPr/>
            </p:nvSpPr>
            <p:spPr>
              <a:xfrm>
                <a:off x="0" y="0"/>
                <a:ext cx="3713439" cy="425423"/>
              </a:xfrm>
              <a:custGeom>
                <a:avLst/>
                <a:gdLst/>
                <a:ahLst/>
                <a:cxnLst/>
                <a:rect l="l" t="t" r="r" b="b"/>
                <a:pathLst>
                  <a:path w="3713439" h="425423">
                    <a:moveTo>
                      <a:pt x="0" y="0"/>
                    </a:moveTo>
                    <a:lnTo>
                      <a:pt x="3713439" y="0"/>
                    </a:lnTo>
                    <a:lnTo>
                      <a:pt x="3713439" y="425423"/>
                    </a:lnTo>
                    <a:lnTo>
                      <a:pt x="0" y="425423"/>
                    </a:lnTo>
                    <a:close/>
                  </a:path>
                </a:pathLst>
              </a:custGeom>
              <a:gradFill rotWithShape="1">
                <a:gsLst>
                  <a:gs pos="0">
                    <a:srgbClr val="0D4D4F">
                      <a:alpha val="100000"/>
                    </a:srgbClr>
                  </a:gs>
                  <a:gs pos="50000">
                    <a:srgbClr val="85CFBA">
                      <a:alpha val="100000"/>
                    </a:srgbClr>
                  </a:gs>
                  <a:gs pos="100000">
                    <a:srgbClr val="85CFBA">
                      <a:alpha val="100000"/>
                    </a:srgbClr>
                  </a:gs>
                </a:gsLst>
                <a:lin ang="0"/>
              </a:gradFill>
              <a:ln cap="sq">
                <a:noFill/>
                <a:prstDash val="solid"/>
                <a:miter/>
              </a:ln>
            </p:spPr>
            <p:txBody>
              <a:bodyPr/>
              <a:lstStyle/>
              <a:p>
                <a:endParaRPr lang="en-GB"/>
              </a:p>
            </p:txBody>
          </p:sp>
          <p:sp>
            <p:nvSpPr>
              <p:cNvPr id="12" name="TextBox 12"/>
              <p:cNvSpPr txBox="1"/>
              <p:nvPr/>
            </p:nvSpPr>
            <p:spPr>
              <a:xfrm>
                <a:off x="0" y="-19050"/>
                <a:ext cx="3713439" cy="444473"/>
              </a:xfrm>
              <a:prstGeom prst="rect">
                <a:avLst/>
              </a:prstGeom>
            </p:spPr>
            <p:txBody>
              <a:bodyPr lIns="54537" tIns="54537" rIns="54537" bIns="54537" rtlCol="0" anchor="ctr"/>
              <a:lstStyle/>
              <a:p>
                <a:pPr marL="0" lvl="0" indent="0" algn="just">
                  <a:lnSpc>
                    <a:spcPts val="1045"/>
                  </a:lnSpc>
                  <a:spcBef>
                    <a:spcPct val="0"/>
                  </a:spcBef>
                </a:pPr>
                <a:endParaRPr/>
              </a:p>
            </p:txBody>
          </p:sp>
        </p:grpSp>
        <p:sp>
          <p:nvSpPr>
            <p:cNvPr id="13" name="TextBox 13"/>
            <p:cNvSpPr txBox="1"/>
            <p:nvPr/>
          </p:nvSpPr>
          <p:spPr>
            <a:xfrm>
              <a:off x="9296728" y="420479"/>
              <a:ext cx="3387906" cy="553663"/>
            </a:xfrm>
            <a:prstGeom prst="rect">
              <a:avLst/>
            </a:prstGeom>
          </p:spPr>
          <p:txBody>
            <a:bodyPr lIns="0" tIns="0" rIns="0" bIns="0" rtlCol="0" anchor="t">
              <a:spAutoFit/>
            </a:bodyPr>
            <a:lstStyle/>
            <a:p>
              <a:pPr algn="ctr">
                <a:lnSpc>
                  <a:spcPts val="3177"/>
                </a:lnSpc>
              </a:pPr>
              <a:r>
                <a:rPr lang="en-US" sz="2269">
                  <a:solidFill>
                    <a:srgbClr val="0D4D4F"/>
                  </a:solidFill>
                  <a:latin typeface="Americane Condensed"/>
                  <a:ea typeface="Americane Condensed"/>
                  <a:cs typeface="Americane Condensed"/>
                  <a:sym typeface="Americane Condensed"/>
                </a:rPr>
                <a:t>www.wildscreenark.org</a:t>
              </a:r>
            </a:p>
          </p:txBody>
        </p:sp>
      </p:grpSp>
      <p:grpSp>
        <p:nvGrpSpPr>
          <p:cNvPr id="14" name="Group 14"/>
          <p:cNvGrpSpPr/>
          <p:nvPr/>
        </p:nvGrpSpPr>
        <p:grpSpPr>
          <a:xfrm>
            <a:off x="-11455" y="6485457"/>
            <a:ext cx="9753600" cy="838341"/>
            <a:chOff x="0" y="0"/>
            <a:chExt cx="6249258" cy="537136"/>
          </a:xfrm>
        </p:grpSpPr>
        <p:sp>
          <p:nvSpPr>
            <p:cNvPr id="15" name="Freeform 15"/>
            <p:cNvSpPr/>
            <p:nvPr/>
          </p:nvSpPr>
          <p:spPr>
            <a:xfrm>
              <a:off x="0" y="0"/>
              <a:ext cx="6249258" cy="537136"/>
            </a:xfrm>
            <a:custGeom>
              <a:avLst/>
              <a:gdLst/>
              <a:ahLst/>
              <a:cxnLst/>
              <a:rect l="l" t="t" r="r" b="b"/>
              <a:pathLst>
                <a:path w="6249258" h="537136">
                  <a:moveTo>
                    <a:pt x="0" y="0"/>
                  </a:moveTo>
                  <a:lnTo>
                    <a:pt x="6249258" y="0"/>
                  </a:lnTo>
                  <a:lnTo>
                    <a:pt x="6249258" y="537136"/>
                  </a:lnTo>
                  <a:lnTo>
                    <a:pt x="0" y="537136"/>
                  </a:lnTo>
                  <a:close/>
                </a:path>
              </a:pathLst>
            </a:custGeom>
            <a:solidFill>
              <a:srgbClr val="0D4D4F"/>
            </a:solidFill>
            <a:ln cap="sq">
              <a:noFill/>
              <a:prstDash val="solid"/>
              <a:miter/>
            </a:ln>
          </p:spPr>
          <p:txBody>
            <a:bodyPr/>
            <a:lstStyle/>
            <a:p>
              <a:endParaRPr lang="en-GB"/>
            </a:p>
          </p:txBody>
        </p:sp>
        <p:sp>
          <p:nvSpPr>
            <p:cNvPr id="16" name="TextBox 16"/>
            <p:cNvSpPr txBox="1"/>
            <p:nvPr/>
          </p:nvSpPr>
          <p:spPr>
            <a:xfrm>
              <a:off x="0" y="-19050"/>
              <a:ext cx="6249258" cy="556186"/>
            </a:xfrm>
            <a:prstGeom prst="rect">
              <a:avLst/>
            </a:prstGeom>
          </p:spPr>
          <p:txBody>
            <a:bodyPr lIns="28415" tIns="28415" rIns="28415" bIns="28415" rtlCol="0" anchor="ctr"/>
            <a:lstStyle/>
            <a:p>
              <a:pPr marL="0" lvl="0" indent="0" algn="just">
                <a:lnSpc>
                  <a:spcPts val="1045"/>
                </a:lnSpc>
                <a:spcBef>
                  <a:spcPct val="0"/>
                </a:spcBef>
              </a:pPr>
              <a:endParaRPr/>
            </a:p>
          </p:txBody>
        </p:sp>
      </p:grpSp>
      <p:grpSp>
        <p:nvGrpSpPr>
          <p:cNvPr id="17" name="Group 17"/>
          <p:cNvGrpSpPr/>
          <p:nvPr/>
        </p:nvGrpSpPr>
        <p:grpSpPr>
          <a:xfrm>
            <a:off x="154548" y="147993"/>
            <a:ext cx="3853201" cy="753790"/>
            <a:chOff x="0" y="0"/>
            <a:chExt cx="5137602" cy="1005053"/>
          </a:xfrm>
        </p:grpSpPr>
        <p:sp>
          <p:nvSpPr>
            <p:cNvPr id="18" name="Freeform 18"/>
            <p:cNvSpPr/>
            <p:nvPr/>
          </p:nvSpPr>
          <p:spPr>
            <a:xfrm>
              <a:off x="0" y="0"/>
              <a:ext cx="2041779" cy="1005053"/>
            </a:xfrm>
            <a:custGeom>
              <a:avLst/>
              <a:gdLst/>
              <a:ahLst/>
              <a:cxnLst/>
              <a:rect l="l" t="t" r="r" b="b"/>
              <a:pathLst>
                <a:path w="2041779" h="1005053">
                  <a:moveTo>
                    <a:pt x="0" y="0"/>
                  </a:moveTo>
                  <a:lnTo>
                    <a:pt x="2041779" y="0"/>
                  </a:lnTo>
                  <a:lnTo>
                    <a:pt x="2041779" y="1005053"/>
                  </a:lnTo>
                  <a:lnTo>
                    <a:pt x="0" y="1005053"/>
                  </a:lnTo>
                  <a:lnTo>
                    <a:pt x="0" y="0"/>
                  </a:lnTo>
                  <a:close/>
                </a:path>
              </a:pathLst>
            </a:custGeom>
            <a:blipFill>
              <a:blip r:embed="rId6"/>
              <a:stretch>
                <a:fillRect/>
              </a:stretch>
            </a:blipFill>
          </p:spPr>
          <p:txBody>
            <a:bodyPr/>
            <a:lstStyle/>
            <a:p>
              <a:endParaRPr lang="en-GB"/>
            </a:p>
          </p:txBody>
        </p:sp>
        <p:sp>
          <p:nvSpPr>
            <p:cNvPr id="19" name="TextBox 19"/>
            <p:cNvSpPr txBox="1"/>
            <p:nvPr/>
          </p:nvSpPr>
          <p:spPr>
            <a:xfrm>
              <a:off x="2153236" y="-9525"/>
              <a:ext cx="2984366" cy="1014578"/>
            </a:xfrm>
            <a:prstGeom prst="rect">
              <a:avLst/>
            </a:prstGeom>
          </p:spPr>
          <p:txBody>
            <a:bodyPr lIns="0" tIns="0" rIns="0" bIns="0" rtlCol="0" anchor="t">
              <a:spAutoFit/>
            </a:bodyPr>
            <a:lstStyle/>
            <a:p>
              <a:pPr algn="l">
                <a:lnSpc>
                  <a:spcPts val="2725"/>
                </a:lnSpc>
              </a:pPr>
              <a:r>
                <a:rPr lang="en-US" sz="2725">
                  <a:solidFill>
                    <a:srgbClr val="FFFFFF"/>
                  </a:solidFill>
                  <a:latin typeface="Americane Condensed"/>
                  <a:ea typeface="Americane Condensed"/>
                  <a:cs typeface="Americane Condensed"/>
                  <a:sym typeface="Americane Condensed"/>
                </a:rPr>
                <a:t>Youth Nature Photo Competition</a:t>
              </a:r>
            </a:p>
          </p:txBody>
        </p:sp>
      </p:grpSp>
      <p:sp>
        <p:nvSpPr>
          <p:cNvPr id="20" name="TextBox 20"/>
          <p:cNvSpPr txBox="1"/>
          <p:nvPr/>
        </p:nvSpPr>
        <p:spPr>
          <a:xfrm>
            <a:off x="7571922" y="6740367"/>
            <a:ext cx="1788986" cy="290420"/>
          </a:xfrm>
          <a:prstGeom prst="rect">
            <a:avLst/>
          </a:prstGeom>
        </p:spPr>
        <p:txBody>
          <a:bodyPr lIns="0" tIns="0" rIns="0" bIns="0" rtlCol="0" anchor="t">
            <a:spAutoFit/>
          </a:bodyPr>
          <a:lstStyle/>
          <a:p>
            <a:pPr algn="ctr">
              <a:lnSpc>
                <a:spcPts val="2347"/>
              </a:lnSpc>
            </a:pPr>
            <a:r>
              <a:rPr lang="en-US" sz="1677">
                <a:solidFill>
                  <a:srgbClr val="FFFFFF"/>
                </a:solidFill>
                <a:latin typeface="HvDTrial Americane Condensed"/>
                <a:ea typeface="HvDTrial Americane Condensed"/>
                <a:cs typeface="HvDTrial Americane Condensed"/>
                <a:sym typeface="HvDTrial Americane Condensed"/>
              </a:rPr>
              <a:t>© Wildscreen 2025</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72943" y="1629042"/>
            <a:ext cx="8807714" cy="1498268"/>
            <a:chOff x="0" y="0"/>
            <a:chExt cx="4349488" cy="739886"/>
          </a:xfrm>
        </p:grpSpPr>
        <p:sp>
          <p:nvSpPr>
            <p:cNvPr id="3" name="Freeform 3"/>
            <p:cNvSpPr/>
            <p:nvPr/>
          </p:nvSpPr>
          <p:spPr>
            <a:xfrm>
              <a:off x="0" y="0"/>
              <a:ext cx="4349488" cy="739886"/>
            </a:xfrm>
            <a:custGeom>
              <a:avLst/>
              <a:gdLst/>
              <a:ahLst/>
              <a:cxnLst/>
              <a:rect l="l" t="t" r="r" b="b"/>
              <a:pathLst>
                <a:path w="4349488" h="739886">
                  <a:moveTo>
                    <a:pt x="0" y="0"/>
                  </a:moveTo>
                  <a:lnTo>
                    <a:pt x="4349488" y="0"/>
                  </a:lnTo>
                  <a:lnTo>
                    <a:pt x="4349488" y="739886"/>
                  </a:lnTo>
                  <a:lnTo>
                    <a:pt x="0" y="739886"/>
                  </a:lnTo>
                  <a:close/>
                </a:path>
              </a:pathLst>
            </a:custGeom>
            <a:solidFill>
              <a:srgbClr val="000000">
                <a:alpha val="0"/>
              </a:srgbClr>
            </a:solidFill>
          </p:spPr>
          <p:txBody>
            <a:bodyPr/>
            <a:lstStyle/>
            <a:p>
              <a:endParaRPr lang="en-GB"/>
            </a:p>
          </p:txBody>
        </p:sp>
        <p:sp>
          <p:nvSpPr>
            <p:cNvPr id="4" name="TextBox 4"/>
            <p:cNvSpPr txBox="1"/>
            <p:nvPr/>
          </p:nvSpPr>
          <p:spPr>
            <a:xfrm>
              <a:off x="0" y="-47625"/>
              <a:ext cx="4349488" cy="787511"/>
            </a:xfrm>
            <a:prstGeom prst="rect">
              <a:avLst/>
            </a:prstGeom>
          </p:spPr>
          <p:txBody>
            <a:bodyPr lIns="27093" tIns="27093" rIns="27093" bIns="27093" rtlCol="0" anchor="ctr"/>
            <a:lstStyle/>
            <a:p>
              <a:pPr marL="493620" lvl="1" indent="-246810" algn="l">
                <a:lnSpc>
                  <a:spcPts val="3200"/>
                </a:lnSpc>
                <a:buFont typeface="Arial"/>
                <a:buChar char="•"/>
              </a:pPr>
              <a:r>
                <a:rPr lang="en-US" sz="2286">
                  <a:solidFill>
                    <a:srgbClr val="0D4D4F"/>
                  </a:solidFill>
                  <a:latin typeface="Comic Sans"/>
                  <a:ea typeface="Comic Sans"/>
                  <a:cs typeface="Comic Sans"/>
                  <a:sym typeface="Comic Sans"/>
                </a:rPr>
                <a:t>You don’t have to look far to find nature.</a:t>
              </a:r>
            </a:p>
            <a:p>
              <a:pPr marL="493620" lvl="1" indent="-246810" algn="l">
                <a:lnSpc>
                  <a:spcPts val="3200"/>
                </a:lnSpc>
                <a:buFont typeface="Arial"/>
                <a:buChar char="•"/>
              </a:pPr>
              <a:r>
                <a:rPr lang="en-US" sz="2286">
                  <a:solidFill>
                    <a:srgbClr val="0D4D4F"/>
                  </a:solidFill>
                  <a:latin typeface="Comic Sans"/>
                  <a:ea typeface="Comic Sans"/>
                  <a:cs typeface="Comic Sans"/>
                  <a:sym typeface="Comic Sans"/>
                </a:rPr>
                <a:t>Many species share our homes as their habitat.</a:t>
              </a:r>
            </a:p>
          </p:txBody>
        </p:sp>
      </p:grpSp>
      <p:sp>
        <p:nvSpPr>
          <p:cNvPr id="6" name="Freeform 6"/>
          <p:cNvSpPr/>
          <p:nvPr/>
        </p:nvSpPr>
        <p:spPr>
          <a:xfrm>
            <a:off x="1024697" y="3240225"/>
            <a:ext cx="2948230" cy="1490271"/>
          </a:xfrm>
          <a:custGeom>
            <a:avLst/>
            <a:gdLst/>
            <a:ahLst/>
            <a:cxnLst/>
            <a:rect l="l" t="t" r="r" b="b"/>
            <a:pathLst>
              <a:path w="2948230" h="1490271">
                <a:moveTo>
                  <a:pt x="0" y="0"/>
                </a:moveTo>
                <a:lnTo>
                  <a:pt x="2948230" y="0"/>
                </a:lnTo>
                <a:lnTo>
                  <a:pt x="2948230" y="1490271"/>
                </a:lnTo>
                <a:lnTo>
                  <a:pt x="0" y="1490271"/>
                </a:lnTo>
                <a:lnTo>
                  <a:pt x="0" y="0"/>
                </a:lnTo>
                <a:close/>
              </a:path>
            </a:pathLst>
          </a:custGeom>
          <a:blipFill>
            <a:blip r:embed="rId2"/>
            <a:stretch>
              <a:fillRect l="-547" r="-547"/>
            </a:stretch>
          </a:blipFill>
        </p:spPr>
        <p:txBody>
          <a:bodyPr/>
          <a:lstStyle/>
          <a:p>
            <a:endParaRPr lang="en-GB"/>
          </a:p>
        </p:txBody>
      </p:sp>
      <p:sp>
        <p:nvSpPr>
          <p:cNvPr id="7" name="Freeform 7"/>
          <p:cNvSpPr/>
          <p:nvPr/>
        </p:nvSpPr>
        <p:spPr>
          <a:xfrm>
            <a:off x="4134852" y="3127310"/>
            <a:ext cx="2248781" cy="1563468"/>
          </a:xfrm>
          <a:custGeom>
            <a:avLst/>
            <a:gdLst/>
            <a:ahLst/>
            <a:cxnLst/>
            <a:rect l="l" t="t" r="r" b="b"/>
            <a:pathLst>
              <a:path w="2248781" h="1563468">
                <a:moveTo>
                  <a:pt x="0" y="0"/>
                </a:moveTo>
                <a:lnTo>
                  <a:pt x="2248781" y="0"/>
                </a:lnTo>
                <a:lnTo>
                  <a:pt x="2248781" y="1563467"/>
                </a:lnTo>
                <a:lnTo>
                  <a:pt x="0" y="1563467"/>
                </a:lnTo>
                <a:lnTo>
                  <a:pt x="0" y="0"/>
                </a:lnTo>
                <a:close/>
              </a:path>
            </a:pathLst>
          </a:custGeom>
          <a:blipFill>
            <a:blip r:embed="rId3"/>
            <a:stretch>
              <a:fillRect l="-27292" t="-15034" r="-1298" b="-8269"/>
            </a:stretch>
          </a:blipFill>
        </p:spPr>
        <p:txBody>
          <a:bodyPr/>
          <a:lstStyle/>
          <a:p>
            <a:endParaRPr lang="en-GB"/>
          </a:p>
        </p:txBody>
      </p:sp>
      <p:sp>
        <p:nvSpPr>
          <p:cNvPr id="8" name="Freeform 8"/>
          <p:cNvSpPr/>
          <p:nvPr/>
        </p:nvSpPr>
        <p:spPr>
          <a:xfrm>
            <a:off x="4365550" y="4833652"/>
            <a:ext cx="2018083" cy="1304678"/>
          </a:xfrm>
          <a:custGeom>
            <a:avLst/>
            <a:gdLst/>
            <a:ahLst/>
            <a:cxnLst/>
            <a:rect l="l" t="t" r="r" b="b"/>
            <a:pathLst>
              <a:path w="2018083" h="1304678">
                <a:moveTo>
                  <a:pt x="0" y="0"/>
                </a:moveTo>
                <a:lnTo>
                  <a:pt x="2018083" y="0"/>
                </a:lnTo>
                <a:lnTo>
                  <a:pt x="2018083" y="1304678"/>
                </a:lnTo>
                <a:lnTo>
                  <a:pt x="0" y="1304678"/>
                </a:lnTo>
                <a:lnTo>
                  <a:pt x="0" y="0"/>
                </a:lnTo>
                <a:close/>
              </a:path>
            </a:pathLst>
          </a:custGeom>
          <a:blipFill>
            <a:blip r:embed="rId4"/>
            <a:stretch>
              <a:fillRect l="-7051" t="-11225" r="-16642" b="-16009"/>
            </a:stretch>
          </a:blipFill>
        </p:spPr>
        <p:txBody>
          <a:bodyPr/>
          <a:lstStyle/>
          <a:p>
            <a:endParaRPr lang="en-GB"/>
          </a:p>
        </p:txBody>
      </p:sp>
      <p:sp>
        <p:nvSpPr>
          <p:cNvPr id="9" name="Freeform 9"/>
          <p:cNvSpPr/>
          <p:nvPr/>
        </p:nvSpPr>
        <p:spPr>
          <a:xfrm>
            <a:off x="6548742" y="3793264"/>
            <a:ext cx="1454069" cy="1795027"/>
          </a:xfrm>
          <a:custGeom>
            <a:avLst/>
            <a:gdLst/>
            <a:ahLst/>
            <a:cxnLst/>
            <a:rect l="l" t="t" r="r" b="b"/>
            <a:pathLst>
              <a:path w="1454069" h="1795027">
                <a:moveTo>
                  <a:pt x="0" y="0"/>
                </a:moveTo>
                <a:lnTo>
                  <a:pt x="1454068" y="0"/>
                </a:lnTo>
                <a:lnTo>
                  <a:pt x="1454068" y="1795027"/>
                </a:lnTo>
                <a:lnTo>
                  <a:pt x="0" y="1795027"/>
                </a:lnTo>
                <a:lnTo>
                  <a:pt x="0" y="0"/>
                </a:lnTo>
                <a:close/>
              </a:path>
            </a:pathLst>
          </a:custGeom>
          <a:blipFill>
            <a:blip r:embed="rId5"/>
            <a:stretch>
              <a:fillRect t="-10066" r="-2844" b="-14976"/>
            </a:stretch>
          </a:blipFill>
        </p:spPr>
        <p:txBody>
          <a:bodyPr/>
          <a:lstStyle/>
          <a:p>
            <a:endParaRPr lang="en-GB"/>
          </a:p>
        </p:txBody>
      </p:sp>
      <p:sp>
        <p:nvSpPr>
          <p:cNvPr id="10" name="Freeform 10"/>
          <p:cNvSpPr/>
          <p:nvPr/>
        </p:nvSpPr>
        <p:spPr>
          <a:xfrm>
            <a:off x="2026688" y="4914404"/>
            <a:ext cx="2108163" cy="1206831"/>
          </a:xfrm>
          <a:custGeom>
            <a:avLst/>
            <a:gdLst/>
            <a:ahLst/>
            <a:cxnLst/>
            <a:rect l="l" t="t" r="r" b="b"/>
            <a:pathLst>
              <a:path w="2108163" h="1206831">
                <a:moveTo>
                  <a:pt x="0" y="0"/>
                </a:moveTo>
                <a:lnTo>
                  <a:pt x="2108164" y="0"/>
                </a:lnTo>
                <a:lnTo>
                  <a:pt x="2108164" y="1206831"/>
                </a:lnTo>
                <a:lnTo>
                  <a:pt x="0" y="1206831"/>
                </a:lnTo>
                <a:lnTo>
                  <a:pt x="0" y="0"/>
                </a:lnTo>
                <a:close/>
              </a:path>
            </a:pathLst>
          </a:custGeom>
          <a:blipFill>
            <a:blip r:embed="rId6"/>
            <a:stretch>
              <a:fillRect l="-547" r="-547"/>
            </a:stretch>
          </a:blipFill>
        </p:spPr>
        <p:txBody>
          <a:bodyPr/>
          <a:lstStyle/>
          <a:p>
            <a:endParaRPr lang="en-GB"/>
          </a:p>
        </p:txBody>
      </p:sp>
      <p:grpSp>
        <p:nvGrpSpPr>
          <p:cNvPr id="11" name="Group 11"/>
          <p:cNvGrpSpPr/>
          <p:nvPr/>
        </p:nvGrpSpPr>
        <p:grpSpPr>
          <a:xfrm>
            <a:off x="-11455" y="0"/>
            <a:ext cx="9753600" cy="1117403"/>
            <a:chOff x="0" y="0"/>
            <a:chExt cx="13004800" cy="1489871"/>
          </a:xfrm>
        </p:grpSpPr>
        <p:grpSp>
          <p:nvGrpSpPr>
            <p:cNvPr id="12" name="Group 12"/>
            <p:cNvGrpSpPr/>
            <p:nvPr/>
          </p:nvGrpSpPr>
          <p:grpSpPr>
            <a:xfrm>
              <a:off x="0" y="0"/>
              <a:ext cx="13004800" cy="1489871"/>
              <a:chOff x="0" y="0"/>
              <a:chExt cx="3713439" cy="425423"/>
            </a:xfrm>
          </p:grpSpPr>
          <p:sp>
            <p:nvSpPr>
              <p:cNvPr id="13" name="Freeform 13"/>
              <p:cNvSpPr/>
              <p:nvPr/>
            </p:nvSpPr>
            <p:spPr>
              <a:xfrm>
                <a:off x="0" y="0"/>
                <a:ext cx="3713439" cy="425423"/>
              </a:xfrm>
              <a:custGeom>
                <a:avLst/>
                <a:gdLst/>
                <a:ahLst/>
                <a:cxnLst/>
                <a:rect l="l" t="t" r="r" b="b"/>
                <a:pathLst>
                  <a:path w="3713439" h="425423">
                    <a:moveTo>
                      <a:pt x="0" y="0"/>
                    </a:moveTo>
                    <a:lnTo>
                      <a:pt x="3713439" y="0"/>
                    </a:lnTo>
                    <a:lnTo>
                      <a:pt x="3713439" y="425423"/>
                    </a:lnTo>
                    <a:lnTo>
                      <a:pt x="0" y="425423"/>
                    </a:lnTo>
                    <a:close/>
                  </a:path>
                </a:pathLst>
              </a:custGeom>
              <a:gradFill rotWithShape="1">
                <a:gsLst>
                  <a:gs pos="0">
                    <a:srgbClr val="0D4D4F">
                      <a:alpha val="100000"/>
                    </a:srgbClr>
                  </a:gs>
                  <a:gs pos="50000">
                    <a:srgbClr val="85CFBA">
                      <a:alpha val="100000"/>
                    </a:srgbClr>
                  </a:gs>
                  <a:gs pos="100000">
                    <a:srgbClr val="85CFBA">
                      <a:alpha val="100000"/>
                    </a:srgbClr>
                  </a:gs>
                </a:gsLst>
                <a:lin ang="0"/>
              </a:gradFill>
              <a:ln cap="sq">
                <a:noFill/>
                <a:prstDash val="solid"/>
                <a:miter/>
              </a:ln>
            </p:spPr>
            <p:txBody>
              <a:bodyPr/>
              <a:lstStyle/>
              <a:p>
                <a:endParaRPr lang="en-GB"/>
              </a:p>
            </p:txBody>
          </p:sp>
          <p:sp>
            <p:nvSpPr>
              <p:cNvPr id="14" name="TextBox 14"/>
              <p:cNvSpPr txBox="1"/>
              <p:nvPr/>
            </p:nvSpPr>
            <p:spPr>
              <a:xfrm>
                <a:off x="0" y="-19050"/>
                <a:ext cx="3713439" cy="444473"/>
              </a:xfrm>
              <a:prstGeom prst="rect">
                <a:avLst/>
              </a:prstGeom>
            </p:spPr>
            <p:txBody>
              <a:bodyPr lIns="54537" tIns="54537" rIns="54537" bIns="54537" rtlCol="0" anchor="ctr"/>
              <a:lstStyle/>
              <a:p>
                <a:pPr marL="0" lvl="0" indent="0" algn="just">
                  <a:lnSpc>
                    <a:spcPts val="1045"/>
                  </a:lnSpc>
                  <a:spcBef>
                    <a:spcPct val="0"/>
                  </a:spcBef>
                </a:pPr>
                <a:endParaRPr/>
              </a:p>
            </p:txBody>
          </p:sp>
        </p:grpSp>
        <p:sp>
          <p:nvSpPr>
            <p:cNvPr id="15" name="TextBox 15"/>
            <p:cNvSpPr txBox="1"/>
            <p:nvPr/>
          </p:nvSpPr>
          <p:spPr>
            <a:xfrm>
              <a:off x="9296728" y="420479"/>
              <a:ext cx="3387906" cy="553663"/>
            </a:xfrm>
            <a:prstGeom prst="rect">
              <a:avLst/>
            </a:prstGeom>
          </p:spPr>
          <p:txBody>
            <a:bodyPr lIns="0" tIns="0" rIns="0" bIns="0" rtlCol="0" anchor="t">
              <a:spAutoFit/>
            </a:bodyPr>
            <a:lstStyle/>
            <a:p>
              <a:pPr algn="ctr">
                <a:lnSpc>
                  <a:spcPts val="3177"/>
                </a:lnSpc>
              </a:pPr>
              <a:r>
                <a:rPr lang="en-US" sz="2269">
                  <a:solidFill>
                    <a:srgbClr val="0D4D4F"/>
                  </a:solidFill>
                  <a:latin typeface="Americane Condensed"/>
                  <a:ea typeface="Americane Condensed"/>
                  <a:cs typeface="Americane Condensed"/>
                  <a:sym typeface="Americane Condensed"/>
                </a:rPr>
                <a:t>www.wildscreenark.org</a:t>
              </a:r>
            </a:p>
          </p:txBody>
        </p:sp>
      </p:grpSp>
      <p:grpSp>
        <p:nvGrpSpPr>
          <p:cNvPr id="16" name="Group 16"/>
          <p:cNvGrpSpPr/>
          <p:nvPr/>
        </p:nvGrpSpPr>
        <p:grpSpPr>
          <a:xfrm>
            <a:off x="-11455" y="6485457"/>
            <a:ext cx="9753600" cy="838341"/>
            <a:chOff x="0" y="0"/>
            <a:chExt cx="6249258" cy="537136"/>
          </a:xfrm>
        </p:grpSpPr>
        <p:sp>
          <p:nvSpPr>
            <p:cNvPr id="17" name="Freeform 17"/>
            <p:cNvSpPr/>
            <p:nvPr/>
          </p:nvSpPr>
          <p:spPr>
            <a:xfrm>
              <a:off x="0" y="0"/>
              <a:ext cx="6249258" cy="537136"/>
            </a:xfrm>
            <a:custGeom>
              <a:avLst/>
              <a:gdLst/>
              <a:ahLst/>
              <a:cxnLst/>
              <a:rect l="l" t="t" r="r" b="b"/>
              <a:pathLst>
                <a:path w="6249258" h="537136">
                  <a:moveTo>
                    <a:pt x="0" y="0"/>
                  </a:moveTo>
                  <a:lnTo>
                    <a:pt x="6249258" y="0"/>
                  </a:lnTo>
                  <a:lnTo>
                    <a:pt x="6249258" y="537136"/>
                  </a:lnTo>
                  <a:lnTo>
                    <a:pt x="0" y="537136"/>
                  </a:lnTo>
                  <a:close/>
                </a:path>
              </a:pathLst>
            </a:custGeom>
            <a:solidFill>
              <a:srgbClr val="0D4D4F"/>
            </a:solidFill>
            <a:ln cap="sq">
              <a:noFill/>
              <a:prstDash val="solid"/>
              <a:miter/>
            </a:ln>
          </p:spPr>
          <p:txBody>
            <a:bodyPr/>
            <a:lstStyle/>
            <a:p>
              <a:endParaRPr lang="en-GB"/>
            </a:p>
          </p:txBody>
        </p:sp>
        <p:sp>
          <p:nvSpPr>
            <p:cNvPr id="18" name="TextBox 18"/>
            <p:cNvSpPr txBox="1"/>
            <p:nvPr/>
          </p:nvSpPr>
          <p:spPr>
            <a:xfrm>
              <a:off x="0" y="-19050"/>
              <a:ext cx="6249258" cy="556186"/>
            </a:xfrm>
            <a:prstGeom prst="rect">
              <a:avLst/>
            </a:prstGeom>
          </p:spPr>
          <p:txBody>
            <a:bodyPr lIns="28415" tIns="28415" rIns="28415" bIns="28415" rtlCol="0" anchor="ctr"/>
            <a:lstStyle/>
            <a:p>
              <a:pPr marL="0" lvl="0" indent="0" algn="just">
                <a:lnSpc>
                  <a:spcPts val="1045"/>
                </a:lnSpc>
                <a:spcBef>
                  <a:spcPct val="0"/>
                </a:spcBef>
              </a:pPr>
              <a:endParaRPr/>
            </a:p>
          </p:txBody>
        </p:sp>
      </p:grpSp>
      <p:grpSp>
        <p:nvGrpSpPr>
          <p:cNvPr id="19" name="Group 19"/>
          <p:cNvGrpSpPr/>
          <p:nvPr/>
        </p:nvGrpSpPr>
        <p:grpSpPr>
          <a:xfrm>
            <a:off x="154548" y="147993"/>
            <a:ext cx="3853201" cy="753790"/>
            <a:chOff x="0" y="0"/>
            <a:chExt cx="5137602" cy="1005053"/>
          </a:xfrm>
        </p:grpSpPr>
        <p:sp>
          <p:nvSpPr>
            <p:cNvPr id="20" name="Freeform 20"/>
            <p:cNvSpPr/>
            <p:nvPr/>
          </p:nvSpPr>
          <p:spPr>
            <a:xfrm>
              <a:off x="0" y="0"/>
              <a:ext cx="2041779" cy="1005053"/>
            </a:xfrm>
            <a:custGeom>
              <a:avLst/>
              <a:gdLst/>
              <a:ahLst/>
              <a:cxnLst/>
              <a:rect l="l" t="t" r="r" b="b"/>
              <a:pathLst>
                <a:path w="2041779" h="1005053">
                  <a:moveTo>
                    <a:pt x="0" y="0"/>
                  </a:moveTo>
                  <a:lnTo>
                    <a:pt x="2041779" y="0"/>
                  </a:lnTo>
                  <a:lnTo>
                    <a:pt x="2041779" y="1005053"/>
                  </a:lnTo>
                  <a:lnTo>
                    <a:pt x="0" y="1005053"/>
                  </a:lnTo>
                  <a:lnTo>
                    <a:pt x="0" y="0"/>
                  </a:lnTo>
                  <a:close/>
                </a:path>
              </a:pathLst>
            </a:custGeom>
            <a:blipFill>
              <a:blip r:embed="rId7"/>
              <a:stretch>
                <a:fillRect/>
              </a:stretch>
            </a:blipFill>
          </p:spPr>
          <p:txBody>
            <a:bodyPr/>
            <a:lstStyle/>
            <a:p>
              <a:endParaRPr lang="en-GB"/>
            </a:p>
          </p:txBody>
        </p:sp>
        <p:sp>
          <p:nvSpPr>
            <p:cNvPr id="21" name="TextBox 21"/>
            <p:cNvSpPr txBox="1"/>
            <p:nvPr/>
          </p:nvSpPr>
          <p:spPr>
            <a:xfrm>
              <a:off x="2153236" y="-9525"/>
              <a:ext cx="2984366" cy="1014578"/>
            </a:xfrm>
            <a:prstGeom prst="rect">
              <a:avLst/>
            </a:prstGeom>
          </p:spPr>
          <p:txBody>
            <a:bodyPr lIns="0" tIns="0" rIns="0" bIns="0" rtlCol="0" anchor="t">
              <a:spAutoFit/>
            </a:bodyPr>
            <a:lstStyle/>
            <a:p>
              <a:pPr algn="l">
                <a:lnSpc>
                  <a:spcPts val="2725"/>
                </a:lnSpc>
              </a:pPr>
              <a:r>
                <a:rPr lang="en-US" sz="2725">
                  <a:solidFill>
                    <a:srgbClr val="FFFFFF"/>
                  </a:solidFill>
                  <a:latin typeface="Americane Condensed"/>
                  <a:ea typeface="Americane Condensed"/>
                  <a:cs typeface="Americane Condensed"/>
                  <a:sym typeface="Americane Condensed"/>
                </a:rPr>
                <a:t>Youth Nature Photo Competition</a:t>
              </a:r>
            </a:p>
          </p:txBody>
        </p:sp>
      </p:grpSp>
      <p:sp>
        <p:nvSpPr>
          <p:cNvPr id="22" name="TextBox 22"/>
          <p:cNvSpPr txBox="1"/>
          <p:nvPr/>
        </p:nvSpPr>
        <p:spPr>
          <a:xfrm>
            <a:off x="7571922" y="6740367"/>
            <a:ext cx="1788986" cy="290420"/>
          </a:xfrm>
          <a:prstGeom prst="rect">
            <a:avLst/>
          </a:prstGeom>
        </p:spPr>
        <p:txBody>
          <a:bodyPr lIns="0" tIns="0" rIns="0" bIns="0" rtlCol="0" anchor="t">
            <a:spAutoFit/>
          </a:bodyPr>
          <a:lstStyle/>
          <a:p>
            <a:pPr algn="ctr">
              <a:lnSpc>
                <a:spcPts val="2347"/>
              </a:lnSpc>
            </a:pPr>
            <a:r>
              <a:rPr lang="en-US" sz="1677">
                <a:solidFill>
                  <a:srgbClr val="FFFFFF"/>
                </a:solidFill>
                <a:latin typeface="HvDTrial Americane Condensed"/>
                <a:ea typeface="HvDTrial Americane Condensed"/>
                <a:cs typeface="HvDTrial Americane Condensed"/>
                <a:sym typeface="HvDTrial Americane Condensed"/>
              </a:rPr>
              <a:t>© Wildscreen 2025</a:t>
            </a:r>
          </a:p>
        </p:txBody>
      </p:sp>
      <p:sp>
        <p:nvSpPr>
          <p:cNvPr id="23" name="TextBox 8">
            <a:extLst>
              <a:ext uri="{FF2B5EF4-FFF2-40B4-BE49-F238E27FC236}">
                <a16:creationId xmlns:a16="http://schemas.microsoft.com/office/drawing/2014/main" id="{8F4DD854-1189-D9D0-027C-A4FDC32B8525}"/>
              </a:ext>
            </a:extLst>
          </p:cNvPr>
          <p:cNvSpPr txBox="1"/>
          <p:nvPr/>
        </p:nvSpPr>
        <p:spPr>
          <a:xfrm>
            <a:off x="281018" y="1244037"/>
            <a:ext cx="9013861" cy="581018"/>
          </a:xfrm>
          <a:prstGeom prst="rect">
            <a:avLst/>
          </a:prstGeom>
        </p:spPr>
        <p:txBody>
          <a:bodyPr lIns="0" tIns="0" rIns="0" bIns="0" rtlCol="0" anchor="t">
            <a:spAutoFit/>
          </a:bodyPr>
          <a:lstStyle/>
          <a:p>
            <a:pPr algn="ctr">
              <a:lnSpc>
                <a:spcPts val="4725"/>
              </a:lnSpc>
            </a:pPr>
            <a:r>
              <a:rPr lang="en-US" sz="3375" b="1" dirty="0">
                <a:solidFill>
                  <a:srgbClr val="0D4D4F"/>
                </a:solidFill>
                <a:latin typeface="Comic Sans Bold"/>
                <a:ea typeface="Comic Sans Bold"/>
                <a:cs typeface="Comic Sans Bold"/>
                <a:sym typeface="Comic Sans Bold"/>
              </a:rPr>
              <a:t>Identifying nature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331788" y="2196574"/>
            <a:ext cx="6562879" cy="3069636"/>
            <a:chOff x="0" y="0"/>
            <a:chExt cx="3240928" cy="1515870"/>
          </a:xfrm>
        </p:grpSpPr>
        <p:sp>
          <p:nvSpPr>
            <p:cNvPr id="3" name="Freeform 3"/>
            <p:cNvSpPr/>
            <p:nvPr/>
          </p:nvSpPr>
          <p:spPr>
            <a:xfrm>
              <a:off x="0" y="0"/>
              <a:ext cx="3240928" cy="1515870"/>
            </a:xfrm>
            <a:custGeom>
              <a:avLst/>
              <a:gdLst/>
              <a:ahLst/>
              <a:cxnLst/>
              <a:rect l="l" t="t" r="r" b="b"/>
              <a:pathLst>
                <a:path w="3240928" h="1515870">
                  <a:moveTo>
                    <a:pt x="0" y="0"/>
                  </a:moveTo>
                  <a:lnTo>
                    <a:pt x="3240928" y="0"/>
                  </a:lnTo>
                  <a:lnTo>
                    <a:pt x="3240928" y="1515870"/>
                  </a:lnTo>
                  <a:lnTo>
                    <a:pt x="0" y="1515870"/>
                  </a:lnTo>
                  <a:close/>
                </a:path>
              </a:pathLst>
            </a:custGeom>
            <a:solidFill>
              <a:srgbClr val="000000">
                <a:alpha val="0"/>
              </a:srgbClr>
            </a:solidFill>
          </p:spPr>
          <p:txBody>
            <a:bodyPr/>
            <a:lstStyle/>
            <a:p>
              <a:endParaRPr lang="en-GB"/>
            </a:p>
          </p:txBody>
        </p:sp>
        <p:sp>
          <p:nvSpPr>
            <p:cNvPr id="4" name="TextBox 4"/>
            <p:cNvSpPr txBox="1"/>
            <p:nvPr/>
          </p:nvSpPr>
          <p:spPr>
            <a:xfrm>
              <a:off x="0" y="-38100"/>
              <a:ext cx="3240928" cy="1553970"/>
            </a:xfrm>
            <a:prstGeom prst="rect">
              <a:avLst/>
            </a:prstGeom>
          </p:spPr>
          <p:txBody>
            <a:bodyPr lIns="27093" tIns="27093" rIns="27093" bIns="27093" rtlCol="0" anchor="ctr"/>
            <a:lstStyle/>
            <a:p>
              <a:pPr marL="454231" lvl="1" indent="-227115" algn="l">
                <a:lnSpc>
                  <a:spcPts val="2945"/>
                </a:lnSpc>
                <a:buFont typeface="Arial"/>
                <a:buChar char="•"/>
              </a:pPr>
              <a:r>
                <a:rPr lang="en-US" sz="2103">
                  <a:solidFill>
                    <a:srgbClr val="0D4D4F"/>
                  </a:solidFill>
                  <a:latin typeface="Comic Sans"/>
                  <a:ea typeface="Comic Sans"/>
                  <a:cs typeface="Comic Sans"/>
                  <a:sym typeface="Comic Sans"/>
                </a:rPr>
                <a:t>When you go to natural places, be curious.</a:t>
              </a:r>
            </a:p>
            <a:p>
              <a:pPr marL="454231" lvl="1" indent="-227115" algn="l">
                <a:lnSpc>
                  <a:spcPts val="2945"/>
                </a:lnSpc>
                <a:buFont typeface="Arial"/>
                <a:buChar char="•"/>
              </a:pPr>
              <a:r>
                <a:rPr lang="en-US" sz="2103">
                  <a:solidFill>
                    <a:srgbClr val="0D4D4F"/>
                  </a:solidFill>
                  <a:latin typeface="Comic Sans"/>
                  <a:ea typeface="Comic Sans"/>
                  <a:cs typeface="Comic Sans"/>
                  <a:sym typeface="Comic Sans"/>
                </a:rPr>
                <a:t>Sit on the grass and look, you’ll see a huge variety of things.</a:t>
              </a:r>
            </a:p>
            <a:p>
              <a:pPr marL="454231" lvl="1" indent="-227115" algn="l">
                <a:lnSpc>
                  <a:spcPts val="2945"/>
                </a:lnSpc>
                <a:buFont typeface="Arial"/>
                <a:buChar char="•"/>
              </a:pPr>
              <a:r>
                <a:rPr lang="en-US" sz="2103">
                  <a:solidFill>
                    <a:srgbClr val="0D4D4F"/>
                  </a:solidFill>
                  <a:latin typeface="Comic Sans"/>
                  <a:ea typeface="Comic Sans"/>
                  <a:cs typeface="Comic Sans"/>
                  <a:sym typeface="Comic Sans"/>
                </a:rPr>
                <a:t>You might not know what they’re called yet, but you’ll be able to see that they are all different.</a:t>
              </a:r>
            </a:p>
            <a:p>
              <a:pPr marL="454231" lvl="1" indent="-227115" algn="l">
                <a:lnSpc>
                  <a:spcPts val="2945"/>
                </a:lnSpc>
                <a:buFont typeface="Arial"/>
                <a:buChar char="•"/>
              </a:pPr>
              <a:r>
                <a:rPr lang="en-US" sz="2103">
                  <a:solidFill>
                    <a:srgbClr val="0D4D4F"/>
                  </a:solidFill>
                  <a:latin typeface="Comic Sans"/>
                  <a:ea typeface="Comic Sans"/>
                  <a:cs typeface="Comic Sans"/>
                  <a:sym typeface="Comic Sans"/>
                </a:rPr>
                <a:t>You don’t need to go to a National Park to take photos of or make films – sometimes the best things are what everyone takes for granted. </a:t>
              </a:r>
            </a:p>
          </p:txBody>
        </p:sp>
      </p:grpSp>
      <p:grpSp>
        <p:nvGrpSpPr>
          <p:cNvPr id="5" name="Group 5"/>
          <p:cNvGrpSpPr/>
          <p:nvPr/>
        </p:nvGrpSpPr>
        <p:grpSpPr>
          <a:xfrm rot="-340810">
            <a:off x="7024141" y="3425231"/>
            <a:ext cx="2752838" cy="2752838"/>
            <a:chOff x="0" y="0"/>
            <a:chExt cx="812800" cy="812800"/>
          </a:xfrm>
        </p:grpSpPr>
        <p:sp>
          <p:nvSpPr>
            <p:cNvPr id="6" name="Freeform 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25046" r="-25046"/>
              </a:stretch>
            </a:blipFill>
          </p:spPr>
          <p:txBody>
            <a:bodyPr/>
            <a:lstStyle/>
            <a:p>
              <a:endParaRPr lang="en-GB"/>
            </a:p>
          </p:txBody>
        </p:sp>
      </p:grpSp>
      <p:grpSp>
        <p:nvGrpSpPr>
          <p:cNvPr id="7" name="Group 7"/>
          <p:cNvGrpSpPr/>
          <p:nvPr/>
        </p:nvGrpSpPr>
        <p:grpSpPr>
          <a:xfrm>
            <a:off x="7488148" y="1484732"/>
            <a:ext cx="1519118" cy="1696725"/>
            <a:chOff x="0" y="0"/>
            <a:chExt cx="727719" cy="812800"/>
          </a:xfrm>
        </p:grpSpPr>
        <p:sp>
          <p:nvSpPr>
            <p:cNvPr id="8" name="Freeform 8"/>
            <p:cNvSpPr/>
            <p:nvPr/>
          </p:nvSpPr>
          <p:spPr>
            <a:xfrm>
              <a:off x="0" y="0"/>
              <a:ext cx="727719" cy="812800"/>
            </a:xfrm>
            <a:custGeom>
              <a:avLst/>
              <a:gdLst/>
              <a:ahLst/>
              <a:cxnLst/>
              <a:rect l="l" t="t" r="r" b="b"/>
              <a:pathLst>
                <a:path w="727719" h="812800">
                  <a:moveTo>
                    <a:pt x="79034" y="0"/>
                  </a:moveTo>
                  <a:lnTo>
                    <a:pt x="648685" y="0"/>
                  </a:lnTo>
                  <a:cubicBezTo>
                    <a:pt x="669646" y="0"/>
                    <a:pt x="689749" y="8327"/>
                    <a:pt x="704570" y="23148"/>
                  </a:cubicBezTo>
                  <a:cubicBezTo>
                    <a:pt x="719392" y="37970"/>
                    <a:pt x="727719" y="58073"/>
                    <a:pt x="727719" y="79034"/>
                  </a:cubicBezTo>
                  <a:lnTo>
                    <a:pt x="727719" y="733766"/>
                  </a:lnTo>
                  <a:cubicBezTo>
                    <a:pt x="727719" y="754727"/>
                    <a:pt x="719392" y="774830"/>
                    <a:pt x="704570" y="789652"/>
                  </a:cubicBezTo>
                  <a:cubicBezTo>
                    <a:pt x="689749" y="804473"/>
                    <a:pt x="669646" y="812800"/>
                    <a:pt x="648685" y="812800"/>
                  </a:cubicBezTo>
                  <a:lnTo>
                    <a:pt x="79034" y="812800"/>
                  </a:lnTo>
                  <a:cubicBezTo>
                    <a:pt x="58073" y="812800"/>
                    <a:pt x="37970" y="804473"/>
                    <a:pt x="23148" y="789652"/>
                  </a:cubicBezTo>
                  <a:cubicBezTo>
                    <a:pt x="8327" y="774830"/>
                    <a:pt x="0" y="754727"/>
                    <a:pt x="0" y="733766"/>
                  </a:cubicBezTo>
                  <a:lnTo>
                    <a:pt x="0" y="79034"/>
                  </a:lnTo>
                  <a:cubicBezTo>
                    <a:pt x="0" y="58073"/>
                    <a:pt x="8327" y="37970"/>
                    <a:pt x="23148" y="23148"/>
                  </a:cubicBezTo>
                  <a:cubicBezTo>
                    <a:pt x="37970" y="8327"/>
                    <a:pt x="58073" y="0"/>
                    <a:pt x="79034" y="0"/>
                  </a:cubicBezTo>
                  <a:close/>
                </a:path>
              </a:pathLst>
            </a:custGeom>
            <a:blipFill>
              <a:blip r:embed="rId4"/>
              <a:stretch>
                <a:fillRect l="-31537" r="-73401"/>
              </a:stretch>
            </a:blipFill>
          </p:spPr>
          <p:txBody>
            <a:bodyPr/>
            <a:lstStyle/>
            <a:p>
              <a:endParaRPr lang="en-GB"/>
            </a:p>
          </p:txBody>
        </p:sp>
      </p:grpSp>
      <p:grpSp>
        <p:nvGrpSpPr>
          <p:cNvPr id="10" name="Group 10"/>
          <p:cNvGrpSpPr/>
          <p:nvPr/>
        </p:nvGrpSpPr>
        <p:grpSpPr>
          <a:xfrm>
            <a:off x="-11455" y="0"/>
            <a:ext cx="9753600" cy="1117403"/>
            <a:chOff x="0" y="0"/>
            <a:chExt cx="13004800" cy="1489871"/>
          </a:xfrm>
        </p:grpSpPr>
        <p:grpSp>
          <p:nvGrpSpPr>
            <p:cNvPr id="11" name="Group 11"/>
            <p:cNvGrpSpPr/>
            <p:nvPr/>
          </p:nvGrpSpPr>
          <p:grpSpPr>
            <a:xfrm>
              <a:off x="0" y="0"/>
              <a:ext cx="13004800" cy="1489871"/>
              <a:chOff x="0" y="0"/>
              <a:chExt cx="3713439" cy="425423"/>
            </a:xfrm>
          </p:grpSpPr>
          <p:sp>
            <p:nvSpPr>
              <p:cNvPr id="12" name="Freeform 12"/>
              <p:cNvSpPr/>
              <p:nvPr/>
            </p:nvSpPr>
            <p:spPr>
              <a:xfrm>
                <a:off x="0" y="0"/>
                <a:ext cx="3713439" cy="425423"/>
              </a:xfrm>
              <a:custGeom>
                <a:avLst/>
                <a:gdLst/>
                <a:ahLst/>
                <a:cxnLst/>
                <a:rect l="l" t="t" r="r" b="b"/>
                <a:pathLst>
                  <a:path w="3713439" h="425423">
                    <a:moveTo>
                      <a:pt x="0" y="0"/>
                    </a:moveTo>
                    <a:lnTo>
                      <a:pt x="3713439" y="0"/>
                    </a:lnTo>
                    <a:lnTo>
                      <a:pt x="3713439" y="425423"/>
                    </a:lnTo>
                    <a:lnTo>
                      <a:pt x="0" y="425423"/>
                    </a:lnTo>
                    <a:close/>
                  </a:path>
                </a:pathLst>
              </a:custGeom>
              <a:gradFill rotWithShape="1">
                <a:gsLst>
                  <a:gs pos="0">
                    <a:srgbClr val="0D4D4F">
                      <a:alpha val="100000"/>
                    </a:srgbClr>
                  </a:gs>
                  <a:gs pos="50000">
                    <a:srgbClr val="85CFBA">
                      <a:alpha val="100000"/>
                    </a:srgbClr>
                  </a:gs>
                  <a:gs pos="100000">
                    <a:srgbClr val="85CFBA">
                      <a:alpha val="100000"/>
                    </a:srgbClr>
                  </a:gs>
                </a:gsLst>
                <a:lin ang="0"/>
              </a:gradFill>
              <a:ln cap="sq">
                <a:noFill/>
                <a:prstDash val="solid"/>
                <a:miter/>
              </a:ln>
            </p:spPr>
            <p:txBody>
              <a:bodyPr/>
              <a:lstStyle/>
              <a:p>
                <a:endParaRPr lang="en-GB"/>
              </a:p>
            </p:txBody>
          </p:sp>
          <p:sp>
            <p:nvSpPr>
              <p:cNvPr id="13" name="TextBox 13"/>
              <p:cNvSpPr txBox="1"/>
              <p:nvPr/>
            </p:nvSpPr>
            <p:spPr>
              <a:xfrm>
                <a:off x="0" y="-19050"/>
                <a:ext cx="3713439" cy="444473"/>
              </a:xfrm>
              <a:prstGeom prst="rect">
                <a:avLst/>
              </a:prstGeom>
            </p:spPr>
            <p:txBody>
              <a:bodyPr lIns="54537" tIns="54537" rIns="54537" bIns="54537" rtlCol="0" anchor="ctr"/>
              <a:lstStyle/>
              <a:p>
                <a:pPr marL="0" lvl="0" indent="0" algn="just">
                  <a:lnSpc>
                    <a:spcPts val="1045"/>
                  </a:lnSpc>
                  <a:spcBef>
                    <a:spcPct val="0"/>
                  </a:spcBef>
                </a:pPr>
                <a:endParaRPr/>
              </a:p>
            </p:txBody>
          </p:sp>
        </p:grpSp>
        <p:sp>
          <p:nvSpPr>
            <p:cNvPr id="14" name="TextBox 14"/>
            <p:cNvSpPr txBox="1"/>
            <p:nvPr/>
          </p:nvSpPr>
          <p:spPr>
            <a:xfrm>
              <a:off x="9296728" y="420479"/>
              <a:ext cx="3387906" cy="553663"/>
            </a:xfrm>
            <a:prstGeom prst="rect">
              <a:avLst/>
            </a:prstGeom>
          </p:spPr>
          <p:txBody>
            <a:bodyPr lIns="0" tIns="0" rIns="0" bIns="0" rtlCol="0" anchor="t">
              <a:spAutoFit/>
            </a:bodyPr>
            <a:lstStyle/>
            <a:p>
              <a:pPr algn="ctr">
                <a:lnSpc>
                  <a:spcPts val="3177"/>
                </a:lnSpc>
              </a:pPr>
              <a:r>
                <a:rPr lang="en-US" sz="2269">
                  <a:solidFill>
                    <a:srgbClr val="0D4D4F"/>
                  </a:solidFill>
                  <a:latin typeface="Americane Condensed"/>
                  <a:ea typeface="Americane Condensed"/>
                  <a:cs typeface="Americane Condensed"/>
                  <a:sym typeface="Americane Condensed"/>
                </a:rPr>
                <a:t>www.wildscreenark.org</a:t>
              </a:r>
            </a:p>
          </p:txBody>
        </p:sp>
      </p:grpSp>
      <p:grpSp>
        <p:nvGrpSpPr>
          <p:cNvPr id="15" name="Group 15"/>
          <p:cNvGrpSpPr/>
          <p:nvPr/>
        </p:nvGrpSpPr>
        <p:grpSpPr>
          <a:xfrm>
            <a:off x="-11455" y="6485457"/>
            <a:ext cx="9753600" cy="838341"/>
            <a:chOff x="0" y="0"/>
            <a:chExt cx="6249258" cy="537136"/>
          </a:xfrm>
        </p:grpSpPr>
        <p:sp>
          <p:nvSpPr>
            <p:cNvPr id="16" name="Freeform 16"/>
            <p:cNvSpPr/>
            <p:nvPr/>
          </p:nvSpPr>
          <p:spPr>
            <a:xfrm>
              <a:off x="0" y="0"/>
              <a:ext cx="6249258" cy="537136"/>
            </a:xfrm>
            <a:custGeom>
              <a:avLst/>
              <a:gdLst/>
              <a:ahLst/>
              <a:cxnLst/>
              <a:rect l="l" t="t" r="r" b="b"/>
              <a:pathLst>
                <a:path w="6249258" h="537136">
                  <a:moveTo>
                    <a:pt x="0" y="0"/>
                  </a:moveTo>
                  <a:lnTo>
                    <a:pt x="6249258" y="0"/>
                  </a:lnTo>
                  <a:lnTo>
                    <a:pt x="6249258" y="537136"/>
                  </a:lnTo>
                  <a:lnTo>
                    <a:pt x="0" y="537136"/>
                  </a:lnTo>
                  <a:close/>
                </a:path>
              </a:pathLst>
            </a:custGeom>
            <a:solidFill>
              <a:srgbClr val="0D4D4F"/>
            </a:solidFill>
            <a:ln cap="sq">
              <a:noFill/>
              <a:prstDash val="solid"/>
              <a:miter/>
            </a:ln>
          </p:spPr>
          <p:txBody>
            <a:bodyPr/>
            <a:lstStyle/>
            <a:p>
              <a:endParaRPr lang="en-GB"/>
            </a:p>
          </p:txBody>
        </p:sp>
        <p:sp>
          <p:nvSpPr>
            <p:cNvPr id="17" name="TextBox 17"/>
            <p:cNvSpPr txBox="1"/>
            <p:nvPr/>
          </p:nvSpPr>
          <p:spPr>
            <a:xfrm>
              <a:off x="0" y="-19050"/>
              <a:ext cx="6249258" cy="556186"/>
            </a:xfrm>
            <a:prstGeom prst="rect">
              <a:avLst/>
            </a:prstGeom>
          </p:spPr>
          <p:txBody>
            <a:bodyPr lIns="28415" tIns="28415" rIns="28415" bIns="28415" rtlCol="0" anchor="ctr"/>
            <a:lstStyle/>
            <a:p>
              <a:pPr marL="0" lvl="0" indent="0" algn="just">
                <a:lnSpc>
                  <a:spcPts val="1045"/>
                </a:lnSpc>
                <a:spcBef>
                  <a:spcPct val="0"/>
                </a:spcBef>
              </a:pPr>
              <a:endParaRPr/>
            </a:p>
          </p:txBody>
        </p:sp>
      </p:grpSp>
      <p:grpSp>
        <p:nvGrpSpPr>
          <p:cNvPr id="18" name="Group 18"/>
          <p:cNvGrpSpPr/>
          <p:nvPr/>
        </p:nvGrpSpPr>
        <p:grpSpPr>
          <a:xfrm>
            <a:off x="154548" y="147993"/>
            <a:ext cx="3853201" cy="753790"/>
            <a:chOff x="0" y="0"/>
            <a:chExt cx="5137602" cy="1005053"/>
          </a:xfrm>
        </p:grpSpPr>
        <p:sp>
          <p:nvSpPr>
            <p:cNvPr id="19" name="Freeform 19"/>
            <p:cNvSpPr/>
            <p:nvPr/>
          </p:nvSpPr>
          <p:spPr>
            <a:xfrm>
              <a:off x="0" y="0"/>
              <a:ext cx="2041779" cy="1005053"/>
            </a:xfrm>
            <a:custGeom>
              <a:avLst/>
              <a:gdLst/>
              <a:ahLst/>
              <a:cxnLst/>
              <a:rect l="l" t="t" r="r" b="b"/>
              <a:pathLst>
                <a:path w="2041779" h="1005053">
                  <a:moveTo>
                    <a:pt x="0" y="0"/>
                  </a:moveTo>
                  <a:lnTo>
                    <a:pt x="2041779" y="0"/>
                  </a:lnTo>
                  <a:lnTo>
                    <a:pt x="2041779" y="1005053"/>
                  </a:lnTo>
                  <a:lnTo>
                    <a:pt x="0" y="1005053"/>
                  </a:lnTo>
                  <a:lnTo>
                    <a:pt x="0" y="0"/>
                  </a:lnTo>
                  <a:close/>
                </a:path>
              </a:pathLst>
            </a:custGeom>
            <a:blipFill>
              <a:blip r:embed="rId5"/>
              <a:stretch>
                <a:fillRect/>
              </a:stretch>
            </a:blipFill>
          </p:spPr>
          <p:txBody>
            <a:bodyPr/>
            <a:lstStyle/>
            <a:p>
              <a:endParaRPr lang="en-GB"/>
            </a:p>
          </p:txBody>
        </p:sp>
        <p:sp>
          <p:nvSpPr>
            <p:cNvPr id="20" name="TextBox 20"/>
            <p:cNvSpPr txBox="1"/>
            <p:nvPr/>
          </p:nvSpPr>
          <p:spPr>
            <a:xfrm>
              <a:off x="2153236" y="-9525"/>
              <a:ext cx="2984366" cy="1014578"/>
            </a:xfrm>
            <a:prstGeom prst="rect">
              <a:avLst/>
            </a:prstGeom>
          </p:spPr>
          <p:txBody>
            <a:bodyPr lIns="0" tIns="0" rIns="0" bIns="0" rtlCol="0" anchor="t">
              <a:spAutoFit/>
            </a:bodyPr>
            <a:lstStyle/>
            <a:p>
              <a:pPr algn="l">
                <a:lnSpc>
                  <a:spcPts val="2725"/>
                </a:lnSpc>
              </a:pPr>
              <a:r>
                <a:rPr lang="en-US" sz="2725">
                  <a:solidFill>
                    <a:srgbClr val="FFFFFF"/>
                  </a:solidFill>
                  <a:latin typeface="Americane Condensed"/>
                  <a:ea typeface="Americane Condensed"/>
                  <a:cs typeface="Americane Condensed"/>
                  <a:sym typeface="Americane Condensed"/>
                </a:rPr>
                <a:t>Youth Nature Photo Competition</a:t>
              </a:r>
            </a:p>
          </p:txBody>
        </p:sp>
      </p:grpSp>
      <p:sp>
        <p:nvSpPr>
          <p:cNvPr id="21" name="TextBox 21"/>
          <p:cNvSpPr txBox="1"/>
          <p:nvPr/>
        </p:nvSpPr>
        <p:spPr>
          <a:xfrm>
            <a:off x="7571922" y="6740367"/>
            <a:ext cx="1788986" cy="290420"/>
          </a:xfrm>
          <a:prstGeom prst="rect">
            <a:avLst/>
          </a:prstGeom>
        </p:spPr>
        <p:txBody>
          <a:bodyPr lIns="0" tIns="0" rIns="0" bIns="0" rtlCol="0" anchor="t">
            <a:spAutoFit/>
          </a:bodyPr>
          <a:lstStyle/>
          <a:p>
            <a:pPr algn="ctr">
              <a:lnSpc>
                <a:spcPts val="2347"/>
              </a:lnSpc>
            </a:pPr>
            <a:r>
              <a:rPr lang="en-US" sz="1677">
                <a:solidFill>
                  <a:srgbClr val="FFFFFF"/>
                </a:solidFill>
                <a:latin typeface="HvDTrial Americane Condensed"/>
                <a:ea typeface="HvDTrial Americane Condensed"/>
                <a:cs typeface="HvDTrial Americane Condensed"/>
                <a:sym typeface="HvDTrial Americane Condensed"/>
              </a:rPr>
              <a:t>© Wildscreen 2025</a:t>
            </a:r>
          </a:p>
        </p:txBody>
      </p:sp>
      <p:sp>
        <p:nvSpPr>
          <p:cNvPr id="22" name="TextBox 8">
            <a:extLst>
              <a:ext uri="{FF2B5EF4-FFF2-40B4-BE49-F238E27FC236}">
                <a16:creationId xmlns:a16="http://schemas.microsoft.com/office/drawing/2014/main" id="{C714A304-6BCF-DB85-C533-2F835B6B02AA}"/>
              </a:ext>
            </a:extLst>
          </p:cNvPr>
          <p:cNvSpPr txBox="1"/>
          <p:nvPr/>
        </p:nvSpPr>
        <p:spPr>
          <a:xfrm>
            <a:off x="281018" y="1244037"/>
            <a:ext cx="9013861" cy="581018"/>
          </a:xfrm>
          <a:prstGeom prst="rect">
            <a:avLst/>
          </a:prstGeom>
        </p:spPr>
        <p:txBody>
          <a:bodyPr lIns="0" tIns="0" rIns="0" bIns="0" rtlCol="0" anchor="t">
            <a:spAutoFit/>
          </a:bodyPr>
          <a:lstStyle/>
          <a:p>
            <a:pPr algn="ctr">
              <a:lnSpc>
                <a:spcPts val="4725"/>
              </a:lnSpc>
            </a:pPr>
            <a:r>
              <a:rPr lang="en-US" sz="3375" b="1" dirty="0">
                <a:solidFill>
                  <a:srgbClr val="0D4D4F"/>
                </a:solidFill>
                <a:latin typeface="Comic Sans Bold"/>
                <a:ea typeface="Comic Sans Bold"/>
                <a:cs typeface="Comic Sans Bold"/>
                <a:sym typeface="Comic Sans Bold"/>
              </a:rPr>
              <a:t>Identifying nature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09520" y="498923"/>
            <a:ext cx="1355958" cy="664576"/>
          </a:xfrm>
          <a:custGeom>
            <a:avLst/>
            <a:gdLst/>
            <a:ahLst/>
            <a:cxnLst/>
            <a:rect l="l" t="t" r="r" b="b"/>
            <a:pathLst>
              <a:path w="1355958" h="664576">
                <a:moveTo>
                  <a:pt x="0" y="0"/>
                </a:moveTo>
                <a:lnTo>
                  <a:pt x="1355958" y="0"/>
                </a:lnTo>
                <a:lnTo>
                  <a:pt x="1355958" y="664576"/>
                </a:lnTo>
                <a:lnTo>
                  <a:pt x="0" y="664576"/>
                </a:lnTo>
                <a:lnTo>
                  <a:pt x="0" y="0"/>
                </a:lnTo>
                <a:close/>
              </a:path>
            </a:pathLst>
          </a:custGeom>
          <a:blipFill>
            <a:blip r:embed="rId3"/>
            <a:stretch>
              <a:fillRect t="-200" b="-200"/>
            </a:stretch>
          </a:blipFill>
        </p:spPr>
        <p:txBody>
          <a:bodyPr/>
          <a:lstStyle/>
          <a:p>
            <a:endParaRPr lang="en-GB"/>
          </a:p>
        </p:txBody>
      </p:sp>
      <p:grpSp>
        <p:nvGrpSpPr>
          <p:cNvPr id="3" name="Group 3"/>
          <p:cNvGrpSpPr/>
          <p:nvPr/>
        </p:nvGrpSpPr>
        <p:grpSpPr>
          <a:xfrm>
            <a:off x="3355242" y="6331427"/>
            <a:ext cx="6262791" cy="391305"/>
            <a:chOff x="0" y="0"/>
            <a:chExt cx="8350388" cy="521740"/>
          </a:xfrm>
        </p:grpSpPr>
        <p:sp>
          <p:nvSpPr>
            <p:cNvPr id="4" name="TextBox 4"/>
            <p:cNvSpPr txBox="1"/>
            <p:nvPr/>
          </p:nvSpPr>
          <p:spPr>
            <a:xfrm>
              <a:off x="6150306" y="85673"/>
              <a:ext cx="2200082" cy="321819"/>
            </a:xfrm>
            <a:prstGeom prst="rect">
              <a:avLst/>
            </a:prstGeom>
          </p:spPr>
          <p:txBody>
            <a:bodyPr lIns="0" tIns="0" rIns="0" bIns="0" rtlCol="0" anchor="t">
              <a:spAutoFit/>
            </a:bodyPr>
            <a:lstStyle/>
            <a:p>
              <a:pPr algn="ctr">
                <a:lnSpc>
                  <a:spcPts val="2046"/>
                </a:lnSpc>
              </a:pPr>
              <a:r>
                <a:rPr lang="en-US" sz="1461">
                  <a:solidFill>
                    <a:srgbClr val="FFFFFF"/>
                  </a:solidFill>
                  <a:latin typeface="HvDTrial Americane Condensed"/>
                  <a:ea typeface="HvDTrial Americane Condensed"/>
                  <a:cs typeface="HvDTrial Americane Condensed"/>
                  <a:sym typeface="HvDTrial Americane Condensed"/>
                </a:rPr>
                <a:t>© Wildscreen 2024</a:t>
              </a:r>
            </a:p>
          </p:txBody>
        </p:sp>
        <p:sp>
          <p:nvSpPr>
            <p:cNvPr id="5" name="Freeform 5"/>
            <p:cNvSpPr/>
            <p:nvPr/>
          </p:nvSpPr>
          <p:spPr>
            <a:xfrm>
              <a:off x="0" y="0"/>
              <a:ext cx="1003346" cy="521740"/>
            </a:xfrm>
            <a:custGeom>
              <a:avLst/>
              <a:gdLst/>
              <a:ahLst/>
              <a:cxnLst/>
              <a:rect l="l" t="t" r="r" b="b"/>
              <a:pathLst>
                <a:path w="1003346" h="521740">
                  <a:moveTo>
                    <a:pt x="0" y="0"/>
                  </a:moveTo>
                  <a:lnTo>
                    <a:pt x="1003346" y="0"/>
                  </a:lnTo>
                  <a:lnTo>
                    <a:pt x="1003346" y="521740"/>
                  </a:lnTo>
                  <a:lnTo>
                    <a:pt x="0" y="521740"/>
                  </a:lnTo>
                  <a:lnTo>
                    <a:pt x="0" y="0"/>
                  </a:lnTo>
                  <a:close/>
                </a:path>
              </a:pathLst>
            </a:custGeom>
            <a:blipFill>
              <a:blip r:embed="rId4"/>
              <a:stretch>
                <a:fillRect/>
              </a:stretch>
            </a:blipFill>
          </p:spPr>
          <p:txBody>
            <a:bodyPr/>
            <a:lstStyle/>
            <a:p>
              <a:endParaRPr lang="en-GB"/>
            </a:p>
          </p:txBody>
        </p:sp>
        <p:sp>
          <p:nvSpPr>
            <p:cNvPr id="6" name="Freeform 6"/>
            <p:cNvSpPr/>
            <p:nvPr/>
          </p:nvSpPr>
          <p:spPr>
            <a:xfrm>
              <a:off x="1311036" y="47356"/>
              <a:ext cx="962764" cy="427028"/>
            </a:xfrm>
            <a:custGeom>
              <a:avLst/>
              <a:gdLst/>
              <a:ahLst/>
              <a:cxnLst/>
              <a:rect l="l" t="t" r="r" b="b"/>
              <a:pathLst>
                <a:path w="962764" h="427028">
                  <a:moveTo>
                    <a:pt x="0" y="0"/>
                  </a:moveTo>
                  <a:lnTo>
                    <a:pt x="962764" y="0"/>
                  </a:lnTo>
                  <a:lnTo>
                    <a:pt x="962764" y="427028"/>
                  </a:lnTo>
                  <a:lnTo>
                    <a:pt x="0" y="427028"/>
                  </a:lnTo>
                  <a:lnTo>
                    <a:pt x="0" y="0"/>
                  </a:lnTo>
                  <a:close/>
                </a:path>
              </a:pathLst>
            </a:custGeom>
            <a:blipFill>
              <a:blip r:embed="rId5"/>
              <a:stretch>
                <a:fillRect/>
              </a:stretch>
            </a:blipFill>
          </p:spPr>
          <p:txBody>
            <a:bodyPr/>
            <a:lstStyle/>
            <a:p>
              <a:endParaRPr lang="en-GB"/>
            </a:p>
          </p:txBody>
        </p:sp>
        <p:sp>
          <p:nvSpPr>
            <p:cNvPr id="7" name="Freeform 7"/>
            <p:cNvSpPr/>
            <p:nvPr/>
          </p:nvSpPr>
          <p:spPr>
            <a:xfrm>
              <a:off x="2581490" y="34317"/>
              <a:ext cx="790303" cy="453107"/>
            </a:xfrm>
            <a:custGeom>
              <a:avLst/>
              <a:gdLst/>
              <a:ahLst/>
              <a:cxnLst/>
              <a:rect l="l" t="t" r="r" b="b"/>
              <a:pathLst>
                <a:path w="790303" h="453107">
                  <a:moveTo>
                    <a:pt x="0" y="0"/>
                  </a:moveTo>
                  <a:lnTo>
                    <a:pt x="790303" y="0"/>
                  </a:lnTo>
                  <a:lnTo>
                    <a:pt x="790303" y="453107"/>
                  </a:lnTo>
                  <a:lnTo>
                    <a:pt x="0" y="453107"/>
                  </a:lnTo>
                  <a:lnTo>
                    <a:pt x="0" y="0"/>
                  </a:lnTo>
                  <a:close/>
                </a:path>
              </a:pathLst>
            </a:custGeom>
            <a:blipFill>
              <a:blip r:embed="rId6"/>
              <a:stretch>
                <a:fillRect/>
              </a:stretch>
            </a:blipFill>
          </p:spPr>
          <p:txBody>
            <a:bodyPr/>
            <a:lstStyle/>
            <a:p>
              <a:endParaRPr lang="en-GB"/>
            </a:p>
          </p:txBody>
        </p:sp>
      </p:grpSp>
      <p:sp>
        <p:nvSpPr>
          <p:cNvPr id="8" name="Freeform 8"/>
          <p:cNvSpPr/>
          <p:nvPr/>
        </p:nvSpPr>
        <p:spPr>
          <a:xfrm>
            <a:off x="6851021" y="5625782"/>
            <a:ext cx="1957894" cy="963447"/>
          </a:xfrm>
          <a:custGeom>
            <a:avLst/>
            <a:gdLst/>
            <a:ahLst/>
            <a:cxnLst/>
            <a:rect l="l" t="t" r="r" b="b"/>
            <a:pathLst>
              <a:path w="1957894" h="963447">
                <a:moveTo>
                  <a:pt x="0" y="0"/>
                </a:moveTo>
                <a:lnTo>
                  <a:pt x="1957894" y="0"/>
                </a:lnTo>
                <a:lnTo>
                  <a:pt x="1957894" y="963447"/>
                </a:lnTo>
                <a:lnTo>
                  <a:pt x="0" y="963447"/>
                </a:lnTo>
                <a:lnTo>
                  <a:pt x="0" y="0"/>
                </a:lnTo>
                <a:close/>
              </a:path>
            </a:pathLst>
          </a:custGeom>
          <a:blipFill>
            <a:blip r:embed="rId3"/>
            <a:stretch>
              <a:fillRect/>
            </a:stretch>
          </a:blipFill>
        </p:spPr>
        <p:txBody>
          <a:bodyPr/>
          <a:lstStyle/>
          <a:p>
            <a:endParaRPr lang="en-GB"/>
          </a:p>
        </p:txBody>
      </p:sp>
      <p:sp>
        <p:nvSpPr>
          <p:cNvPr id="9" name="Freeform 9"/>
          <p:cNvSpPr/>
          <p:nvPr/>
        </p:nvSpPr>
        <p:spPr>
          <a:xfrm>
            <a:off x="141152" y="283114"/>
            <a:ext cx="4923876" cy="3284225"/>
          </a:xfrm>
          <a:custGeom>
            <a:avLst/>
            <a:gdLst/>
            <a:ahLst/>
            <a:cxnLst/>
            <a:rect l="l" t="t" r="r" b="b"/>
            <a:pathLst>
              <a:path w="4923876" h="3284225">
                <a:moveTo>
                  <a:pt x="0" y="0"/>
                </a:moveTo>
                <a:lnTo>
                  <a:pt x="4923875" y="0"/>
                </a:lnTo>
                <a:lnTo>
                  <a:pt x="4923875" y="3284225"/>
                </a:lnTo>
                <a:lnTo>
                  <a:pt x="0" y="3284225"/>
                </a:lnTo>
                <a:lnTo>
                  <a:pt x="0" y="0"/>
                </a:lnTo>
                <a:close/>
              </a:path>
            </a:pathLst>
          </a:custGeom>
          <a:blipFill>
            <a:blip r:embed="rId7"/>
            <a:stretch>
              <a:fillRect/>
            </a:stretch>
          </a:blipFill>
        </p:spPr>
        <p:txBody>
          <a:bodyPr/>
          <a:lstStyle/>
          <a:p>
            <a:endParaRPr lang="en-GB"/>
          </a:p>
        </p:txBody>
      </p:sp>
      <p:sp>
        <p:nvSpPr>
          <p:cNvPr id="10" name="Freeform 10"/>
          <p:cNvSpPr/>
          <p:nvPr/>
        </p:nvSpPr>
        <p:spPr>
          <a:xfrm>
            <a:off x="7106058" y="899006"/>
            <a:ext cx="1957894" cy="963447"/>
          </a:xfrm>
          <a:custGeom>
            <a:avLst/>
            <a:gdLst/>
            <a:ahLst/>
            <a:cxnLst/>
            <a:rect l="l" t="t" r="r" b="b"/>
            <a:pathLst>
              <a:path w="1957894" h="963447">
                <a:moveTo>
                  <a:pt x="0" y="0"/>
                </a:moveTo>
                <a:lnTo>
                  <a:pt x="1957894" y="0"/>
                </a:lnTo>
                <a:lnTo>
                  <a:pt x="1957894" y="963447"/>
                </a:lnTo>
                <a:lnTo>
                  <a:pt x="0" y="963447"/>
                </a:lnTo>
                <a:lnTo>
                  <a:pt x="0" y="0"/>
                </a:lnTo>
                <a:close/>
              </a:path>
            </a:pathLst>
          </a:custGeom>
          <a:blipFill>
            <a:blip r:embed="rId3"/>
            <a:stretch>
              <a:fillRect/>
            </a:stretch>
          </a:blipFill>
        </p:spPr>
        <p:txBody>
          <a:bodyPr/>
          <a:lstStyle/>
          <a:p>
            <a:endParaRPr lang="en-GB"/>
          </a:p>
        </p:txBody>
      </p:sp>
      <p:sp>
        <p:nvSpPr>
          <p:cNvPr id="11" name="TextBox 11"/>
          <p:cNvSpPr txBox="1"/>
          <p:nvPr/>
        </p:nvSpPr>
        <p:spPr>
          <a:xfrm>
            <a:off x="8213765" y="1940397"/>
            <a:ext cx="850187" cy="248508"/>
          </a:xfrm>
          <a:prstGeom prst="rect">
            <a:avLst/>
          </a:prstGeom>
        </p:spPr>
        <p:txBody>
          <a:bodyPr lIns="0" tIns="0" rIns="0" bIns="0" rtlCol="0" anchor="t">
            <a:spAutoFit/>
          </a:bodyPr>
          <a:lstStyle/>
          <a:p>
            <a:pPr algn="ctr">
              <a:lnSpc>
                <a:spcPts val="2046"/>
              </a:lnSpc>
            </a:pPr>
            <a:r>
              <a:rPr lang="en-US" sz="1461">
                <a:solidFill>
                  <a:srgbClr val="FFFFFF"/>
                </a:solidFill>
                <a:latin typeface="HvDTrial Americane Condensed"/>
                <a:ea typeface="HvDTrial Americane Condensed"/>
                <a:cs typeface="HvDTrial Americane Condensed"/>
                <a:sym typeface="HvDTrial Americane Condensed"/>
              </a:rPr>
              <a:t>© Ella Gatfield</a:t>
            </a:r>
          </a:p>
        </p:txBody>
      </p:sp>
      <p:sp>
        <p:nvSpPr>
          <p:cNvPr id="12" name="Freeform 12"/>
          <p:cNvSpPr/>
          <p:nvPr/>
        </p:nvSpPr>
        <p:spPr>
          <a:xfrm>
            <a:off x="4634869" y="3657600"/>
            <a:ext cx="4942378" cy="3324679"/>
          </a:xfrm>
          <a:custGeom>
            <a:avLst/>
            <a:gdLst/>
            <a:ahLst/>
            <a:cxnLst/>
            <a:rect l="l" t="t" r="r" b="b"/>
            <a:pathLst>
              <a:path w="4942378" h="3324679">
                <a:moveTo>
                  <a:pt x="0" y="0"/>
                </a:moveTo>
                <a:lnTo>
                  <a:pt x="4942378" y="0"/>
                </a:lnTo>
                <a:lnTo>
                  <a:pt x="4942378" y="3324679"/>
                </a:lnTo>
                <a:lnTo>
                  <a:pt x="0" y="3324679"/>
                </a:lnTo>
                <a:lnTo>
                  <a:pt x="0" y="0"/>
                </a:lnTo>
                <a:close/>
              </a:path>
            </a:pathLst>
          </a:custGeom>
          <a:blipFill>
            <a:blip r:embed="rId8"/>
            <a:stretch>
              <a:fillRect l="-6287"/>
            </a:stretch>
          </a:blipFill>
        </p:spPr>
        <p:txBody>
          <a:bodyPr/>
          <a:lstStyle/>
          <a:p>
            <a:endParaRPr lang="en-GB"/>
          </a:p>
        </p:txBody>
      </p:sp>
      <p:grpSp>
        <p:nvGrpSpPr>
          <p:cNvPr id="13" name="Group 13"/>
          <p:cNvGrpSpPr/>
          <p:nvPr/>
        </p:nvGrpSpPr>
        <p:grpSpPr>
          <a:xfrm>
            <a:off x="5065027" y="614848"/>
            <a:ext cx="4092701" cy="2495209"/>
            <a:chOff x="0" y="0"/>
            <a:chExt cx="2021087" cy="1232202"/>
          </a:xfrm>
        </p:grpSpPr>
        <p:sp>
          <p:nvSpPr>
            <p:cNvPr id="14" name="Freeform 14"/>
            <p:cNvSpPr/>
            <p:nvPr/>
          </p:nvSpPr>
          <p:spPr>
            <a:xfrm>
              <a:off x="0" y="0"/>
              <a:ext cx="2021087" cy="1232202"/>
            </a:xfrm>
            <a:custGeom>
              <a:avLst/>
              <a:gdLst/>
              <a:ahLst/>
              <a:cxnLst/>
              <a:rect l="l" t="t" r="r" b="b"/>
              <a:pathLst>
                <a:path w="2021087" h="1232202">
                  <a:moveTo>
                    <a:pt x="0" y="0"/>
                  </a:moveTo>
                  <a:lnTo>
                    <a:pt x="2021087" y="0"/>
                  </a:lnTo>
                  <a:lnTo>
                    <a:pt x="2021087" y="1232202"/>
                  </a:lnTo>
                  <a:lnTo>
                    <a:pt x="0" y="1232202"/>
                  </a:lnTo>
                  <a:close/>
                </a:path>
              </a:pathLst>
            </a:custGeom>
            <a:solidFill>
              <a:srgbClr val="000000">
                <a:alpha val="0"/>
              </a:srgbClr>
            </a:solidFill>
          </p:spPr>
          <p:txBody>
            <a:bodyPr/>
            <a:lstStyle/>
            <a:p>
              <a:endParaRPr lang="en-GB"/>
            </a:p>
          </p:txBody>
        </p:sp>
        <p:sp>
          <p:nvSpPr>
            <p:cNvPr id="15" name="TextBox 15"/>
            <p:cNvSpPr txBox="1"/>
            <p:nvPr/>
          </p:nvSpPr>
          <p:spPr>
            <a:xfrm>
              <a:off x="0" y="-57150"/>
              <a:ext cx="2021087" cy="1289352"/>
            </a:xfrm>
            <a:prstGeom prst="rect">
              <a:avLst/>
            </a:prstGeom>
          </p:spPr>
          <p:txBody>
            <a:bodyPr lIns="27093" tIns="27093" rIns="27093" bIns="27093" rtlCol="0" anchor="ctr"/>
            <a:lstStyle/>
            <a:p>
              <a:pPr algn="ctr">
                <a:lnSpc>
                  <a:spcPts val="3756"/>
                </a:lnSpc>
              </a:pPr>
              <a:r>
                <a:rPr lang="en-US" sz="2683" b="1">
                  <a:solidFill>
                    <a:srgbClr val="0D4D4F"/>
                  </a:solidFill>
                  <a:latin typeface="Comic Sans Bold"/>
                  <a:ea typeface="Comic Sans Bold"/>
                  <a:cs typeface="Comic Sans Bold"/>
                  <a:sym typeface="Comic Sans Bold"/>
                </a:rPr>
                <a:t>  Western honey bee </a:t>
              </a:r>
              <a:r>
                <a:rPr lang="en-US" sz="2683" b="1" i="1">
                  <a:solidFill>
                    <a:srgbClr val="0D4D4F"/>
                  </a:solidFill>
                  <a:latin typeface="Comic Sans Bold Italics"/>
                  <a:ea typeface="Comic Sans Bold Italics"/>
                  <a:cs typeface="Comic Sans Bold Italics"/>
                  <a:sym typeface="Comic Sans Bold Italics"/>
                </a:rPr>
                <a:t>Apis mellifera</a:t>
              </a:r>
            </a:p>
          </p:txBody>
        </p:sp>
      </p:grpSp>
      <p:grpSp>
        <p:nvGrpSpPr>
          <p:cNvPr id="16" name="Group 16"/>
          <p:cNvGrpSpPr/>
          <p:nvPr/>
        </p:nvGrpSpPr>
        <p:grpSpPr>
          <a:xfrm>
            <a:off x="0" y="4325678"/>
            <a:ext cx="4805497" cy="2600208"/>
            <a:chOff x="0" y="0"/>
            <a:chExt cx="2373085" cy="1284053"/>
          </a:xfrm>
        </p:grpSpPr>
        <p:sp>
          <p:nvSpPr>
            <p:cNvPr id="17" name="Freeform 17"/>
            <p:cNvSpPr/>
            <p:nvPr/>
          </p:nvSpPr>
          <p:spPr>
            <a:xfrm>
              <a:off x="0" y="0"/>
              <a:ext cx="2373085" cy="1284054"/>
            </a:xfrm>
            <a:custGeom>
              <a:avLst/>
              <a:gdLst/>
              <a:ahLst/>
              <a:cxnLst/>
              <a:rect l="l" t="t" r="r" b="b"/>
              <a:pathLst>
                <a:path w="2373085" h="1284054">
                  <a:moveTo>
                    <a:pt x="0" y="0"/>
                  </a:moveTo>
                  <a:lnTo>
                    <a:pt x="2373085" y="0"/>
                  </a:lnTo>
                  <a:lnTo>
                    <a:pt x="2373085" y="1284054"/>
                  </a:lnTo>
                  <a:lnTo>
                    <a:pt x="0" y="1284054"/>
                  </a:lnTo>
                  <a:close/>
                </a:path>
              </a:pathLst>
            </a:custGeom>
            <a:solidFill>
              <a:srgbClr val="000000">
                <a:alpha val="0"/>
              </a:srgbClr>
            </a:solidFill>
          </p:spPr>
          <p:txBody>
            <a:bodyPr/>
            <a:lstStyle/>
            <a:p>
              <a:endParaRPr lang="en-GB"/>
            </a:p>
          </p:txBody>
        </p:sp>
        <p:sp>
          <p:nvSpPr>
            <p:cNvPr id="18" name="TextBox 18"/>
            <p:cNvSpPr txBox="1"/>
            <p:nvPr/>
          </p:nvSpPr>
          <p:spPr>
            <a:xfrm>
              <a:off x="0" y="-57150"/>
              <a:ext cx="2373085" cy="1341203"/>
            </a:xfrm>
            <a:prstGeom prst="rect">
              <a:avLst/>
            </a:prstGeom>
          </p:spPr>
          <p:txBody>
            <a:bodyPr lIns="27093" tIns="27093" rIns="27093" bIns="27093" rtlCol="0" anchor="ctr"/>
            <a:lstStyle/>
            <a:p>
              <a:pPr algn="ctr">
                <a:lnSpc>
                  <a:spcPts val="3754"/>
                </a:lnSpc>
              </a:pPr>
              <a:r>
                <a:rPr lang="en-US" sz="2681" b="1">
                  <a:solidFill>
                    <a:srgbClr val="0D4D4F"/>
                  </a:solidFill>
                  <a:latin typeface="Comic Sans Bold"/>
                  <a:ea typeface="Comic Sans Bold"/>
                  <a:cs typeface="Comic Sans Bold"/>
                  <a:sym typeface="Comic Sans Bold"/>
                </a:rPr>
                <a:t>White-tailed bumblebee</a:t>
              </a:r>
            </a:p>
            <a:p>
              <a:pPr algn="ctr">
                <a:lnSpc>
                  <a:spcPts val="3754"/>
                </a:lnSpc>
              </a:pPr>
              <a:r>
                <a:rPr lang="en-US" sz="2681" b="1" i="1">
                  <a:solidFill>
                    <a:srgbClr val="0D4D4F"/>
                  </a:solidFill>
                  <a:latin typeface="Comic Sans Bold Italics"/>
                  <a:ea typeface="Comic Sans Bold Italics"/>
                  <a:cs typeface="Comic Sans Bold Italics"/>
                  <a:sym typeface="Comic Sans Bold Italics"/>
                </a:rPr>
                <a:t>Bombus lucorum</a:t>
              </a:r>
            </a:p>
          </p:txBody>
        </p:sp>
      </p:grpSp>
      <p:grpSp>
        <p:nvGrpSpPr>
          <p:cNvPr id="19" name="Group 19"/>
          <p:cNvGrpSpPr/>
          <p:nvPr/>
        </p:nvGrpSpPr>
        <p:grpSpPr>
          <a:xfrm>
            <a:off x="1854707" y="159584"/>
            <a:ext cx="6044187" cy="739422"/>
            <a:chOff x="0" y="0"/>
            <a:chExt cx="2374502" cy="290487"/>
          </a:xfrm>
        </p:grpSpPr>
        <p:sp>
          <p:nvSpPr>
            <p:cNvPr id="20" name="Freeform 20"/>
            <p:cNvSpPr/>
            <p:nvPr/>
          </p:nvSpPr>
          <p:spPr>
            <a:xfrm>
              <a:off x="0" y="0"/>
              <a:ext cx="2374502" cy="290487"/>
            </a:xfrm>
            <a:custGeom>
              <a:avLst/>
              <a:gdLst/>
              <a:ahLst/>
              <a:cxnLst/>
              <a:rect l="l" t="t" r="r" b="b"/>
              <a:pathLst>
                <a:path w="2374502" h="290487">
                  <a:moveTo>
                    <a:pt x="43233" y="0"/>
                  </a:moveTo>
                  <a:lnTo>
                    <a:pt x="2331269" y="0"/>
                  </a:lnTo>
                  <a:cubicBezTo>
                    <a:pt x="2342735" y="0"/>
                    <a:pt x="2353731" y="4555"/>
                    <a:pt x="2361839" y="12663"/>
                  </a:cubicBezTo>
                  <a:cubicBezTo>
                    <a:pt x="2369947" y="20771"/>
                    <a:pt x="2374502" y="31767"/>
                    <a:pt x="2374502" y="43233"/>
                  </a:cubicBezTo>
                  <a:lnTo>
                    <a:pt x="2374502" y="247254"/>
                  </a:lnTo>
                  <a:cubicBezTo>
                    <a:pt x="2374502" y="271131"/>
                    <a:pt x="2355146" y="290487"/>
                    <a:pt x="2331269" y="290487"/>
                  </a:cubicBezTo>
                  <a:lnTo>
                    <a:pt x="43233" y="290487"/>
                  </a:lnTo>
                  <a:cubicBezTo>
                    <a:pt x="19356" y="290487"/>
                    <a:pt x="0" y="271131"/>
                    <a:pt x="0" y="247254"/>
                  </a:cubicBezTo>
                  <a:lnTo>
                    <a:pt x="0" y="43233"/>
                  </a:lnTo>
                  <a:cubicBezTo>
                    <a:pt x="0" y="19356"/>
                    <a:pt x="19356" y="0"/>
                    <a:pt x="43233" y="0"/>
                  </a:cubicBezTo>
                  <a:close/>
                </a:path>
              </a:pathLst>
            </a:custGeom>
            <a:solidFill>
              <a:srgbClr val="0D4D4F"/>
            </a:solidFill>
            <a:ln w="38100" cap="rnd">
              <a:solidFill>
                <a:srgbClr val="0D4D4F"/>
              </a:solidFill>
              <a:prstDash val="solid"/>
              <a:round/>
            </a:ln>
          </p:spPr>
          <p:txBody>
            <a:bodyPr/>
            <a:lstStyle/>
            <a:p>
              <a:endParaRPr lang="en-GB"/>
            </a:p>
          </p:txBody>
        </p:sp>
        <p:sp>
          <p:nvSpPr>
            <p:cNvPr id="21" name="TextBox 21"/>
            <p:cNvSpPr txBox="1"/>
            <p:nvPr/>
          </p:nvSpPr>
          <p:spPr>
            <a:xfrm>
              <a:off x="0" y="-47625"/>
              <a:ext cx="2374502" cy="338112"/>
            </a:xfrm>
            <a:prstGeom prst="rect">
              <a:avLst/>
            </a:prstGeom>
          </p:spPr>
          <p:txBody>
            <a:bodyPr lIns="46341" tIns="46341" rIns="46341" bIns="46341" rtlCol="0" anchor="ctr"/>
            <a:lstStyle/>
            <a:p>
              <a:pPr algn="ctr">
                <a:lnSpc>
                  <a:spcPts val="4086"/>
                </a:lnSpc>
              </a:pPr>
              <a:r>
                <a:rPr lang="en-US" sz="2919" b="1">
                  <a:solidFill>
                    <a:srgbClr val="FFFFFF"/>
                  </a:solidFill>
                  <a:latin typeface="Comic Sans Bold"/>
                  <a:ea typeface="Comic Sans Bold"/>
                  <a:cs typeface="Comic Sans Bold"/>
                  <a:sym typeface="Comic Sans Bold"/>
                </a:rPr>
                <a:t>Could you spot the difference?</a:t>
              </a: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20972" y="327629"/>
            <a:ext cx="1286202" cy="630388"/>
          </a:xfrm>
          <a:custGeom>
            <a:avLst/>
            <a:gdLst/>
            <a:ahLst/>
            <a:cxnLst/>
            <a:rect l="l" t="t" r="r" b="b"/>
            <a:pathLst>
              <a:path w="1286202" h="630388">
                <a:moveTo>
                  <a:pt x="0" y="0"/>
                </a:moveTo>
                <a:lnTo>
                  <a:pt x="1286201" y="0"/>
                </a:lnTo>
                <a:lnTo>
                  <a:pt x="1286201" y="630387"/>
                </a:lnTo>
                <a:lnTo>
                  <a:pt x="0" y="630387"/>
                </a:lnTo>
                <a:lnTo>
                  <a:pt x="0" y="0"/>
                </a:lnTo>
                <a:close/>
              </a:path>
            </a:pathLst>
          </a:custGeom>
          <a:blipFill>
            <a:blip r:embed="rId3"/>
            <a:stretch>
              <a:fillRect t="-200" b="-200"/>
            </a:stretch>
          </a:blipFill>
        </p:spPr>
        <p:txBody>
          <a:bodyPr/>
          <a:lstStyle/>
          <a:p>
            <a:endParaRPr lang="en-GB"/>
          </a:p>
        </p:txBody>
      </p:sp>
      <p:grpSp>
        <p:nvGrpSpPr>
          <p:cNvPr id="3" name="Group 3"/>
          <p:cNvGrpSpPr/>
          <p:nvPr/>
        </p:nvGrpSpPr>
        <p:grpSpPr>
          <a:xfrm>
            <a:off x="403989" y="1087748"/>
            <a:ext cx="9176009" cy="4903384"/>
            <a:chOff x="0" y="0"/>
            <a:chExt cx="4531362" cy="2421424"/>
          </a:xfrm>
        </p:grpSpPr>
        <p:sp>
          <p:nvSpPr>
            <p:cNvPr id="4" name="Freeform 4"/>
            <p:cNvSpPr/>
            <p:nvPr/>
          </p:nvSpPr>
          <p:spPr>
            <a:xfrm>
              <a:off x="0" y="0"/>
              <a:ext cx="4451290" cy="2421424"/>
            </a:xfrm>
            <a:custGeom>
              <a:avLst/>
              <a:gdLst/>
              <a:ahLst/>
              <a:cxnLst/>
              <a:rect l="l" t="t" r="r" b="b"/>
              <a:pathLst>
                <a:path w="4451290" h="2421424">
                  <a:moveTo>
                    <a:pt x="0" y="0"/>
                  </a:moveTo>
                  <a:lnTo>
                    <a:pt x="4451290" y="0"/>
                  </a:lnTo>
                  <a:lnTo>
                    <a:pt x="4451290" y="2421424"/>
                  </a:lnTo>
                  <a:lnTo>
                    <a:pt x="0" y="2421424"/>
                  </a:lnTo>
                  <a:close/>
                </a:path>
              </a:pathLst>
            </a:custGeom>
            <a:solidFill>
              <a:srgbClr val="000000">
                <a:alpha val="0"/>
              </a:srgbClr>
            </a:solidFill>
          </p:spPr>
          <p:txBody>
            <a:bodyPr/>
            <a:lstStyle/>
            <a:p>
              <a:endParaRPr lang="en-GB"/>
            </a:p>
          </p:txBody>
        </p:sp>
        <p:sp>
          <p:nvSpPr>
            <p:cNvPr id="5" name="TextBox 5"/>
            <p:cNvSpPr txBox="1"/>
            <p:nvPr/>
          </p:nvSpPr>
          <p:spPr>
            <a:xfrm>
              <a:off x="80073" y="468331"/>
              <a:ext cx="4451289" cy="1712034"/>
            </a:xfrm>
            <a:prstGeom prst="rect">
              <a:avLst/>
            </a:prstGeom>
          </p:spPr>
          <p:txBody>
            <a:bodyPr lIns="27093" tIns="27093" rIns="27093" bIns="27093" rtlCol="0" anchor="ctr"/>
            <a:lstStyle/>
            <a:p>
              <a:pPr algn="ctr">
                <a:lnSpc>
                  <a:spcPts val="4778"/>
                </a:lnSpc>
              </a:pPr>
              <a:endParaRPr lang="en-US" sz="3413" b="1" dirty="0">
                <a:solidFill>
                  <a:srgbClr val="0D4D4F"/>
                </a:solidFill>
                <a:latin typeface="Comic Sans Bold"/>
                <a:ea typeface="Comic Sans Bold"/>
                <a:cs typeface="Comic Sans Bold"/>
                <a:sym typeface="Comic Sans Bold"/>
              </a:endParaRPr>
            </a:p>
            <a:p>
              <a:pPr marL="552704" lvl="1" indent="-276352" algn="l">
                <a:lnSpc>
                  <a:spcPts val="3583"/>
                </a:lnSpc>
                <a:buFont typeface="Arial"/>
                <a:buChar char="•"/>
              </a:pPr>
              <a:r>
                <a:rPr lang="en-US" sz="2560" dirty="0">
                  <a:solidFill>
                    <a:srgbClr val="0D4D4F"/>
                  </a:solidFill>
                  <a:latin typeface="Comic Sans"/>
                  <a:ea typeface="Comic Sans"/>
                  <a:cs typeface="Comic Sans"/>
                  <a:sym typeface="Comic Sans"/>
                </a:rPr>
                <a:t>Species ID guides</a:t>
              </a:r>
            </a:p>
            <a:p>
              <a:pPr marL="552704" lvl="1" indent="-276352" algn="l">
                <a:lnSpc>
                  <a:spcPts val="3583"/>
                </a:lnSpc>
                <a:buFont typeface="Arial"/>
                <a:buChar char="•"/>
              </a:pPr>
              <a:r>
                <a:rPr lang="en-US" sz="2560" dirty="0">
                  <a:solidFill>
                    <a:srgbClr val="0D4D4F"/>
                  </a:solidFill>
                  <a:latin typeface="Comic Sans"/>
                  <a:ea typeface="Comic Sans"/>
                  <a:cs typeface="Comic Sans"/>
                  <a:sym typeface="Comic Sans"/>
                </a:rPr>
                <a:t>Use technology! Photos app on your phone: </a:t>
              </a:r>
            </a:p>
            <a:p>
              <a:pPr marL="552704" lvl="1" indent="-276352" algn="l">
                <a:lnSpc>
                  <a:spcPts val="3583"/>
                </a:lnSpc>
                <a:buFont typeface="Arial"/>
                <a:buChar char="•"/>
              </a:pPr>
              <a:r>
                <a:rPr lang="en-US" sz="2560" dirty="0">
                  <a:solidFill>
                    <a:srgbClr val="0D4D4F"/>
                  </a:solidFill>
                  <a:latin typeface="Comic Sans"/>
                  <a:ea typeface="Comic Sans"/>
                  <a:cs typeface="Comic Sans"/>
                  <a:sym typeface="Comic Sans"/>
                </a:rPr>
                <a:t>e.g. </a:t>
              </a:r>
              <a:r>
                <a:rPr lang="en-US" sz="2560" dirty="0" err="1">
                  <a:solidFill>
                    <a:srgbClr val="0D4D4F"/>
                  </a:solidFill>
                  <a:latin typeface="Comic Sans"/>
                  <a:ea typeface="Comic Sans"/>
                  <a:cs typeface="Comic Sans"/>
                  <a:sym typeface="Comic Sans"/>
                </a:rPr>
                <a:t>iSpot</a:t>
              </a:r>
              <a:r>
                <a:rPr lang="en-US" sz="2560" dirty="0">
                  <a:solidFill>
                    <a:srgbClr val="0D4D4F"/>
                  </a:solidFill>
                  <a:latin typeface="Comic Sans"/>
                  <a:ea typeface="Comic Sans"/>
                  <a:cs typeface="Comic Sans"/>
                  <a:sym typeface="Comic Sans"/>
                </a:rPr>
                <a:t>, </a:t>
              </a:r>
              <a:r>
                <a:rPr lang="en-US" sz="2560" dirty="0" err="1">
                  <a:solidFill>
                    <a:srgbClr val="0D4D4F"/>
                  </a:solidFill>
                  <a:latin typeface="Comic Sans"/>
                  <a:ea typeface="Comic Sans"/>
                  <a:cs typeface="Comic Sans"/>
                  <a:sym typeface="Comic Sans"/>
                </a:rPr>
                <a:t>iNaturalist</a:t>
              </a:r>
              <a:r>
                <a:rPr lang="en-US" sz="2560" dirty="0">
                  <a:solidFill>
                    <a:srgbClr val="0D4D4F"/>
                  </a:solidFill>
                  <a:latin typeface="Comic Sans"/>
                  <a:ea typeface="Comic Sans"/>
                  <a:cs typeface="Comic Sans"/>
                  <a:sym typeface="Comic Sans"/>
                </a:rPr>
                <a:t>, </a:t>
              </a:r>
              <a:r>
                <a:rPr lang="en-US" sz="2560" dirty="0" err="1">
                  <a:solidFill>
                    <a:srgbClr val="0D4D4F"/>
                  </a:solidFill>
                  <a:latin typeface="Comic Sans"/>
                  <a:ea typeface="Comic Sans"/>
                  <a:cs typeface="Comic Sans"/>
                  <a:sym typeface="Comic Sans"/>
                </a:rPr>
                <a:t>iSeek</a:t>
              </a:r>
              <a:r>
                <a:rPr lang="en-US" sz="2560" dirty="0">
                  <a:solidFill>
                    <a:srgbClr val="0D4D4F"/>
                  </a:solidFill>
                  <a:latin typeface="Comic Sans"/>
                  <a:ea typeface="Comic Sans"/>
                  <a:cs typeface="Comic Sans"/>
                  <a:sym typeface="Comic Sans"/>
                </a:rPr>
                <a:t>, Merlin Bird ID</a:t>
              </a:r>
            </a:p>
            <a:p>
              <a:pPr marL="552704" lvl="1" indent="-276352" algn="l">
                <a:lnSpc>
                  <a:spcPts val="3583"/>
                </a:lnSpc>
                <a:buFont typeface="Arial"/>
                <a:buChar char="•"/>
              </a:pPr>
              <a:r>
                <a:rPr lang="en-US" sz="2560" dirty="0">
                  <a:solidFill>
                    <a:srgbClr val="0D4D4F"/>
                  </a:solidFill>
                  <a:latin typeface="Comic Sans"/>
                  <a:ea typeface="Comic Sans"/>
                  <a:cs typeface="Comic Sans"/>
                  <a:sym typeface="Comic Sans"/>
                </a:rPr>
                <a:t>Apple Photo “Lookup” and Google Lens</a:t>
              </a:r>
            </a:p>
            <a:p>
              <a:pPr marL="1105408" lvl="2" indent="-368469" algn="l">
                <a:lnSpc>
                  <a:spcPts val="3583"/>
                </a:lnSpc>
                <a:buFont typeface="Arial"/>
                <a:buChar char="⚬"/>
              </a:pPr>
              <a:r>
                <a:rPr lang="en-US" sz="2560" dirty="0">
                  <a:solidFill>
                    <a:srgbClr val="0D4D4F"/>
                  </a:solidFill>
                  <a:latin typeface="Comic Sans"/>
                  <a:ea typeface="Comic Sans"/>
                  <a:cs typeface="Comic Sans"/>
                  <a:sym typeface="Comic Sans"/>
                </a:rPr>
                <a:t>When taking a photo - look for these icons:</a:t>
              </a:r>
            </a:p>
            <a:p>
              <a:pPr algn="l">
                <a:lnSpc>
                  <a:spcPts val="3583"/>
                </a:lnSpc>
              </a:pPr>
              <a:endParaRPr lang="en-US" sz="2560" dirty="0">
                <a:solidFill>
                  <a:srgbClr val="0D4D4F"/>
                </a:solidFill>
                <a:latin typeface="Comic Sans"/>
                <a:ea typeface="Comic Sans"/>
                <a:cs typeface="Comic Sans"/>
                <a:sym typeface="Comic Sans"/>
              </a:endParaRPr>
            </a:p>
            <a:p>
              <a:pPr algn="l">
                <a:lnSpc>
                  <a:spcPts val="3583"/>
                </a:lnSpc>
              </a:pPr>
              <a:endParaRPr lang="en-US" sz="2560" dirty="0">
                <a:solidFill>
                  <a:srgbClr val="0D4D4F"/>
                </a:solidFill>
                <a:latin typeface="Comic Sans"/>
                <a:ea typeface="Comic Sans"/>
                <a:cs typeface="Comic Sans"/>
                <a:sym typeface="Comic Sans"/>
              </a:endParaRPr>
            </a:p>
            <a:p>
              <a:pPr algn="l">
                <a:lnSpc>
                  <a:spcPts val="3583"/>
                </a:lnSpc>
              </a:pPr>
              <a:endParaRPr lang="en-US" sz="2560" dirty="0">
                <a:solidFill>
                  <a:srgbClr val="0D4D4F"/>
                </a:solidFill>
                <a:latin typeface="Comic Sans"/>
                <a:ea typeface="Comic Sans"/>
                <a:cs typeface="Comic Sans"/>
                <a:sym typeface="Comic Sans"/>
              </a:endParaRPr>
            </a:p>
          </p:txBody>
        </p:sp>
      </p:grpSp>
      <p:sp>
        <p:nvSpPr>
          <p:cNvPr id="6" name="Freeform 6"/>
          <p:cNvSpPr/>
          <p:nvPr/>
        </p:nvSpPr>
        <p:spPr>
          <a:xfrm>
            <a:off x="6375935" y="4809305"/>
            <a:ext cx="1248389" cy="1286219"/>
          </a:xfrm>
          <a:custGeom>
            <a:avLst/>
            <a:gdLst/>
            <a:ahLst/>
            <a:cxnLst/>
            <a:rect l="l" t="t" r="r" b="b"/>
            <a:pathLst>
              <a:path w="1248389" h="1286219">
                <a:moveTo>
                  <a:pt x="0" y="0"/>
                </a:moveTo>
                <a:lnTo>
                  <a:pt x="1248389" y="0"/>
                </a:lnTo>
                <a:lnTo>
                  <a:pt x="1248389" y="1286219"/>
                </a:lnTo>
                <a:lnTo>
                  <a:pt x="0" y="1286219"/>
                </a:lnTo>
                <a:lnTo>
                  <a:pt x="0" y="0"/>
                </a:lnTo>
                <a:close/>
              </a:path>
            </a:pathLst>
          </a:custGeom>
          <a:blipFill>
            <a:blip r:embed="rId4"/>
            <a:stretch>
              <a:fillRect/>
            </a:stretch>
          </a:blipFill>
        </p:spPr>
        <p:txBody>
          <a:bodyPr/>
          <a:lstStyle/>
          <a:p>
            <a:endParaRPr lang="en-GB"/>
          </a:p>
        </p:txBody>
      </p:sp>
      <p:sp>
        <p:nvSpPr>
          <p:cNvPr id="7" name="Freeform 7"/>
          <p:cNvSpPr/>
          <p:nvPr/>
        </p:nvSpPr>
        <p:spPr>
          <a:xfrm>
            <a:off x="2253208" y="4911189"/>
            <a:ext cx="1196416" cy="1196416"/>
          </a:xfrm>
          <a:custGeom>
            <a:avLst/>
            <a:gdLst/>
            <a:ahLst/>
            <a:cxnLst/>
            <a:rect l="l" t="t" r="r" b="b"/>
            <a:pathLst>
              <a:path w="1196416" h="1196416">
                <a:moveTo>
                  <a:pt x="0" y="0"/>
                </a:moveTo>
                <a:lnTo>
                  <a:pt x="1196415" y="0"/>
                </a:lnTo>
                <a:lnTo>
                  <a:pt x="1196415" y="1196416"/>
                </a:lnTo>
                <a:lnTo>
                  <a:pt x="0" y="1196416"/>
                </a:lnTo>
                <a:lnTo>
                  <a:pt x="0" y="0"/>
                </a:lnTo>
                <a:close/>
              </a:path>
            </a:pathLst>
          </a:custGeom>
          <a:blipFill>
            <a:blip r:embed="rId5"/>
            <a:stretch>
              <a:fillRect/>
            </a:stretch>
          </a:blipFill>
        </p:spPr>
        <p:txBody>
          <a:bodyPr/>
          <a:lstStyle/>
          <a:p>
            <a:endParaRPr lang="en-GB"/>
          </a:p>
        </p:txBody>
      </p:sp>
      <p:sp>
        <p:nvSpPr>
          <p:cNvPr id="8" name="Freeform 8"/>
          <p:cNvSpPr/>
          <p:nvPr/>
        </p:nvSpPr>
        <p:spPr>
          <a:xfrm>
            <a:off x="3927520" y="4797225"/>
            <a:ext cx="1966799" cy="1310380"/>
          </a:xfrm>
          <a:custGeom>
            <a:avLst/>
            <a:gdLst/>
            <a:ahLst/>
            <a:cxnLst/>
            <a:rect l="l" t="t" r="r" b="b"/>
            <a:pathLst>
              <a:path w="1966799" h="1310380">
                <a:moveTo>
                  <a:pt x="0" y="0"/>
                </a:moveTo>
                <a:lnTo>
                  <a:pt x="1966799" y="0"/>
                </a:lnTo>
                <a:lnTo>
                  <a:pt x="1966799" y="1310380"/>
                </a:lnTo>
                <a:lnTo>
                  <a:pt x="0" y="1310380"/>
                </a:lnTo>
                <a:lnTo>
                  <a:pt x="0" y="0"/>
                </a:lnTo>
                <a:close/>
              </a:path>
            </a:pathLst>
          </a:custGeom>
          <a:blipFill>
            <a:blip r:embed="rId6"/>
            <a:stretch>
              <a:fillRect/>
            </a:stretch>
          </a:blipFill>
        </p:spPr>
        <p:txBody>
          <a:bodyPr/>
          <a:lstStyle/>
          <a:p>
            <a:endParaRPr lang="en-GB"/>
          </a:p>
        </p:txBody>
      </p:sp>
      <p:grpSp>
        <p:nvGrpSpPr>
          <p:cNvPr id="9" name="Group 9"/>
          <p:cNvGrpSpPr/>
          <p:nvPr/>
        </p:nvGrpSpPr>
        <p:grpSpPr>
          <a:xfrm>
            <a:off x="-11455" y="0"/>
            <a:ext cx="9753600" cy="1117403"/>
            <a:chOff x="0" y="0"/>
            <a:chExt cx="13004800" cy="1489871"/>
          </a:xfrm>
        </p:grpSpPr>
        <p:grpSp>
          <p:nvGrpSpPr>
            <p:cNvPr id="10" name="Group 10"/>
            <p:cNvGrpSpPr/>
            <p:nvPr/>
          </p:nvGrpSpPr>
          <p:grpSpPr>
            <a:xfrm>
              <a:off x="0" y="0"/>
              <a:ext cx="13004800" cy="1489871"/>
              <a:chOff x="0" y="0"/>
              <a:chExt cx="3713439" cy="425423"/>
            </a:xfrm>
          </p:grpSpPr>
          <p:sp>
            <p:nvSpPr>
              <p:cNvPr id="11" name="Freeform 11"/>
              <p:cNvSpPr/>
              <p:nvPr/>
            </p:nvSpPr>
            <p:spPr>
              <a:xfrm>
                <a:off x="0" y="0"/>
                <a:ext cx="3713439" cy="425423"/>
              </a:xfrm>
              <a:custGeom>
                <a:avLst/>
                <a:gdLst/>
                <a:ahLst/>
                <a:cxnLst/>
                <a:rect l="l" t="t" r="r" b="b"/>
                <a:pathLst>
                  <a:path w="3713439" h="425423">
                    <a:moveTo>
                      <a:pt x="0" y="0"/>
                    </a:moveTo>
                    <a:lnTo>
                      <a:pt x="3713439" y="0"/>
                    </a:lnTo>
                    <a:lnTo>
                      <a:pt x="3713439" y="425423"/>
                    </a:lnTo>
                    <a:lnTo>
                      <a:pt x="0" y="425423"/>
                    </a:lnTo>
                    <a:close/>
                  </a:path>
                </a:pathLst>
              </a:custGeom>
              <a:gradFill rotWithShape="1">
                <a:gsLst>
                  <a:gs pos="0">
                    <a:srgbClr val="0D4D4F">
                      <a:alpha val="100000"/>
                    </a:srgbClr>
                  </a:gs>
                  <a:gs pos="50000">
                    <a:srgbClr val="85CFBA">
                      <a:alpha val="100000"/>
                    </a:srgbClr>
                  </a:gs>
                  <a:gs pos="100000">
                    <a:srgbClr val="85CFBA">
                      <a:alpha val="100000"/>
                    </a:srgbClr>
                  </a:gs>
                </a:gsLst>
                <a:lin ang="0"/>
              </a:gradFill>
              <a:ln cap="sq">
                <a:noFill/>
                <a:prstDash val="solid"/>
                <a:miter/>
              </a:ln>
            </p:spPr>
            <p:txBody>
              <a:bodyPr/>
              <a:lstStyle/>
              <a:p>
                <a:endParaRPr lang="en-GB"/>
              </a:p>
            </p:txBody>
          </p:sp>
          <p:sp>
            <p:nvSpPr>
              <p:cNvPr id="12" name="TextBox 12"/>
              <p:cNvSpPr txBox="1"/>
              <p:nvPr/>
            </p:nvSpPr>
            <p:spPr>
              <a:xfrm>
                <a:off x="0" y="-19050"/>
                <a:ext cx="3713439" cy="444473"/>
              </a:xfrm>
              <a:prstGeom prst="rect">
                <a:avLst/>
              </a:prstGeom>
            </p:spPr>
            <p:txBody>
              <a:bodyPr lIns="54537" tIns="54537" rIns="54537" bIns="54537" rtlCol="0" anchor="ctr"/>
              <a:lstStyle/>
              <a:p>
                <a:pPr marL="0" lvl="0" indent="0" algn="just">
                  <a:lnSpc>
                    <a:spcPts val="1045"/>
                  </a:lnSpc>
                  <a:spcBef>
                    <a:spcPct val="0"/>
                  </a:spcBef>
                </a:pPr>
                <a:endParaRPr/>
              </a:p>
            </p:txBody>
          </p:sp>
        </p:grpSp>
        <p:sp>
          <p:nvSpPr>
            <p:cNvPr id="13" name="TextBox 13"/>
            <p:cNvSpPr txBox="1"/>
            <p:nvPr/>
          </p:nvSpPr>
          <p:spPr>
            <a:xfrm>
              <a:off x="9296728" y="420479"/>
              <a:ext cx="3387906" cy="553663"/>
            </a:xfrm>
            <a:prstGeom prst="rect">
              <a:avLst/>
            </a:prstGeom>
          </p:spPr>
          <p:txBody>
            <a:bodyPr lIns="0" tIns="0" rIns="0" bIns="0" rtlCol="0" anchor="t">
              <a:spAutoFit/>
            </a:bodyPr>
            <a:lstStyle/>
            <a:p>
              <a:pPr algn="ctr">
                <a:lnSpc>
                  <a:spcPts val="3177"/>
                </a:lnSpc>
              </a:pPr>
              <a:r>
                <a:rPr lang="en-US" sz="2269">
                  <a:solidFill>
                    <a:srgbClr val="0D4D4F"/>
                  </a:solidFill>
                  <a:latin typeface="Americane Condensed"/>
                  <a:ea typeface="Americane Condensed"/>
                  <a:cs typeface="Americane Condensed"/>
                  <a:sym typeface="Americane Condensed"/>
                </a:rPr>
                <a:t>www.wildscreenark.org</a:t>
              </a:r>
            </a:p>
          </p:txBody>
        </p:sp>
      </p:grpSp>
      <p:grpSp>
        <p:nvGrpSpPr>
          <p:cNvPr id="14" name="Group 14"/>
          <p:cNvGrpSpPr/>
          <p:nvPr/>
        </p:nvGrpSpPr>
        <p:grpSpPr>
          <a:xfrm>
            <a:off x="-11455" y="6485457"/>
            <a:ext cx="9753600" cy="838341"/>
            <a:chOff x="0" y="0"/>
            <a:chExt cx="6249258" cy="537136"/>
          </a:xfrm>
        </p:grpSpPr>
        <p:sp>
          <p:nvSpPr>
            <p:cNvPr id="15" name="Freeform 15"/>
            <p:cNvSpPr/>
            <p:nvPr/>
          </p:nvSpPr>
          <p:spPr>
            <a:xfrm>
              <a:off x="0" y="0"/>
              <a:ext cx="6249258" cy="537136"/>
            </a:xfrm>
            <a:custGeom>
              <a:avLst/>
              <a:gdLst/>
              <a:ahLst/>
              <a:cxnLst/>
              <a:rect l="l" t="t" r="r" b="b"/>
              <a:pathLst>
                <a:path w="6249258" h="537136">
                  <a:moveTo>
                    <a:pt x="0" y="0"/>
                  </a:moveTo>
                  <a:lnTo>
                    <a:pt x="6249258" y="0"/>
                  </a:lnTo>
                  <a:lnTo>
                    <a:pt x="6249258" y="537136"/>
                  </a:lnTo>
                  <a:lnTo>
                    <a:pt x="0" y="537136"/>
                  </a:lnTo>
                  <a:close/>
                </a:path>
              </a:pathLst>
            </a:custGeom>
            <a:solidFill>
              <a:srgbClr val="0D4D4F"/>
            </a:solidFill>
            <a:ln cap="sq">
              <a:noFill/>
              <a:prstDash val="solid"/>
              <a:miter/>
            </a:ln>
          </p:spPr>
          <p:txBody>
            <a:bodyPr/>
            <a:lstStyle/>
            <a:p>
              <a:endParaRPr lang="en-GB"/>
            </a:p>
          </p:txBody>
        </p:sp>
        <p:sp>
          <p:nvSpPr>
            <p:cNvPr id="16" name="TextBox 16"/>
            <p:cNvSpPr txBox="1"/>
            <p:nvPr/>
          </p:nvSpPr>
          <p:spPr>
            <a:xfrm>
              <a:off x="0" y="-19050"/>
              <a:ext cx="6249258" cy="556186"/>
            </a:xfrm>
            <a:prstGeom prst="rect">
              <a:avLst/>
            </a:prstGeom>
          </p:spPr>
          <p:txBody>
            <a:bodyPr lIns="28415" tIns="28415" rIns="28415" bIns="28415" rtlCol="0" anchor="ctr"/>
            <a:lstStyle/>
            <a:p>
              <a:pPr marL="0" lvl="0" indent="0" algn="just">
                <a:lnSpc>
                  <a:spcPts val="1045"/>
                </a:lnSpc>
                <a:spcBef>
                  <a:spcPct val="0"/>
                </a:spcBef>
              </a:pPr>
              <a:endParaRPr/>
            </a:p>
          </p:txBody>
        </p:sp>
      </p:grpSp>
      <p:grpSp>
        <p:nvGrpSpPr>
          <p:cNvPr id="17" name="Group 17"/>
          <p:cNvGrpSpPr/>
          <p:nvPr/>
        </p:nvGrpSpPr>
        <p:grpSpPr>
          <a:xfrm>
            <a:off x="154548" y="147993"/>
            <a:ext cx="3853201" cy="753790"/>
            <a:chOff x="0" y="0"/>
            <a:chExt cx="5137602" cy="1005053"/>
          </a:xfrm>
        </p:grpSpPr>
        <p:sp>
          <p:nvSpPr>
            <p:cNvPr id="18" name="Freeform 18"/>
            <p:cNvSpPr/>
            <p:nvPr/>
          </p:nvSpPr>
          <p:spPr>
            <a:xfrm>
              <a:off x="0" y="0"/>
              <a:ext cx="2041779" cy="1005053"/>
            </a:xfrm>
            <a:custGeom>
              <a:avLst/>
              <a:gdLst/>
              <a:ahLst/>
              <a:cxnLst/>
              <a:rect l="l" t="t" r="r" b="b"/>
              <a:pathLst>
                <a:path w="2041779" h="1005053">
                  <a:moveTo>
                    <a:pt x="0" y="0"/>
                  </a:moveTo>
                  <a:lnTo>
                    <a:pt x="2041779" y="0"/>
                  </a:lnTo>
                  <a:lnTo>
                    <a:pt x="2041779" y="1005053"/>
                  </a:lnTo>
                  <a:lnTo>
                    <a:pt x="0" y="1005053"/>
                  </a:lnTo>
                  <a:lnTo>
                    <a:pt x="0" y="0"/>
                  </a:lnTo>
                  <a:close/>
                </a:path>
              </a:pathLst>
            </a:custGeom>
            <a:blipFill>
              <a:blip r:embed="rId3"/>
              <a:stretch>
                <a:fillRect/>
              </a:stretch>
            </a:blipFill>
          </p:spPr>
          <p:txBody>
            <a:bodyPr/>
            <a:lstStyle/>
            <a:p>
              <a:endParaRPr lang="en-GB"/>
            </a:p>
          </p:txBody>
        </p:sp>
        <p:sp>
          <p:nvSpPr>
            <p:cNvPr id="19" name="TextBox 19"/>
            <p:cNvSpPr txBox="1"/>
            <p:nvPr/>
          </p:nvSpPr>
          <p:spPr>
            <a:xfrm>
              <a:off x="2153236" y="-9525"/>
              <a:ext cx="2984366" cy="1014578"/>
            </a:xfrm>
            <a:prstGeom prst="rect">
              <a:avLst/>
            </a:prstGeom>
          </p:spPr>
          <p:txBody>
            <a:bodyPr lIns="0" tIns="0" rIns="0" bIns="0" rtlCol="0" anchor="t">
              <a:spAutoFit/>
            </a:bodyPr>
            <a:lstStyle/>
            <a:p>
              <a:pPr algn="l">
                <a:lnSpc>
                  <a:spcPts val="2725"/>
                </a:lnSpc>
              </a:pPr>
              <a:r>
                <a:rPr lang="en-US" sz="2725">
                  <a:solidFill>
                    <a:srgbClr val="FFFFFF"/>
                  </a:solidFill>
                  <a:latin typeface="Americane Condensed"/>
                  <a:ea typeface="Americane Condensed"/>
                  <a:cs typeface="Americane Condensed"/>
                  <a:sym typeface="Americane Condensed"/>
                </a:rPr>
                <a:t>Youth Nature Photo Competition</a:t>
              </a:r>
            </a:p>
          </p:txBody>
        </p:sp>
      </p:grpSp>
      <p:sp>
        <p:nvSpPr>
          <p:cNvPr id="20" name="TextBox 20"/>
          <p:cNvSpPr txBox="1"/>
          <p:nvPr/>
        </p:nvSpPr>
        <p:spPr>
          <a:xfrm>
            <a:off x="7571922" y="6740367"/>
            <a:ext cx="1788986" cy="290420"/>
          </a:xfrm>
          <a:prstGeom prst="rect">
            <a:avLst/>
          </a:prstGeom>
        </p:spPr>
        <p:txBody>
          <a:bodyPr lIns="0" tIns="0" rIns="0" bIns="0" rtlCol="0" anchor="t">
            <a:spAutoFit/>
          </a:bodyPr>
          <a:lstStyle/>
          <a:p>
            <a:pPr algn="ctr">
              <a:lnSpc>
                <a:spcPts val="2347"/>
              </a:lnSpc>
            </a:pPr>
            <a:r>
              <a:rPr lang="en-US" sz="1677">
                <a:solidFill>
                  <a:srgbClr val="FFFFFF"/>
                </a:solidFill>
                <a:latin typeface="HvDTrial Americane Condensed"/>
                <a:ea typeface="HvDTrial Americane Condensed"/>
                <a:cs typeface="HvDTrial Americane Condensed"/>
                <a:sym typeface="HvDTrial Americane Condensed"/>
              </a:rPr>
              <a:t>© Wildscreen 2025</a:t>
            </a:r>
          </a:p>
        </p:txBody>
      </p:sp>
      <p:sp>
        <p:nvSpPr>
          <p:cNvPr id="21" name="TextBox 8">
            <a:extLst>
              <a:ext uri="{FF2B5EF4-FFF2-40B4-BE49-F238E27FC236}">
                <a16:creationId xmlns:a16="http://schemas.microsoft.com/office/drawing/2014/main" id="{4FA7A4FD-56DE-69FD-EEB1-F68AA1A85A41}"/>
              </a:ext>
            </a:extLst>
          </p:cNvPr>
          <p:cNvSpPr txBox="1"/>
          <p:nvPr/>
        </p:nvSpPr>
        <p:spPr>
          <a:xfrm>
            <a:off x="281018" y="1244037"/>
            <a:ext cx="9013861" cy="581018"/>
          </a:xfrm>
          <a:prstGeom prst="rect">
            <a:avLst/>
          </a:prstGeom>
        </p:spPr>
        <p:txBody>
          <a:bodyPr lIns="0" tIns="0" rIns="0" bIns="0" rtlCol="0" anchor="t">
            <a:spAutoFit/>
          </a:bodyPr>
          <a:lstStyle/>
          <a:p>
            <a:pPr algn="ctr">
              <a:lnSpc>
                <a:spcPts val="4725"/>
              </a:lnSpc>
            </a:pPr>
            <a:r>
              <a:rPr lang="en-US" sz="3375" b="1" dirty="0">
                <a:solidFill>
                  <a:srgbClr val="0D4D4F"/>
                </a:solidFill>
                <a:latin typeface="Comic Sans Bold"/>
                <a:ea typeface="Comic Sans Bold"/>
                <a:cs typeface="Comic Sans Bold"/>
                <a:sym typeface="Comic Sans Bold"/>
              </a:rPr>
              <a:t>Identifying nature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799" y="534603"/>
            <a:ext cx="1379968" cy="676344"/>
          </a:xfrm>
          <a:custGeom>
            <a:avLst/>
            <a:gdLst/>
            <a:ahLst/>
            <a:cxnLst/>
            <a:rect l="l" t="t" r="r" b="b"/>
            <a:pathLst>
              <a:path w="1379968" h="676344">
                <a:moveTo>
                  <a:pt x="0" y="0"/>
                </a:moveTo>
                <a:lnTo>
                  <a:pt x="1379968" y="0"/>
                </a:lnTo>
                <a:lnTo>
                  <a:pt x="1379968" y="676344"/>
                </a:lnTo>
                <a:lnTo>
                  <a:pt x="0" y="676344"/>
                </a:lnTo>
                <a:lnTo>
                  <a:pt x="0" y="0"/>
                </a:lnTo>
                <a:close/>
              </a:path>
            </a:pathLst>
          </a:custGeom>
          <a:blipFill>
            <a:blip r:embed="rId3"/>
            <a:stretch>
              <a:fillRect t="-200" b="-200"/>
            </a:stretch>
          </a:blipFill>
        </p:spPr>
        <p:txBody>
          <a:bodyPr/>
          <a:lstStyle/>
          <a:p>
            <a:endParaRPr lang="en-GB"/>
          </a:p>
        </p:txBody>
      </p:sp>
      <p:grpSp>
        <p:nvGrpSpPr>
          <p:cNvPr id="3" name="Group 3"/>
          <p:cNvGrpSpPr/>
          <p:nvPr/>
        </p:nvGrpSpPr>
        <p:grpSpPr>
          <a:xfrm>
            <a:off x="0" y="1987228"/>
            <a:ext cx="9670987" cy="4072046"/>
            <a:chOff x="0" y="0"/>
            <a:chExt cx="4451289" cy="1874251"/>
          </a:xfrm>
        </p:grpSpPr>
        <p:sp>
          <p:nvSpPr>
            <p:cNvPr id="4" name="Freeform 4"/>
            <p:cNvSpPr/>
            <p:nvPr/>
          </p:nvSpPr>
          <p:spPr>
            <a:xfrm>
              <a:off x="0" y="0"/>
              <a:ext cx="4451290" cy="1874251"/>
            </a:xfrm>
            <a:custGeom>
              <a:avLst/>
              <a:gdLst/>
              <a:ahLst/>
              <a:cxnLst/>
              <a:rect l="l" t="t" r="r" b="b"/>
              <a:pathLst>
                <a:path w="4451290" h="1874251">
                  <a:moveTo>
                    <a:pt x="0" y="0"/>
                  </a:moveTo>
                  <a:lnTo>
                    <a:pt x="4451290" y="0"/>
                  </a:lnTo>
                  <a:lnTo>
                    <a:pt x="4451290" y="1874251"/>
                  </a:lnTo>
                  <a:lnTo>
                    <a:pt x="0" y="1874251"/>
                  </a:lnTo>
                  <a:close/>
                </a:path>
              </a:pathLst>
            </a:custGeom>
            <a:solidFill>
              <a:srgbClr val="000000">
                <a:alpha val="0"/>
              </a:srgbClr>
            </a:solidFill>
          </p:spPr>
          <p:txBody>
            <a:bodyPr/>
            <a:lstStyle/>
            <a:p>
              <a:endParaRPr lang="en-GB"/>
            </a:p>
          </p:txBody>
        </p:sp>
        <p:sp>
          <p:nvSpPr>
            <p:cNvPr id="5" name="TextBox 5"/>
            <p:cNvSpPr txBox="1"/>
            <p:nvPr/>
          </p:nvSpPr>
          <p:spPr>
            <a:xfrm>
              <a:off x="0" y="-76200"/>
              <a:ext cx="4451289" cy="1950451"/>
            </a:xfrm>
            <a:prstGeom prst="rect">
              <a:avLst/>
            </a:prstGeom>
          </p:spPr>
          <p:txBody>
            <a:bodyPr lIns="29068" tIns="29068" rIns="29068" bIns="29068" rtlCol="0" anchor="ctr"/>
            <a:lstStyle/>
            <a:p>
              <a:pPr algn="ctr">
                <a:lnSpc>
                  <a:spcPts val="5126"/>
                </a:lnSpc>
              </a:pPr>
              <a:r>
                <a:rPr lang="en-US" sz="3662" b="1">
                  <a:solidFill>
                    <a:srgbClr val="0D4D4F"/>
                  </a:solidFill>
                  <a:latin typeface="Comic Sans Bold"/>
                  <a:ea typeface="Comic Sans Bold"/>
                  <a:cs typeface="Comic Sans Bold"/>
                  <a:sym typeface="Comic Sans Bold"/>
                </a:rPr>
                <a:t>Identifying nature</a:t>
              </a:r>
            </a:p>
            <a:p>
              <a:pPr marL="592997" lvl="1" indent="-296499" algn="l">
                <a:lnSpc>
                  <a:spcPts val="3845"/>
                </a:lnSpc>
                <a:buFont typeface="Arial"/>
                <a:buChar char="•"/>
              </a:pPr>
              <a:r>
                <a:rPr lang="en-US" sz="2746" b="1">
                  <a:solidFill>
                    <a:srgbClr val="0D4D4F"/>
                  </a:solidFill>
                  <a:latin typeface="Comic Sans Bold"/>
                  <a:ea typeface="Comic Sans Bold"/>
                  <a:cs typeface="Comic Sans Bold"/>
                  <a:sym typeface="Comic Sans Bold"/>
                </a:rPr>
                <a:t>Now you try! What are these?</a:t>
              </a:r>
            </a:p>
            <a:p>
              <a:pPr algn="l">
                <a:lnSpc>
                  <a:spcPts val="3845"/>
                </a:lnSpc>
              </a:pPr>
              <a:endParaRPr lang="en-US" sz="2746" b="1">
                <a:solidFill>
                  <a:srgbClr val="0D4D4F"/>
                </a:solidFill>
                <a:latin typeface="Comic Sans Bold"/>
                <a:ea typeface="Comic Sans Bold"/>
                <a:cs typeface="Comic Sans Bold"/>
                <a:sym typeface="Comic Sans Bold"/>
              </a:endParaRPr>
            </a:p>
            <a:p>
              <a:pPr algn="l">
                <a:lnSpc>
                  <a:spcPts val="3845"/>
                </a:lnSpc>
              </a:pPr>
              <a:endParaRPr lang="en-US" sz="2746" b="1">
                <a:solidFill>
                  <a:srgbClr val="0D4D4F"/>
                </a:solidFill>
                <a:latin typeface="Comic Sans Bold"/>
                <a:ea typeface="Comic Sans Bold"/>
                <a:cs typeface="Comic Sans Bold"/>
                <a:sym typeface="Comic Sans Bold"/>
              </a:endParaRPr>
            </a:p>
            <a:p>
              <a:pPr algn="l">
                <a:lnSpc>
                  <a:spcPts val="3845"/>
                </a:lnSpc>
              </a:pPr>
              <a:endParaRPr lang="en-US" sz="2746" b="1">
                <a:solidFill>
                  <a:srgbClr val="0D4D4F"/>
                </a:solidFill>
                <a:latin typeface="Comic Sans Bold"/>
                <a:ea typeface="Comic Sans Bold"/>
                <a:cs typeface="Comic Sans Bold"/>
                <a:sym typeface="Comic Sans Bold"/>
              </a:endParaRPr>
            </a:p>
          </p:txBody>
        </p:sp>
      </p:grpSp>
      <p:sp>
        <p:nvSpPr>
          <p:cNvPr id="6" name="Freeform 6"/>
          <p:cNvSpPr/>
          <p:nvPr/>
        </p:nvSpPr>
        <p:spPr>
          <a:xfrm>
            <a:off x="137673" y="714416"/>
            <a:ext cx="9478254" cy="5886368"/>
          </a:xfrm>
          <a:custGeom>
            <a:avLst/>
            <a:gdLst/>
            <a:ahLst/>
            <a:cxnLst/>
            <a:rect l="l" t="t" r="r" b="b"/>
            <a:pathLst>
              <a:path w="9478254" h="5886368">
                <a:moveTo>
                  <a:pt x="0" y="0"/>
                </a:moveTo>
                <a:lnTo>
                  <a:pt x="9478254" y="0"/>
                </a:lnTo>
                <a:lnTo>
                  <a:pt x="9478254" y="5886368"/>
                </a:lnTo>
                <a:lnTo>
                  <a:pt x="0" y="5886368"/>
                </a:lnTo>
                <a:lnTo>
                  <a:pt x="0" y="0"/>
                </a:lnTo>
                <a:close/>
              </a:path>
            </a:pathLst>
          </a:custGeom>
          <a:blipFill>
            <a:blip r:embed="rId4"/>
            <a:stretch>
              <a:fillRect/>
            </a:stretch>
          </a:blipFill>
        </p:spPr>
        <p:txBody>
          <a:bodyPr/>
          <a:lstStyle/>
          <a:p>
            <a:endParaRPr lang="en-GB"/>
          </a:p>
        </p:txBody>
      </p:sp>
      <p:sp>
        <p:nvSpPr>
          <p:cNvPr id="7" name="Freeform 7"/>
          <p:cNvSpPr/>
          <p:nvPr/>
        </p:nvSpPr>
        <p:spPr>
          <a:xfrm>
            <a:off x="7498098" y="5435687"/>
            <a:ext cx="1992563" cy="980507"/>
          </a:xfrm>
          <a:custGeom>
            <a:avLst/>
            <a:gdLst/>
            <a:ahLst/>
            <a:cxnLst/>
            <a:rect l="l" t="t" r="r" b="b"/>
            <a:pathLst>
              <a:path w="1992563" h="980507">
                <a:moveTo>
                  <a:pt x="0" y="0"/>
                </a:moveTo>
                <a:lnTo>
                  <a:pt x="1992563" y="0"/>
                </a:lnTo>
                <a:lnTo>
                  <a:pt x="1992563" y="980507"/>
                </a:lnTo>
                <a:lnTo>
                  <a:pt x="0" y="980507"/>
                </a:lnTo>
                <a:lnTo>
                  <a:pt x="0" y="0"/>
                </a:lnTo>
                <a:close/>
              </a:path>
            </a:pathLst>
          </a:custGeom>
          <a:blipFill>
            <a:blip r:embed="rId3"/>
            <a:stretch>
              <a:fillRect/>
            </a:stretch>
          </a:blipFill>
        </p:spPr>
        <p:txBody>
          <a:bodyPr/>
          <a:lstStyle/>
          <a:p>
            <a:endParaRPr lang="en-GB"/>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2336</Words>
  <Application>Microsoft Office PowerPoint</Application>
  <PresentationFormat>Custom</PresentationFormat>
  <Paragraphs>372</Paragraphs>
  <Slides>34</Slides>
  <Notes>24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34</vt:i4>
      </vt:variant>
    </vt:vector>
  </HeadingPairs>
  <TitlesOfParts>
    <vt:vector size="42" baseType="lpstr">
      <vt:lpstr>Calibri</vt:lpstr>
      <vt:lpstr>HvDTrial Americane Condensed</vt:lpstr>
      <vt:lpstr>Comic Sans Bold</vt:lpstr>
      <vt:lpstr>Americane Condensed</vt:lpstr>
      <vt:lpstr>Comic Sans</vt:lpstr>
      <vt:lpstr>Comic Sans Bold Italics</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Nature Photography Competition: Session 1</dc:title>
  <cp:lastModifiedBy>Amy Flower</cp:lastModifiedBy>
  <cp:revision>3</cp:revision>
  <dcterms:created xsi:type="dcterms:W3CDTF">2006-08-16T00:00:00Z</dcterms:created>
  <dcterms:modified xsi:type="dcterms:W3CDTF">2025-04-14T10:24:28Z</dcterms:modified>
  <dc:identifier>DAGj8jr3vi8</dc:identifier>
</cp:coreProperties>
</file>